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6" r:id="rId3"/>
    <p:sldId id="297" r:id="rId4"/>
    <p:sldId id="285" r:id="rId5"/>
    <p:sldId id="305" r:id="rId6"/>
    <p:sldId id="306" r:id="rId7"/>
    <p:sldId id="301" r:id="rId8"/>
    <p:sldId id="302" r:id="rId9"/>
    <p:sldId id="303" r:id="rId10"/>
    <p:sldId id="304" r:id="rId11"/>
    <p:sldId id="307" r:id="rId12"/>
    <p:sldId id="308" r:id="rId13"/>
    <p:sldId id="309" r:id="rId14"/>
    <p:sldId id="310" r:id="rId15"/>
    <p:sldId id="311" r:id="rId16"/>
    <p:sldId id="312" r:id="rId17"/>
    <p:sldId id="299" r:id="rId18"/>
    <p:sldId id="300" r:id="rId19"/>
    <p:sldId id="298" r:id="rId20"/>
    <p:sldId id="26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5" d="100"/>
          <a:sy n="175" d="100"/>
        </p:scale>
        <p:origin x="-1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59DA10-18BC-4945-B9ED-C9F575914A6D}" type="datetimeFigureOut">
              <a:rPr lang="en-US"/>
              <a:pPr/>
              <a:t>5/10/13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2FF5F98-65CB-4E74-BD4A-F3DAC86B4023}" type="slidenum">
              <a:rPr lang="en-US"/>
              <a:pPr/>
              <a:t>‹#›</a:t>
            </a:fld>
            <a:endParaRPr lang="en-US"/>
          </a:p>
        </p:txBody>
      </p:sp>
    </p:spTree>
    <p:extLst>
      <p:ext uri="{BB962C8B-B14F-4D97-AF65-F5344CB8AC3E}">
        <p14:creationId xmlns:p14="http://schemas.microsoft.com/office/powerpoint/2010/main" val="969592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a:lstStyle/>
          <a:p>
            <a:fld id="{8E5C847B-BC24-4B7B-A069-1D9C0A5717EA}"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F5F98-65CB-4E74-BD4A-F3DAC86B4023}" type="slidenum">
              <a:rPr lang="en-US" smtClean="0"/>
              <a:pPr/>
              <a:t>11</a:t>
            </a:fld>
            <a:endParaRPr lang="en-US"/>
          </a:p>
        </p:txBody>
      </p:sp>
    </p:spTree>
    <p:extLst>
      <p:ext uri="{BB962C8B-B14F-4D97-AF65-F5344CB8AC3E}">
        <p14:creationId xmlns:p14="http://schemas.microsoft.com/office/powerpoint/2010/main" val="23787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5011E345-0C04-4F06-B068-237C0F1891D9}"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72FF5F98-65CB-4E74-BD4A-F3DAC86B4023}" type="slidenum">
              <a:rPr lang="en-US" smtClean="0"/>
              <a:pPr/>
              <a:t>13</a:t>
            </a:fld>
            <a:endParaRPr lang="en-US"/>
          </a:p>
        </p:txBody>
      </p:sp>
    </p:spTree>
    <p:extLst>
      <p:ext uri="{BB962C8B-B14F-4D97-AF65-F5344CB8AC3E}">
        <p14:creationId xmlns:p14="http://schemas.microsoft.com/office/powerpoint/2010/main" val="52708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a:lstStyle/>
          <a:p>
            <a:fld id="{D160DBB7-6C46-4465-B5F1-A3570F2D4A11}"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705871-195C-974F-9943-1ACCFEE49358}" type="slidenum">
              <a:rPr lang="en-US">
                <a:latin typeface="Calibri" charset="0"/>
                <a:cs typeface="Arial" charset="0"/>
              </a:rPr>
              <a:pPr eaLnBrk="1" hangingPunct="1"/>
              <a:t>15</a:t>
            </a:fld>
            <a:endParaRPr lang="en-US">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335A8F5F-87EB-4EA2-AAD3-EFBF00290551}"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335A8F5F-87EB-4EA2-AAD3-EFBF00290551}"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0C15F87E-5398-491B-8DBA-F149B80CF536}"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a:lstStyle/>
          <a:p>
            <a:fld id="{8E5C847B-BC24-4B7B-A069-1D9C0A5717EA}"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a:lstStyle/>
          <a:p>
            <a:fld id="{2A54893A-BA9A-45C4-B4C7-5F430D2D872B}"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AEDEF3B-0F58-451A-8C33-904ED5247999}"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F5F98-65CB-4E74-BD4A-F3DAC86B402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AEDEF3B-0F58-451A-8C33-904ED5247999}"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en-US" dirty="0" smtClean="0"/>
          </a:p>
          <a:p>
            <a:pPr>
              <a:spcBef>
                <a:spcPct val="0"/>
              </a:spcBef>
            </a:pP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AEDEF3B-0F58-451A-8C33-904ED5247999}"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AEDEF3B-0F58-451A-8C33-904ED5247999}"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a:lstStyle/>
          <a:p>
            <a:fld id="{0AEDEF3B-0F58-451A-8C33-904ED5247999}"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9BC1469-F2B0-4210-9873-CF49503769BD}" type="datetimeFigureOut">
              <a:rPr lang="en-US"/>
              <a:pPr/>
              <a:t>5/10/13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8FF820-FCDA-4CAF-B710-675200F1341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2F0604-3F39-4AB0-A8A7-D2F8246FB642}" type="datetimeFigureOut">
              <a:rPr lang="en-US"/>
              <a:pPr/>
              <a:t>5/10/13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891F45-707E-48B5-874D-0CC31A61BFF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70A718-0515-4263-A58B-6FBEA9E2DC20}" type="datetimeFigureOut">
              <a:rPr lang="en-US"/>
              <a:pPr/>
              <a:t>5/10/13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F0C551-EEE0-44CD-BC2B-A065E38380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211354-E919-40F9-BE27-682A6BB32485}" type="datetimeFigureOut">
              <a:rPr lang="en-US"/>
              <a:pPr/>
              <a:t>5/10/13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BBE7EB-4430-4B37-87AE-0298C8F3E24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EDBAF1F-2579-448A-8ABB-00AA789B7BC9}" type="datetimeFigureOut">
              <a:rPr lang="en-US"/>
              <a:pPr/>
              <a:t>5/10/13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97B52-3A8B-4EFF-A9AA-5C0EE641DA6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C8FB04A-A481-4430-9080-080DEC927995}" type="datetimeFigureOut">
              <a:rPr lang="en-US"/>
              <a:pPr/>
              <a:t>5/10/13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1963A91-58D7-41E2-B61B-3588EBA23F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8DFE4EC-D391-4573-B437-FE8E39F6BE20}" type="datetimeFigureOut">
              <a:rPr lang="en-US"/>
              <a:pPr/>
              <a:t>5/10/13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B930DF-CD11-4315-A9EA-5246816303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AE9F39-3DE1-4BB7-AD53-A18A28F8C669}" type="datetimeFigureOut">
              <a:rPr lang="en-US"/>
              <a:pPr/>
              <a:t>5/10/13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3A90FE1-8A9A-44B7-9D58-F5785E1D269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3A13EF5-AA62-4FEB-BD34-9E91B05150F4}" type="datetimeFigureOut">
              <a:rPr lang="en-US"/>
              <a:pPr/>
              <a:t>5/10/13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59AB7E5-3EE1-4C1F-90E6-2B888CC2DC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778BF4E-D9C4-417B-8279-E094967D3527}" type="datetimeFigureOut">
              <a:rPr lang="en-US"/>
              <a:pPr/>
              <a:t>5/10/13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087614-9465-453B-8DC3-02AC5B6622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6472EC3-6A2F-41CF-86BE-E5E8E80DB2DC}" type="datetimeFigureOut">
              <a:rPr lang="en-US"/>
              <a:pPr/>
              <a:t>5/10/13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231AD3-D7E8-4B48-BD88-D9D41A37A2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C95AA"/>
                </a:solidFill>
              </a:defRPr>
            </a:lvl1pPr>
          </a:lstStyle>
          <a:p>
            <a:fld id="{72E83C5E-78BE-46C0-BBEC-8E1EEAEA3943}" type="datetimeFigureOut">
              <a:rPr lang="en-US"/>
              <a:pPr/>
              <a:t>5/10/13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C95AA"/>
                </a:solidFill>
              </a:defRPr>
            </a:lvl1pPr>
          </a:lstStyle>
          <a:p>
            <a:fld id="{9AB95D4B-B96F-4A50-A2BD-091C9CC3BE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685800" y="381000"/>
            <a:ext cx="7772400" cy="1470025"/>
          </a:xfrm>
        </p:spPr>
        <p:txBody>
          <a:bodyPr/>
          <a:lstStyle/>
          <a:p>
            <a:endParaRPr lang="en-US" smtClean="0"/>
          </a:p>
        </p:txBody>
      </p:sp>
      <p:pic>
        <p:nvPicPr>
          <p:cNvPr id="2051" name="Picture 4" descr="logo_caise.jpg                                                 0051AAB7Macintosh HD                   BEC48F3D:"/>
          <p:cNvPicPr>
            <a:picLocks noChangeAspect="1" noChangeArrowheads="1"/>
          </p:cNvPicPr>
          <p:nvPr/>
        </p:nvPicPr>
        <p:blipFill>
          <a:blip r:embed="rId2" cstate="print"/>
          <a:srcRect/>
          <a:stretch>
            <a:fillRect/>
          </a:stretch>
        </p:blipFill>
        <p:spPr bwMode="auto">
          <a:xfrm>
            <a:off x="1318343" y="863763"/>
            <a:ext cx="6570785" cy="843594"/>
          </a:xfrm>
          <a:prstGeom prst="rect">
            <a:avLst/>
          </a:prstGeom>
          <a:noFill/>
          <a:ln w="9525">
            <a:noFill/>
            <a:miter lim="800000"/>
            <a:headEnd/>
            <a:tailEnd/>
          </a:ln>
        </p:spPr>
      </p:pic>
      <p:sp>
        <p:nvSpPr>
          <p:cNvPr id="11" name="Subtitle 10"/>
          <p:cNvSpPr>
            <a:spLocks noGrp="1"/>
          </p:cNvSpPr>
          <p:nvPr>
            <p:ph type="subTitle" idx="1"/>
          </p:nvPr>
        </p:nvSpPr>
        <p:spPr>
          <a:xfrm>
            <a:off x="0" y="3886200"/>
            <a:ext cx="8933935" cy="1752600"/>
          </a:xfrm>
        </p:spPr>
        <p:txBody>
          <a:bodyPr/>
          <a:lstStyle/>
          <a:p>
            <a:r>
              <a:rPr lang="en-US" dirty="0" smtClean="0">
                <a:solidFill>
                  <a:schemeClr val="tx1"/>
                </a:solidFill>
                <a:latin typeface="Trebuchet MS" pitchFamily="34" charset="0"/>
              </a:rPr>
              <a:t>CAISE Resources</a:t>
            </a:r>
          </a:p>
          <a:p>
            <a:endParaRPr lang="en-US" dirty="0" smtClean="0">
              <a:solidFill>
                <a:schemeClr val="tx1"/>
              </a:solidFill>
              <a:latin typeface="Trebuchet MS" pitchFamily="34" charset="0"/>
            </a:endParaRPr>
          </a:p>
          <a:p>
            <a:r>
              <a:rPr lang="en-US" sz="1400" dirty="0" smtClean="0">
                <a:solidFill>
                  <a:schemeClr val="tx1"/>
                </a:solidFill>
                <a:latin typeface="Trebuchet MS" pitchFamily="34" charset="0"/>
              </a:rPr>
              <a:t>Informal Commons • ISE Timeline • ICR • ISE Evidence Wiki • PI’s Guide to Managing Evaluation Wiki • Entrée </a:t>
            </a:r>
            <a:endParaRPr lang="en-US" sz="1400" dirty="0">
              <a:solidFill>
                <a:schemeClr val="tx1"/>
              </a:solidFill>
              <a:latin typeface="Trebuchet MS" pitchFamily="34" charset="0"/>
            </a:endParaRPr>
          </a:p>
        </p:txBody>
      </p:sp>
      <p:pic>
        <p:nvPicPr>
          <p:cNvPr id="2055" name="Picture 7"/>
          <p:cNvPicPr>
            <a:picLocks noChangeAspect="1" noChangeArrowheads="1"/>
          </p:cNvPicPr>
          <p:nvPr/>
        </p:nvPicPr>
        <p:blipFill>
          <a:blip r:embed="rId3" cstate="print"/>
          <a:srcRect/>
          <a:stretch>
            <a:fillRect/>
          </a:stretch>
        </p:blipFill>
        <p:spPr bwMode="auto">
          <a:xfrm>
            <a:off x="1600200" y="1851025"/>
            <a:ext cx="5715000" cy="1333500"/>
          </a:xfrm>
          <a:prstGeom prst="rect">
            <a:avLst/>
          </a:prstGeom>
          <a:noFill/>
          <a:ln w="9525">
            <a:noFill/>
            <a:miter lim="800000"/>
            <a:headEnd/>
            <a:tailEnd/>
          </a:ln>
        </p:spPr>
      </p:pic>
      <p:sp>
        <p:nvSpPr>
          <p:cNvPr id="2" name="TextBox 1"/>
          <p:cNvSpPr txBox="1"/>
          <p:nvPr/>
        </p:nvSpPr>
        <p:spPr>
          <a:xfrm>
            <a:off x="5935730" y="6381385"/>
            <a:ext cx="2998205" cy="369332"/>
          </a:xfrm>
          <a:prstGeom prst="rect">
            <a:avLst/>
          </a:prstGeom>
          <a:noFill/>
        </p:spPr>
        <p:txBody>
          <a:bodyPr wrap="square" rtlCol="0">
            <a:spAutoFit/>
          </a:bodyPr>
          <a:lstStyle/>
          <a:p>
            <a:r>
              <a:rPr lang="en-US" dirty="0" smtClean="0"/>
              <a:t>Meeting Program pg. </a:t>
            </a:r>
            <a:r>
              <a:rPr lang="en-US" smtClean="0"/>
              <a:t>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274638"/>
            <a:ext cx="8229600" cy="1096962"/>
          </a:xfrm>
        </p:spPr>
        <p:txBody>
          <a:bodyPr/>
          <a:lstStyle/>
          <a:p>
            <a:endParaRPr lang="en-US" smtClean="0"/>
          </a:p>
        </p:txBody>
      </p:sp>
      <p:pic>
        <p:nvPicPr>
          <p:cNvPr id="6146"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2438400" y="2057400"/>
            <a:ext cx="25908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06" y="1580148"/>
            <a:ext cx="7763586" cy="4965632"/>
          </a:xfrm>
          <a:prstGeom prst="rect">
            <a:avLst/>
          </a:prstGeom>
        </p:spPr>
      </p:pic>
    </p:spTree>
    <p:extLst>
      <p:ext uri="{BB962C8B-B14F-4D97-AF65-F5344CB8AC3E}">
        <p14:creationId xmlns:p14="http://schemas.microsoft.com/office/powerpoint/2010/main" val="2676034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906464">
            <a:off x="120542" y="196087"/>
            <a:ext cx="9018076" cy="6388056"/>
          </a:xfrm>
          <a:prstGeom prst="rect">
            <a:avLst/>
          </a:prstGeom>
          <a:solidFill>
            <a:schemeClr val="accent4">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1004945">
            <a:off x="549210" y="1003167"/>
            <a:ext cx="8151744" cy="4882327"/>
          </a:xfrm>
          <a:prstGeom prst="rect">
            <a:avLst/>
          </a:prstGeom>
        </p:spPr>
      </p:pic>
    </p:spTree>
    <p:extLst>
      <p:ext uri="{BB962C8B-B14F-4D97-AF65-F5344CB8AC3E}">
        <p14:creationId xmlns:p14="http://schemas.microsoft.com/office/powerpoint/2010/main" val="4231255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274638"/>
            <a:ext cx="8229600" cy="1096962"/>
          </a:xfrm>
        </p:spPr>
        <p:txBody>
          <a:bodyPr/>
          <a:lstStyle/>
          <a:p>
            <a:endParaRPr lang="en-US" smtClean="0"/>
          </a:p>
        </p:txBody>
      </p:sp>
      <p:pic>
        <p:nvPicPr>
          <p:cNvPr id="12290"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12292" name="TextBox 5"/>
          <p:cNvSpPr txBox="1">
            <a:spLocks noChangeArrowheads="1"/>
          </p:cNvSpPr>
          <p:nvPr/>
        </p:nvSpPr>
        <p:spPr bwMode="auto">
          <a:xfrm>
            <a:off x="457200" y="1447800"/>
            <a:ext cx="4083050" cy="954107"/>
          </a:xfrm>
          <a:prstGeom prst="rect">
            <a:avLst/>
          </a:prstGeom>
          <a:noFill/>
          <a:ln w="9525">
            <a:noFill/>
            <a:miter lim="800000"/>
            <a:headEnd/>
            <a:tailEnd/>
          </a:ln>
        </p:spPr>
        <p:txBody>
          <a:bodyPr wrap="square">
            <a:spAutoFit/>
          </a:bodyPr>
          <a:lstStyle/>
          <a:p>
            <a:r>
              <a:rPr lang="en-US" sz="3200" b="1" dirty="0">
                <a:latin typeface="Trebuchet MS" pitchFamily="34" charset="0"/>
              </a:rPr>
              <a:t>ISE Evidence Wiki</a:t>
            </a:r>
          </a:p>
          <a:p>
            <a:endParaRPr lang="en-US" sz="2400" dirty="0">
              <a:latin typeface="Trebuchet MS" pitchFamily="34" charset="0"/>
            </a:endParaRPr>
          </a:p>
        </p:txBody>
      </p:sp>
      <p:sp>
        <p:nvSpPr>
          <p:cNvPr id="12293" name="TextBox 8"/>
          <p:cNvSpPr txBox="1">
            <a:spLocks noChangeArrowheads="1"/>
          </p:cNvSpPr>
          <p:nvPr/>
        </p:nvSpPr>
        <p:spPr bwMode="auto">
          <a:xfrm>
            <a:off x="3048000" y="1524000"/>
            <a:ext cx="5638800" cy="400110"/>
          </a:xfrm>
          <a:prstGeom prst="rect">
            <a:avLst/>
          </a:prstGeom>
          <a:noFill/>
          <a:ln w="9525">
            <a:noFill/>
            <a:miter lim="800000"/>
            <a:headEnd/>
            <a:tailEnd/>
          </a:ln>
        </p:spPr>
        <p:txBody>
          <a:bodyPr>
            <a:spAutoFit/>
          </a:bodyPr>
          <a:lstStyle/>
          <a:p>
            <a:pPr algn="ctr"/>
            <a:r>
              <a:rPr lang="en-US" sz="2000" i="1" dirty="0" smtClean="0">
                <a:latin typeface="Trebuchet MS" pitchFamily="34" charset="0"/>
              </a:rPr>
              <a:t>iseevidencewiki.org</a:t>
            </a:r>
            <a:r>
              <a:rPr lang="en-US" sz="1600" i="1" dirty="0" smtClean="0">
                <a:latin typeface="Trebuchet MS" pitchFamily="34" charset="0"/>
              </a:rPr>
              <a:t> </a:t>
            </a:r>
            <a:endParaRPr lang="en-US" sz="1600" i="1" dirty="0">
              <a:latin typeface="Trebuchet MS" pitchFamily="34" charset="0"/>
            </a:endParaRPr>
          </a:p>
        </p:txBody>
      </p:sp>
      <p:sp>
        <p:nvSpPr>
          <p:cNvPr id="12294" name="Rectangle 9"/>
          <p:cNvSpPr>
            <a:spLocks noChangeArrowheads="1"/>
          </p:cNvSpPr>
          <p:nvPr/>
        </p:nvSpPr>
        <p:spPr bwMode="auto">
          <a:xfrm>
            <a:off x="228600" y="2286000"/>
            <a:ext cx="2667000" cy="661988"/>
          </a:xfrm>
          <a:prstGeom prst="rect">
            <a:avLst/>
          </a:prstGeom>
          <a:noFill/>
          <a:ln w="9525">
            <a:noFill/>
            <a:miter lim="800000"/>
            <a:headEnd/>
            <a:tailEnd/>
          </a:ln>
        </p:spPr>
        <p:txBody>
          <a:bodyPr>
            <a:spAutoFit/>
          </a:bodyPr>
          <a:lstStyle/>
          <a:p>
            <a:pPr>
              <a:spcAft>
                <a:spcPts val="600"/>
              </a:spcAft>
              <a:buFont typeface="Arial" pitchFamily="34" charset="0"/>
              <a:buChar char="•"/>
            </a:pPr>
            <a:endParaRPr lang="en-US" sz="1600"/>
          </a:p>
          <a:p>
            <a:pPr>
              <a:spcAft>
                <a:spcPts val="600"/>
              </a:spcAft>
              <a:buFont typeface="Arial" pitchFamily="34" charset="0"/>
              <a:buChar char="•"/>
            </a:pPr>
            <a:endParaRPr lang="en-US" sz="1600"/>
          </a:p>
        </p:txBody>
      </p:sp>
      <p:pic>
        <p:nvPicPr>
          <p:cNvPr id="12295" name="Picture 2"/>
          <p:cNvPicPr>
            <a:picLocks noChangeAspect="1" noChangeArrowheads="1"/>
          </p:cNvPicPr>
          <p:nvPr/>
        </p:nvPicPr>
        <p:blipFill>
          <a:blip r:embed="rId4" cstate="print"/>
          <a:srcRect/>
          <a:stretch>
            <a:fillRect/>
          </a:stretch>
        </p:blipFill>
        <p:spPr bwMode="auto">
          <a:xfrm>
            <a:off x="457200" y="2136775"/>
            <a:ext cx="8305800" cy="4540250"/>
          </a:xfrm>
          <a:prstGeom prst="rect">
            <a:avLst/>
          </a:prstGeom>
          <a:noFill/>
          <a:ln w="9525">
            <a:noFill/>
            <a:miter lim="800000"/>
            <a:headEnd/>
            <a:tailEnd/>
          </a:ln>
        </p:spPr>
      </p:pic>
    </p:spTree>
    <p:extLst>
      <p:ext uri="{BB962C8B-B14F-4D97-AF65-F5344CB8AC3E}">
        <p14:creationId xmlns:p14="http://schemas.microsoft.com/office/powerpoint/2010/main" val="2099301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7717"/>
            <a:ext cx="9144000" cy="27792224"/>
          </a:xfrm>
          <a:prstGeom prst="rect">
            <a:avLst/>
          </a:prstGeom>
        </p:spPr>
        <p:txBody>
          <a:bodyPr wrap="square">
            <a:spAutoFit/>
          </a:bodyPr>
          <a:lstStyle/>
          <a:p>
            <a:pPr>
              <a:spcAft>
                <a:spcPts val="2400"/>
              </a:spcAft>
            </a:pPr>
            <a:r>
              <a:rPr lang="en-US" sz="2000" dirty="0">
                <a:solidFill>
                  <a:schemeClr val="accent4">
                    <a:lumMod val="10000"/>
                  </a:schemeClr>
                </a:solidFill>
              </a:rPr>
              <a:t>Why and how to use an after-school program to deliver </a:t>
            </a:r>
            <a:r>
              <a:rPr lang="en-US" sz="2000" dirty="0" smtClean="0">
                <a:solidFill>
                  <a:schemeClr val="accent4">
                    <a:lumMod val="10000"/>
                  </a:schemeClr>
                </a:solidFill>
              </a:rPr>
              <a:t>ISE</a:t>
            </a:r>
          </a:p>
          <a:p>
            <a:pPr>
              <a:spcAft>
                <a:spcPts val="2400"/>
              </a:spcAft>
            </a:pPr>
            <a:r>
              <a:rPr lang="en-US" sz="2000" dirty="0" smtClean="0">
                <a:solidFill>
                  <a:schemeClr val="accent4">
                    <a:lumMod val="10000"/>
                  </a:schemeClr>
                </a:solidFill>
              </a:rPr>
              <a:t>How </a:t>
            </a:r>
            <a:r>
              <a:rPr lang="en-US" sz="2000" dirty="0">
                <a:solidFill>
                  <a:schemeClr val="accent4">
                    <a:lumMod val="10000"/>
                  </a:schemeClr>
                </a:solidFill>
              </a:rPr>
              <a:t>can </a:t>
            </a:r>
            <a:r>
              <a:rPr lang="en-US" sz="2000" dirty="0" smtClean="0">
                <a:solidFill>
                  <a:schemeClr val="accent4">
                    <a:lumMod val="10000"/>
                  </a:schemeClr>
                </a:solidFill>
              </a:rPr>
              <a:t>media be </a:t>
            </a:r>
            <a:r>
              <a:rPr lang="en-US" sz="2000" dirty="0">
                <a:solidFill>
                  <a:schemeClr val="accent4">
                    <a:lumMod val="10000"/>
                  </a:schemeClr>
                </a:solidFill>
              </a:rPr>
              <a:t>a pathway for youth and adult engagement with STEM? </a:t>
            </a:r>
          </a:p>
          <a:p>
            <a:pPr>
              <a:spcAft>
                <a:spcPts val="2400"/>
              </a:spcAft>
            </a:pPr>
            <a:r>
              <a:rPr lang="en-US" sz="2000" dirty="0" smtClean="0">
                <a:solidFill>
                  <a:schemeClr val="accent4">
                    <a:lumMod val="10000"/>
                  </a:schemeClr>
                </a:solidFill>
              </a:rPr>
              <a:t>Designing </a:t>
            </a:r>
            <a:r>
              <a:rPr lang="en-US" sz="2000" dirty="0">
                <a:solidFill>
                  <a:schemeClr val="accent4">
                    <a:lumMod val="10000"/>
                  </a:schemeClr>
                </a:solidFill>
              </a:rPr>
              <a:t>kids’ mobile and touch-based games for engagement and learning </a:t>
            </a:r>
          </a:p>
          <a:p>
            <a:pPr>
              <a:spcAft>
                <a:spcPts val="2400"/>
              </a:spcAft>
            </a:pPr>
            <a:r>
              <a:rPr lang="en-US" sz="2000" dirty="0">
                <a:solidFill>
                  <a:schemeClr val="accent4">
                    <a:lumMod val="10000"/>
                  </a:schemeClr>
                </a:solidFill>
              </a:rPr>
              <a:t>How do preschool aged children learn science in a museum setting? </a:t>
            </a:r>
          </a:p>
          <a:p>
            <a:pPr>
              <a:spcAft>
                <a:spcPts val="2400"/>
              </a:spcAft>
            </a:pPr>
            <a:r>
              <a:rPr lang="en-US" sz="2000" dirty="0">
                <a:solidFill>
                  <a:schemeClr val="accent4">
                    <a:lumMod val="10000"/>
                  </a:schemeClr>
                </a:solidFill>
              </a:rPr>
              <a:t>Adult interactions in a science museum</a:t>
            </a:r>
          </a:p>
          <a:p>
            <a:pPr>
              <a:spcAft>
                <a:spcPts val="2400"/>
              </a:spcAft>
            </a:pPr>
            <a:r>
              <a:rPr lang="en-US" sz="2000" dirty="0">
                <a:solidFill>
                  <a:schemeClr val="accent4">
                    <a:lumMod val="10000"/>
                  </a:schemeClr>
                </a:solidFill>
              </a:rPr>
              <a:t>Educational media benefits children’s STEM learning </a:t>
            </a:r>
          </a:p>
          <a:p>
            <a:pPr>
              <a:spcAft>
                <a:spcPts val="2400"/>
              </a:spcAft>
            </a:pPr>
            <a:r>
              <a:rPr lang="en-US" sz="2000" dirty="0" smtClean="0">
                <a:solidFill>
                  <a:schemeClr val="accent4">
                    <a:lumMod val="10000"/>
                  </a:schemeClr>
                </a:solidFill>
              </a:rPr>
              <a:t>Best practices </a:t>
            </a:r>
            <a:r>
              <a:rPr lang="en-US" sz="2000" dirty="0">
                <a:solidFill>
                  <a:schemeClr val="accent4">
                    <a:lumMod val="10000"/>
                  </a:schemeClr>
                </a:solidFill>
              </a:rPr>
              <a:t>for designing media that improves children’s STEM learning.</a:t>
            </a:r>
          </a:p>
          <a:p>
            <a:pPr>
              <a:spcAft>
                <a:spcPts val="2400"/>
              </a:spcAft>
            </a:pPr>
            <a:r>
              <a:rPr lang="en-US" sz="2000" dirty="0">
                <a:solidFill>
                  <a:schemeClr val="accent4">
                    <a:lumMod val="10000"/>
                  </a:schemeClr>
                </a:solidFill>
              </a:rPr>
              <a:t>Children learn more across multiple types of media and ISE experiences </a:t>
            </a:r>
          </a:p>
          <a:p>
            <a:pPr>
              <a:spcAft>
                <a:spcPts val="2400"/>
              </a:spcAft>
            </a:pPr>
            <a:r>
              <a:rPr lang="en-US" sz="2000" dirty="0" smtClean="0">
                <a:solidFill>
                  <a:schemeClr val="accent4">
                    <a:lumMod val="10000"/>
                  </a:schemeClr>
                </a:solidFill>
              </a:rPr>
              <a:t>How </a:t>
            </a:r>
            <a:r>
              <a:rPr lang="en-US" sz="2000" dirty="0">
                <a:solidFill>
                  <a:schemeClr val="accent4">
                    <a:lumMod val="10000"/>
                  </a:schemeClr>
                </a:solidFill>
              </a:rPr>
              <a:t>have scientists and scientific organizations become involved in the production of cinema and television? </a:t>
            </a:r>
          </a:p>
          <a:p>
            <a:pPr>
              <a:spcAft>
                <a:spcPts val="2400"/>
              </a:spcAft>
            </a:pPr>
            <a:r>
              <a:rPr lang="en-US" sz="2000" dirty="0" smtClean="0">
                <a:solidFill>
                  <a:schemeClr val="accent4">
                    <a:lumMod val="10000"/>
                  </a:schemeClr>
                </a:solidFill>
              </a:rPr>
              <a:t>What </a:t>
            </a:r>
            <a:r>
              <a:rPr lang="en-US" sz="2000" dirty="0">
                <a:solidFill>
                  <a:schemeClr val="accent4">
                    <a:lumMod val="10000"/>
                  </a:schemeClr>
                </a:solidFill>
              </a:rPr>
              <a:t>impact does popular entertainment, like cinema and television, have on science literacy and science education?</a:t>
            </a:r>
          </a:p>
          <a:p>
            <a:pPr>
              <a:spcAft>
                <a:spcPts val="2400"/>
              </a:spcAft>
            </a:pPr>
            <a:r>
              <a:rPr lang="en-US" sz="2000" dirty="0" smtClean="0">
                <a:solidFill>
                  <a:schemeClr val="accent4">
                    <a:lumMod val="10000"/>
                  </a:schemeClr>
                </a:solidFill>
              </a:rPr>
              <a:t>What </a:t>
            </a:r>
            <a:r>
              <a:rPr lang="en-US" sz="2000" dirty="0">
                <a:solidFill>
                  <a:schemeClr val="accent4">
                    <a:lumMod val="10000"/>
                  </a:schemeClr>
                </a:solidFill>
              </a:rPr>
              <a:t>impact does popular entertainment, like cinema and television, have on public attitudes towards science and in raising awareness of science?</a:t>
            </a:r>
          </a:p>
          <a:p>
            <a:pPr>
              <a:spcAft>
                <a:spcPts val="2400"/>
              </a:spcAft>
            </a:pPr>
            <a:r>
              <a:rPr lang="en-US" sz="2000" dirty="0">
                <a:solidFill>
                  <a:schemeClr val="accent4">
                    <a:lumMod val="10000"/>
                  </a:schemeClr>
                </a:solidFill>
              </a:rPr>
              <a:t>What does research say about teacher use of field trip programs?</a:t>
            </a:r>
          </a:p>
          <a:p>
            <a:pPr>
              <a:spcAft>
                <a:spcPts val="2400"/>
              </a:spcAft>
            </a:pPr>
            <a:r>
              <a:rPr lang="en-US" sz="2000" dirty="0">
                <a:solidFill>
                  <a:schemeClr val="accent4">
                    <a:lumMod val="10000"/>
                  </a:schemeClr>
                </a:solidFill>
              </a:rPr>
              <a:t>ISE experiences help adults make informed decisions about new or changing </a:t>
            </a:r>
            <a:r>
              <a:rPr lang="en-US" sz="2000" dirty="0" smtClean="0">
                <a:solidFill>
                  <a:schemeClr val="accent4">
                    <a:lumMod val="10000"/>
                  </a:schemeClr>
                </a:solidFill>
              </a:rPr>
              <a:t>science</a:t>
            </a:r>
            <a:endParaRPr lang="en-US" sz="2000" dirty="0">
              <a:solidFill>
                <a:schemeClr val="accent4">
                  <a:lumMod val="10000"/>
                </a:schemeClr>
              </a:solidFill>
            </a:endParaRPr>
          </a:p>
          <a:p>
            <a:pPr>
              <a:spcAft>
                <a:spcPts val="2400"/>
              </a:spcAft>
            </a:pPr>
            <a:r>
              <a:rPr lang="en-US" sz="2000" dirty="0">
                <a:solidFill>
                  <a:schemeClr val="accent4">
                    <a:lumMod val="10000"/>
                  </a:schemeClr>
                </a:solidFill>
              </a:rPr>
              <a:t>ISE plays a role in fostering improved public understanding of current scientific research.</a:t>
            </a:r>
          </a:p>
          <a:p>
            <a:pPr>
              <a:spcAft>
                <a:spcPts val="2400"/>
              </a:spcAft>
            </a:pPr>
            <a:r>
              <a:rPr lang="en-US" sz="2000" dirty="0">
                <a:solidFill>
                  <a:schemeClr val="accent4">
                    <a:lumMod val="10000"/>
                  </a:schemeClr>
                </a:solidFill>
              </a:rPr>
              <a:t>The public views ISE organizations as trusted sources for </a:t>
            </a:r>
            <a:r>
              <a:rPr lang="en-US" sz="2000" dirty="0" smtClean="0">
                <a:solidFill>
                  <a:schemeClr val="accent4">
                    <a:lumMod val="10000"/>
                  </a:schemeClr>
                </a:solidFill>
              </a:rPr>
              <a:t>information</a:t>
            </a:r>
            <a:endParaRPr lang="en-US" sz="2000" dirty="0">
              <a:solidFill>
                <a:schemeClr val="accent4">
                  <a:lumMod val="10000"/>
                </a:schemeClr>
              </a:solidFill>
            </a:endParaRPr>
          </a:p>
          <a:p>
            <a:pPr>
              <a:spcAft>
                <a:spcPts val="2400"/>
              </a:spcAft>
            </a:pPr>
            <a:r>
              <a:rPr lang="en-US" sz="2000" dirty="0">
                <a:solidFill>
                  <a:schemeClr val="accent4">
                    <a:lumMod val="10000"/>
                  </a:schemeClr>
                </a:solidFill>
              </a:rPr>
              <a:t>How can mobile technology be used within the personal contexts of informal STEM learning</a:t>
            </a:r>
            <a:r>
              <a:rPr lang="en-US" sz="2000" dirty="0" smtClean="0">
                <a:solidFill>
                  <a:schemeClr val="accent4">
                    <a:lumMod val="10000"/>
                  </a:schemeClr>
                </a:solidFill>
              </a:rPr>
              <a:t>?</a:t>
            </a:r>
          </a:p>
          <a:p>
            <a:pPr>
              <a:spcAft>
                <a:spcPts val="2400"/>
              </a:spcAft>
            </a:pPr>
            <a:r>
              <a:rPr lang="en-US" sz="2000" dirty="0" smtClean="0">
                <a:solidFill>
                  <a:schemeClr val="accent4">
                    <a:lumMod val="10000"/>
                  </a:schemeClr>
                </a:solidFill>
              </a:rPr>
              <a:t>How </a:t>
            </a:r>
            <a:r>
              <a:rPr lang="en-US" sz="2000" dirty="0">
                <a:solidFill>
                  <a:schemeClr val="accent4">
                    <a:lumMod val="10000"/>
                  </a:schemeClr>
                </a:solidFill>
              </a:rPr>
              <a:t>can mobile technology be used within physical contexts of informal STEM learning?</a:t>
            </a:r>
          </a:p>
          <a:p>
            <a:pPr>
              <a:spcAft>
                <a:spcPts val="2400"/>
              </a:spcAft>
            </a:pPr>
            <a:r>
              <a:rPr lang="en-US" sz="2000" dirty="0">
                <a:solidFill>
                  <a:schemeClr val="accent4">
                    <a:lumMod val="10000"/>
                  </a:schemeClr>
                </a:solidFill>
              </a:rPr>
              <a:t>How can mobile technology be used within social contexts of informal STEM learning? </a:t>
            </a:r>
          </a:p>
          <a:p>
            <a:pPr>
              <a:spcAft>
                <a:spcPts val="2400"/>
              </a:spcAft>
            </a:pPr>
            <a:r>
              <a:rPr lang="en-US" sz="2000" dirty="0">
                <a:solidFill>
                  <a:schemeClr val="accent4">
                    <a:lumMod val="10000"/>
                  </a:schemeClr>
                </a:solidFill>
              </a:rPr>
              <a:t>How might mobile technology be useful for informal STEM learning?</a:t>
            </a:r>
          </a:p>
          <a:p>
            <a:pPr>
              <a:spcAft>
                <a:spcPts val="2400"/>
              </a:spcAft>
            </a:pPr>
            <a:r>
              <a:rPr lang="en-US" sz="2000" dirty="0">
                <a:solidFill>
                  <a:schemeClr val="accent4">
                    <a:lumMod val="10000"/>
                  </a:schemeClr>
                </a:solidFill>
              </a:rPr>
              <a:t> </a:t>
            </a:r>
            <a:r>
              <a:rPr lang="en-US" sz="2000" dirty="0" smtClean="0">
                <a:solidFill>
                  <a:schemeClr val="accent4">
                    <a:lumMod val="10000"/>
                  </a:schemeClr>
                </a:solidFill>
              </a:rPr>
              <a:t>In </a:t>
            </a:r>
            <a:r>
              <a:rPr lang="en-US" sz="2000" dirty="0">
                <a:solidFill>
                  <a:schemeClr val="accent4">
                    <a:lumMod val="10000"/>
                  </a:schemeClr>
                </a:solidFill>
              </a:rPr>
              <a:t>what ways have citizen science programs advanced the public understanding of science and influenced public attitudes about scientific issues? </a:t>
            </a:r>
          </a:p>
          <a:p>
            <a:pPr>
              <a:spcAft>
                <a:spcPts val="2400"/>
              </a:spcAft>
            </a:pPr>
            <a:r>
              <a:rPr lang="en-US" sz="2000" dirty="0" smtClean="0">
                <a:solidFill>
                  <a:schemeClr val="accent4">
                    <a:lumMod val="10000"/>
                  </a:schemeClr>
                </a:solidFill>
              </a:rPr>
              <a:t>Why </a:t>
            </a:r>
            <a:r>
              <a:rPr lang="en-US" sz="2000" dirty="0">
                <a:solidFill>
                  <a:schemeClr val="accent4">
                    <a:lumMod val="10000"/>
                  </a:schemeClr>
                </a:solidFill>
              </a:rPr>
              <a:t>and how has there been a focus on integrating the arts and humanities into STEM learning?  </a:t>
            </a:r>
          </a:p>
          <a:p>
            <a:pPr>
              <a:spcAft>
                <a:spcPts val="2400"/>
              </a:spcAft>
            </a:pPr>
            <a:r>
              <a:rPr lang="en-US" sz="2000" dirty="0" smtClean="0">
                <a:solidFill>
                  <a:schemeClr val="accent4">
                    <a:lumMod val="10000"/>
                  </a:schemeClr>
                </a:solidFill>
              </a:rPr>
              <a:t>What </a:t>
            </a:r>
            <a:r>
              <a:rPr lang="en-US" sz="2000" dirty="0">
                <a:solidFill>
                  <a:schemeClr val="accent4">
                    <a:lumMod val="10000"/>
                  </a:schemeClr>
                </a:solidFill>
              </a:rPr>
              <a:t>are the advantages and liabilities of game-based learning for informal science education? </a:t>
            </a:r>
          </a:p>
          <a:p>
            <a:pPr>
              <a:spcAft>
                <a:spcPts val="2400"/>
              </a:spcAft>
            </a:pPr>
            <a:r>
              <a:rPr lang="en-US" sz="2000" dirty="0">
                <a:solidFill>
                  <a:schemeClr val="accent4">
                    <a:lumMod val="10000"/>
                  </a:schemeClr>
                </a:solidFill>
              </a:rPr>
              <a:t>Field Trips as Models of Authentic Scientific Processes </a:t>
            </a:r>
          </a:p>
          <a:p>
            <a:pPr>
              <a:spcAft>
                <a:spcPts val="2400"/>
              </a:spcAft>
            </a:pPr>
            <a:r>
              <a:rPr lang="en-US" sz="2000" dirty="0">
                <a:solidFill>
                  <a:schemeClr val="accent4">
                    <a:lumMod val="10000"/>
                  </a:schemeClr>
                </a:solidFill>
              </a:rPr>
              <a:t>Impact of Media on Public Perceptions of Wildlife </a:t>
            </a:r>
          </a:p>
          <a:p>
            <a:pPr>
              <a:spcAft>
                <a:spcPts val="2400"/>
              </a:spcAft>
            </a:pPr>
            <a:r>
              <a:rPr lang="en-US" sz="2000" dirty="0">
                <a:solidFill>
                  <a:schemeClr val="accent4">
                    <a:lumMod val="10000"/>
                  </a:schemeClr>
                </a:solidFill>
              </a:rPr>
              <a:t>Culturally Relevant Experiences in Science Museums, Zoos, and Aquariums</a:t>
            </a:r>
          </a:p>
          <a:p>
            <a:pPr>
              <a:spcAft>
                <a:spcPts val="2400"/>
              </a:spcAft>
            </a:pPr>
            <a:r>
              <a:rPr lang="en-US" sz="2000" dirty="0">
                <a:solidFill>
                  <a:schemeClr val="accent4">
                    <a:lumMod val="10000"/>
                  </a:schemeClr>
                </a:solidFill>
              </a:rPr>
              <a:t>What impact does science journalism have on public understanding of science? </a:t>
            </a:r>
          </a:p>
          <a:p>
            <a:pPr>
              <a:spcAft>
                <a:spcPts val="2400"/>
              </a:spcAft>
            </a:pPr>
            <a:r>
              <a:rPr lang="en-US" sz="2000" dirty="0">
                <a:solidFill>
                  <a:schemeClr val="accent4">
                    <a:lumMod val="10000"/>
                  </a:schemeClr>
                </a:solidFill>
              </a:rPr>
              <a:t>Blogging and public understanding of science </a:t>
            </a:r>
          </a:p>
          <a:p>
            <a:pPr>
              <a:spcAft>
                <a:spcPts val="2400"/>
              </a:spcAft>
            </a:pPr>
            <a:r>
              <a:rPr lang="en-US" sz="2000" dirty="0">
                <a:solidFill>
                  <a:schemeClr val="accent4">
                    <a:lumMod val="10000"/>
                  </a:schemeClr>
                </a:solidFill>
              </a:rPr>
              <a:t>ISE organizations are trusted sources of information </a:t>
            </a:r>
          </a:p>
          <a:p>
            <a:pPr>
              <a:spcAft>
                <a:spcPts val="2400"/>
              </a:spcAft>
            </a:pPr>
            <a:r>
              <a:rPr lang="en-US" sz="2000" dirty="0">
                <a:solidFill>
                  <a:schemeClr val="accent4">
                    <a:lumMod val="10000"/>
                  </a:schemeClr>
                </a:solidFill>
              </a:rPr>
              <a:t>Interest and motivation are linked to science learning and future career choices.</a:t>
            </a:r>
          </a:p>
          <a:p>
            <a:pPr>
              <a:spcAft>
                <a:spcPts val="2400"/>
              </a:spcAft>
            </a:pPr>
            <a:r>
              <a:rPr lang="en-US" sz="2000" dirty="0">
                <a:solidFill>
                  <a:schemeClr val="accent4">
                    <a:lumMod val="10000"/>
                  </a:schemeClr>
                </a:solidFill>
              </a:rPr>
              <a:t>Affective experiences are an important part of informal science education </a:t>
            </a:r>
          </a:p>
          <a:p>
            <a:pPr>
              <a:spcAft>
                <a:spcPts val="2400"/>
              </a:spcAft>
            </a:pPr>
            <a:r>
              <a:rPr lang="en-US" sz="2000" dirty="0">
                <a:solidFill>
                  <a:schemeClr val="accent4">
                    <a:lumMod val="10000"/>
                  </a:schemeClr>
                </a:solidFill>
              </a:rPr>
              <a:t>What kinds of learning happen in ISE experiences?</a:t>
            </a:r>
          </a:p>
          <a:p>
            <a:pPr>
              <a:spcAft>
                <a:spcPts val="2400"/>
              </a:spcAft>
            </a:pPr>
            <a:r>
              <a:rPr lang="en-US" sz="2000" dirty="0">
                <a:solidFill>
                  <a:schemeClr val="accent4">
                    <a:lumMod val="10000"/>
                  </a:schemeClr>
                </a:solidFill>
              </a:rPr>
              <a:t>Insights into diverse youth engagement </a:t>
            </a:r>
          </a:p>
          <a:p>
            <a:pPr>
              <a:spcAft>
                <a:spcPts val="2400"/>
              </a:spcAft>
            </a:pPr>
            <a:r>
              <a:rPr lang="en-US" sz="2000" dirty="0">
                <a:solidFill>
                  <a:schemeClr val="accent4">
                    <a:lumMod val="10000"/>
                  </a:schemeClr>
                </a:solidFill>
              </a:rPr>
              <a:t>Youth Centered Gardening Programs and </a:t>
            </a:r>
            <a:r>
              <a:rPr lang="en-US" sz="2000" dirty="0" smtClean="0">
                <a:solidFill>
                  <a:schemeClr val="accent4">
                    <a:lumMod val="10000"/>
                  </a:schemeClr>
                </a:solidFill>
              </a:rPr>
              <a:t>STEM</a:t>
            </a:r>
          </a:p>
          <a:p>
            <a:pPr>
              <a:spcAft>
                <a:spcPts val="2400"/>
              </a:spcAft>
            </a:pPr>
            <a:r>
              <a:rPr lang="en-US" sz="2000" dirty="0">
                <a:solidFill>
                  <a:schemeClr val="accent4">
                    <a:lumMod val="10000"/>
                  </a:schemeClr>
                </a:solidFill>
              </a:rPr>
              <a:t>University outreach programs make STEM accessible to diverse youth. </a:t>
            </a:r>
          </a:p>
          <a:p>
            <a:pPr>
              <a:spcAft>
                <a:spcPts val="2400"/>
              </a:spcAft>
            </a:pPr>
            <a:r>
              <a:rPr lang="en-US" sz="2000" dirty="0">
                <a:solidFill>
                  <a:schemeClr val="accent4">
                    <a:lumMod val="10000"/>
                  </a:schemeClr>
                </a:solidFill>
              </a:rPr>
              <a:t>Exhibits engage the public in learning experiences.</a:t>
            </a:r>
          </a:p>
          <a:p>
            <a:pPr>
              <a:spcAft>
                <a:spcPts val="2400"/>
              </a:spcAft>
            </a:pPr>
            <a:r>
              <a:rPr lang="en-US" sz="2000" dirty="0">
                <a:solidFill>
                  <a:schemeClr val="accent4">
                    <a:lumMod val="10000"/>
                  </a:schemeClr>
                </a:solidFill>
              </a:rPr>
              <a:t>Science and scientists can be made engaging to the public through exhibits.</a:t>
            </a:r>
          </a:p>
          <a:p>
            <a:pPr>
              <a:spcAft>
                <a:spcPts val="2400"/>
              </a:spcAft>
            </a:pPr>
            <a:r>
              <a:rPr lang="en-US" sz="2000" dirty="0">
                <a:solidFill>
                  <a:schemeClr val="accent4">
                    <a:lumMod val="10000"/>
                  </a:schemeClr>
                </a:solidFill>
              </a:rPr>
              <a:t>Exhibits can be designed to increase social interaction during learning experiences.</a:t>
            </a:r>
          </a:p>
          <a:p>
            <a:pPr>
              <a:spcAft>
                <a:spcPts val="2400"/>
              </a:spcAft>
            </a:pPr>
            <a:r>
              <a:rPr lang="en-US" sz="2000" dirty="0">
                <a:solidFill>
                  <a:schemeClr val="accent4">
                    <a:lumMod val="10000"/>
                  </a:schemeClr>
                </a:solidFill>
              </a:rPr>
              <a:t>ISE experiences develop girls’ interest in STEM.</a:t>
            </a:r>
          </a:p>
          <a:p>
            <a:pPr>
              <a:spcAft>
                <a:spcPts val="2400"/>
              </a:spcAft>
            </a:pPr>
            <a:r>
              <a:rPr lang="en-US" sz="2000" dirty="0">
                <a:solidFill>
                  <a:schemeClr val="accent4">
                    <a:lumMod val="10000"/>
                  </a:schemeClr>
                </a:solidFill>
              </a:rPr>
              <a:t>Mentoring in informal settings supports youth identity development.</a:t>
            </a:r>
          </a:p>
          <a:p>
            <a:pPr>
              <a:spcAft>
                <a:spcPts val="2400"/>
              </a:spcAft>
            </a:pPr>
            <a:r>
              <a:rPr lang="en-US" sz="2000" dirty="0">
                <a:solidFill>
                  <a:schemeClr val="accent4">
                    <a:lumMod val="10000"/>
                  </a:schemeClr>
                </a:solidFill>
              </a:rPr>
              <a:t>ISE creates bridges between youths’ everyday lives and the world of science to increase interest in STEM</a:t>
            </a:r>
            <a:r>
              <a:rPr lang="en-US" sz="2000" dirty="0" smtClean="0">
                <a:solidFill>
                  <a:schemeClr val="accent4">
                    <a:lumMod val="10000"/>
                  </a:schemeClr>
                </a:solidFill>
              </a:rPr>
              <a:t>.</a:t>
            </a:r>
            <a:endParaRPr lang="en-US" sz="2000" dirty="0">
              <a:solidFill>
                <a:schemeClr val="accent4">
                  <a:lumMod val="10000"/>
                </a:schemeClr>
              </a:solidFill>
            </a:endParaRPr>
          </a:p>
        </p:txBody>
      </p:sp>
    </p:spTree>
    <p:extLst>
      <p:ext uri="{BB962C8B-B14F-4D97-AF65-F5344CB8AC3E}">
        <p14:creationId xmlns:p14="http://schemas.microsoft.com/office/powerpoint/2010/main" val="1291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5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5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5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5">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5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5">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15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5">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5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5">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15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5">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p:cTn id="39" dur="15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5">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p:cTn id="43" dur="15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5">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p:cTn id="47" dur="15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5">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p:cTn id="51" dur="15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5">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p:cTn id="55" dur="15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5">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p:cTn id="59" dur="15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5">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p:cTn id="63" dur="15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5">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p:cTn id="67" dur="15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5">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 calcmode="lin" valueType="num">
                                      <p:cBhvr>
                                        <p:cTn id="71" dur="15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5">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nodeType="with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anim calcmode="lin" valueType="num">
                                      <p:cBhvr>
                                        <p:cTn id="75" dur="15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5">
                                            <p:txEl>
                                              <p:pRg st="17" end="17"/>
                                            </p:txEl>
                                          </p:spTgt>
                                        </p:tgtEl>
                                        <p:attrNameLst>
                                          <p:attrName>ppt_y</p:attrName>
                                        </p:attrNameLst>
                                      </p:cBhvr>
                                      <p:tavLst>
                                        <p:tav tm="0">
                                          <p:val>
                                            <p:strVal val="#ppt_y+1"/>
                                          </p:val>
                                        </p:tav>
                                        <p:tav tm="100000">
                                          <p:val>
                                            <p:strVal val="#ppt_y-1"/>
                                          </p:val>
                                        </p:tav>
                                      </p:tavLst>
                                    </p:anim>
                                  </p:childTnLst>
                                </p:cTn>
                              </p:par>
                              <p:par>
                                <p:cTn id="77" presetID="28" presetClass="entr" presetSubtype="0" fill="hold" nodeType="withEffect">
                                  <p:stCondLst>
                                    <p:cond delay="0"/>
                                  </p:stCondLst>
                                  <p:childTnLst>
                                    <p:set>
                                      <p:cBhvr>
                                        <p:cTn id="78" dur="1" fill="hold">
                                          <p:stCondLst>
                                            <p:cond delay="0"/>
                                          </p:stCondLst>
                                        </p:cTn>
                                        <p:tgtEl>
                                          <p:spTgt spid="5">
                                            <p:txEl>
                                              <p:pRg st="18" end="18"/>
                                            </p:txEl>
                                          </p:spTgt>
                                        </p:tgtEl>
                                        <p:attrNameLst>
                                          <p:attrName>style.visibility</p:attrName>
                                        </p:attrNameLst>
                                      </p:cBhvr>
                                      <p:to>
                                        <p:strVal val="visible"/>
                                      </p:to>
                                    </p:set>
                                    <p:anim calcmode="lin" valueType="num">
                                      <p:cBhvr>
                                        <p:cTn id="79" dur="15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80" dur="15000" fill="hold"/>
                                        <p:tgtEl>
                                          <p:spTgt spid="5">
                                            <p:txEl>
                                              <p:pRg st="18" end="18"/>
                                            </p:txEl>
                                          </p:spTgt>
                                        </p:tgtEl>
                                        <p:attrNameLst>
                                          <p:attrName>ppt_y</p:attrName>
                                        </p:attrNameLst>
                                      </p:cBhvr>
                                      <p:tavLst>
                                        <p:tav tm="0">
                                          <p:val>
                                            <p:strVal val="#ppt_y+1"/>
                                          </p:val>
                                        </p:tav>
                                        <p:tav tm="100000">
                                          <p:val>
                                            <p:strVal val="#ppt_y-1"/>
                                          </p:val>
                                        </p:tav>
                                      </p:tavLst>
                                    </p:anim>
                                  </p:childTnLst>
                                </p:cTn>
                              </p:par>
                              <p:par>
                                <p:cTn id="81" presetID="28" presetClass="entr" presetSubtype="0" fill="hold" nodeType="withEffect">
                                  <p:stCondLst>
                                    <p:cond delay="0"/>
                                  </p:stCondLst>
                                  <p:childTnLst>
                                    <p:set>
                                      <p:cBhvr>
                                        <p:cTn id="82" dur="1" fill="hold">
                                          <p:stCondLst>
                                            <p:cond delay="0"/>
                                          </p:stCondLst>
                                        </p:cTn>
                                        <p:tgtEl>
                                          <p:spTgt spid="5">
                                            <p:txEl>
                                              <p:pRg st="19" end="19"/>
                                            </p:txEl>
                                          </p:spTgt>
                                        </p:tgtEl>
                                        <p:attrNameLst>
                                          <p:attrName>style.visibility</p:attrName>
                                        </p:attrNameLst>
                                      </p:cBhvr>
                                      <p:to>
                                        <p:strVal val="visible"/>
                                      </p:to>
                                    </p:set>
                                    <p:anim calcmode="lin" valueType="num">
                                      <p:cBhvr>
                                        <p:cTn id="83" dur="15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84" dur="15000" fill="hold"/>
                                        <p:tgtEl>
                                          <p:spTgt spid="5">
                                            <p:txEl>
                                              <p:pRg st="19" end="19"/>
                                            </p:txEl>
                                          </p:spTgt>
                                        </p:tgtEl>
                                        <p:attrNameLst>
                                          <p:attrName>ppt_y</p:attrName>
                                        </p:attrNameLst>
                                      </p:cBhvr>
                                      <p:tavLst>
                                        <p:tav tm="0">
                                          <p:val>
                                            <p:strVal val="#ppt_y+1"/>
                                          </p:val>
                                        </p:tav>
                                        <p:tav tm="100000">
                                          <p:val>
                                            <p:strVal val="#ppt_y-1"/>
                                          </p:val>
                                        </p:tav>
                                      </p:tavLst>
                                    </p:anim>
                                  </p:childTnLst>
                                </p:cTn>
                              </p:par>
                              <p:par>
                                <p:cTn id="85" presetID="28" presetClass="entr" presetSubtype="0" fill="hold" nodeType="with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anim calcmode="lin" valueType="num">
                                      <p:cBhvr>
                                        <p:cTn id="87" dur="15000" fill="hold"/>
                                        <p:tgtEl>
                                          <p:spTgt spid="5">
                                            <p:txEl>
                                              <p:pRg st="20" end="20"/>
                                            </p:txEl>
                                          </p:spTgt>
                                        </p:tgtEl>
                                        <p:attrNameLst>
                                          <p:attrName>ppt_x</p:attrName>
                                        </p:attrNameLst>
                                      </p:cBhvr>
                                      <p:tavLst>
                                        <p:tav tm="0">
                                          <p:val>
                                            <p:strVal val="#ppt_x"/>
                                          </p:val>
                                        </p:tav>
                                        <p:tav tm="100000">
                                          <p:val>
                                            <p:strVal val="#ppt_x"/>
                                          </p:val>
                                        </p:tav>
                                      </p:tavLst>
                                    </p:anim>
                                    <p:anim calcmode="lin" valueType="num">
                                      <p:cBhvr>
                                        <p:cTn id="88" dur="15000" fill="hold"/>
                                        <p:tgtEl>
                                          <p:spTgt spid="5">
                                            <p:txEl>
                                              <p:pRg st="20" end="20"/>
                                            </p:txEl>
                                          </p:spTgt>
                                        </p:tgtEl>
                                        <p:attrNameLst>
                                          <p:attrName>ppt_y</p:attrName>
                                        </p:attrNameLst>
                                      </p:cBhvr>
                                      <p:tavLst>
                                        <p:tav tm="0">
                                          <p:val>
                                            <p:strVal val="#ppt_y+1"/>
                                          </p:val>
                                        </p:tav>
                                        <p:tav tm="100000">
                                          <p:val>
                                            <p:strVal val="#ppt_y-1"/>
                                          </p:val>
                                        </p:tav>
                                      </p:tavLst>
                                    </p:anim>
                                  </p:childTnLst>
                                </p:cTn>
                              </p:par>
                              <p:par>
                                <p:cTn id="89" presetID="28" presetClass="entr" presetSubtype="0" fill="hold" nodeType="withEffect">
                                  <p:stCondLst>
                                    <p:cond delay="0"/>
                                  </p:stCondLst>
                                  <p:childTnLst>
                                    <p:set>
                                      <p:cBhvr>
                                        <p:cTn id="90" dur="1" fill="hold">
                                          <p:stCondLst>
                                            <p:cond delay="0"/>
                                          </p:stCondLst>
                                        </p:cTn>
                                        <p:tgtEl>
                                          <p:spTgt spid="5">
                                            <p:txEl>
                                              <p:pRg st="21" end="21"/>
                                            </p:txEl>
                                          </p:spTgt>
                                        </p:tgtEl>
                                        <p:attrNameLst>
                                          <p:attrName>style.visibility</p:attrName>
                                        </p:attrNameLst>
                                      </p:cBhvr>
                                      <p:to>
                                        <p:strVal val="visible"/>
                                      </p:to>
                                    </p:set>
                                    <p:anim calcmode="lin" valueType="num">
                                      <p:cBhvr>
                                        <p:cTn id="91" dur="15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92" dur="15000" fill="hold"/>
                                        <p:tgtEl>
                                          <p:spTgt spid="5">
                                            <p:txEl>
                                              <p:pRg st="21" end="21"/>
                                            </p:txEl>
                                          </p:spTgt>
                                        </p:tgtEl>
                                        <p:attrNameLst>
                                          <p:attrName>ppt_y</p:attrName>
                                        </p:attrNameLst>
                                      </p:cBhvr>
                                      <p:tavLst>
                                        <p:tav tm="0">
                                          <p:val>
                                            <p:strVal val="#ppt_y+1"/>
                                          </p:val>
                                        </p:tav>
                                        <p:tav tm="100000">
                                          <p:val>
                                            <p:strVal val="#ppt_y-1"/>
                                          </p:val>
                                        </p:tav>
                                      </p:tavLst>
                                    </p:anim>
                                  </p:childTnLst>
                                </p:cTn>
                              </p:par>
                              <p:par>
                                <p:cTn id="93" presetID="28" presetClass="entr" presetSubtype="0" fill="hold" nodeType="withEffect">
                                  <p:stCondLst>
                                    <p:cond delay="0"/>
                                  </p:stCondLst>
                                  <p:childTnLst>
                                    <p:set>
                                      <p:cBhvr>
                                        <p:cTn id="94" dur="1" fill="hold">
                                          <p:stCondLst>
                                            <p:cond delay="0"/>
                                          </p:stCondLst>
                                        </p:cTn>
                                        <p:tgtEl>
                                          <p:spTgt spid="5">
                                            <p:txEl>
                                              <p:pRg st="22" end="22"/>
                                            </p:txEl>
                                          </p:spTgt>
                                        </p:tgtEl>
                                        <p:attrNameLst>
                                          <p:attrName>style.visibility</p:attrName>
                                        </p:attrNameLst>
                                      </p:cBhvr>
                                      <p:to>
                                        <p:strVal val="visible"/>
                                      </p:to>
                                    </p:set>
                                    <p:anim calcmode="lin" valueType="num">
                                      <p:cBhvr>
                                        <p:cTn id="95" dur="15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96" dur="15000" fill="hold"/>
                                        <p:tgtEl>
                                          <p:spTgt spid="5">
                                            <p:txEl>
                                              <p:pRg st="22" end="22"/>
                                            </p:txEl>
                                          </p:spTgt>
                                        </p:tgtEl>
                                        <p:attrNameLst>
                                          <p:attrName>ppt_y</p:attrName>
                                        </p:attrNameLst>
                                      </p:cBhvr>
                                      <p:tavLst>
                                        <p:tav tm="0">
                                          <p:val>
                                            <p:strVal val="#ppt_y+1"/>
                                          </p:val>
                                        </p:tav>
                                        <p:tav tm="100000">
                                          <p:val>
                                            <p:strVal val="#ppt_y-1"/>
                                          </p:val>
                                        </p:tav>
                                      </p:tavLst>
                                    </p:anim>
                                  </p:childTnLst>
                                </p:cTn>
                              </p:par>
                              <p:par>
                                <p:cTn id="97" presetID="28" presetClass="entr" presetSubtype="0" fill="hold" nodeType="withEffect">
                                  <p:stCondLst>
                                    <p:cond delay="0"/>
                                  </p:stCondLst>
                                  <p:childTnLst>
                                    <p:set>
                                      <p:cBhvr>
                                        <p:cTn id="98" dur="1" fill="hold">
                                          <p:stCondLst>
                                            <p:cond delay="0"/>
                                          </p:stCondLst>
                                        </p:cTn>
                                        <p:tgtEl>
                                          <p:spTgt spid="5">
                                            <p:txEl>
                                              <p:pRg st="23" end="23"/>
                                            </p:txEl>
                                          </p:spTgt>
                                        </p:tgtEl>
                                        <p:attrNameLst>
                                          <p:attrName>style.visibility</p:attrName>
                                        </p:attrNameLst>
                                      </p:cBhvr>
                                      <p:to>
                                        <p:strVal val="visible"/>
                                      </p:to>
                                    </p:set>
                                    <p:anim calcmode="lin" valueType="num">
                                      <p:cBhvr>
                                        <p:cTn id="99" dur="15000" fill="hold"/>
                                        <p:tgtEl>
                                          <p:spTgt spid="5">
                                            <p:txEl>
                                              <p:pRg st="23" end="23"/>
                                            </p:txEl>
                                          </p:spTgt>
                                        </p:tgtEl>
                                        <p:attrNameLst>
                                          <p:attrName>ppt_x</p:attrName>
                                        </p:attrNameLst>
                                      </p:cBhvr>
                                      <p:tavLst>
                                        <p:tav tm="0">
                                          <p:val>
                                            <p:strVal val="#ppt_x"/>
                                          </p:val>
                                        </p:tav>
                                        <p:tav tm="100000">
                                          <p:val>
                                            <p:strVal val="#ppt_x"/>
                                          </p:val>
                                        </p:tav>
                                      </p:tavLst>
                                    </p:anim>
                                    <p:anim calcmode="lin" valueType="num">
                                      <p:cBhvr>
                                        <p:cTn id="100" dur="15000" fill="hold"/>
                                        <p:tgtEl>
                                          <p:spTgt spid="5">
                                            <p:txEl>
                                              <p:pRg st="23" end="23"/>
                                            </p:txEl>
                                          </p:spTgt>
                                        </p:tgtEl>
                                        <p:attrNameLst>
                                          <p:attrName>ppt_y</p:attrName>
                                        </p:attrNameLst>
                                      </p:cBhvr>
                                      <p:tavLst>
                                        <p:tav tm="0">
                                          <p:val>
                                            <p:strVal val="#ppt_y+1"/>
                                          </p:val>
                                        </p:tav>
                                        <p:tav tm="100000">
                                          <p:val>
                                            <p:strVal val="#ppt_y-1"/>
                                          </p:val>
                                        </p:tav>
                                      </p:tavLst>
                                    </p:anim>
                                  </p:childTnLst>
                                </p:cTn>
                              </p:par>
                              <p:par>
                                <p:cTn id="101" presetID="28" presetClass="entr" presetSubtype="0" fill="hold" nodeType="withEffect">
                                  <p:stCondLst>
                                    <p:cond delay="0"/>
                                  </p:stCondLst>
                                  <p:childTnLst>
                                    <p:set>
                                      <p:cBhvr>
                                        <p:cTn id="102" dur="1" fill="hold">
                                          <p:stCondLst>
                                            <p:cond delay="0"/>
                                          </p:stCondLst>
                                        </p:cTn>
                                        <p:tgtEl>
                                          <p:spTgt spid="5">
                                            <p:txEl>
                                              <p:pRg st="24" end="24"/>
                                            </p:txEl>
                                          </p:spTgt>
                                        </p:tgtEl>
                                        <p:attrNameLst>
                                          <p:attrName>style.visibility</p:attrName>
                                        </p:attrNameLst>
                                      </p:cBhvr>
                                      <p:to>
                                        <p:strVal val="visible"/>
                                      </p:to>
                                    </p:set>
                                    <p:anim calcmode="lin" valueType="num">
                                      <p:cBhvr>
                                        <p:cTn id="103" dur="15000" fill="hold"/>
                                        <p:tgtEl>
                                          <p:spTgt spid="5">
                                            <p:txEl>
                                              <p:pRg st="24" end="24"/>
                                            </p:txEl>
                                          </p:spTgt>
                                        </p:tgtEl>
                                        <p:attrNameLst>
                                          <p:attrName>ppt_x</p:attrName>
                                        </p:attrNameLst>
                                      </p:cBhvr>
                                      <p:tavLst>
                                        <p:tav tm="0">
                                          <p:val>
                                            <p:strVal val="#ppt_x"/>
                                          </p:val>
                                        </p:tav>
                                        <p:tav tm="100000">
                                          <p:val>
                                            <p:strVal val="#ppt_x"/>
                                          </p:val>
                                        </p:tav>
                                      </p:tavLst>
                                    </p:anim>
                                    <p:anim calcmode="lin" valueType="num">
                                      <p:cBhvr>
                                        <p:cTn id="104" dur="15000" fill="hold"/>
                                        <p:tgtEl>
                                          <p:spTgt spid="5">
                                            <p:txEl>
                                              <p:pRg st="24" end="24"/>
                                            </p:txEl>
                                          </p:spTgt>
                                        </p:tgtEl>
                                        <p:attrNameLst>
                                          <p:attrName>ppt_y</p:attrName>
                                        </p:attrNameLst>
                                      </p:cBhvr>
                                      <p:tavLst>
                                        <p:tav tm="0">
                                          <p:val>
                                            <p:strVal val="#ppt_y+1"/>
                                          </p:val>
                                        </p:tav>
                                        <p:tav tm="100000">
                                          <p:val>
                                            <p:strVal val="#ppt_y-1"/>
                                          </p:val>
                                        </p:tav>
                                      </p:tavLst>
                                    </p:anim>
                                  </p:childTnLst>
                                </p:cTn>
                              </p:par>
                              <p:par>
                                <p:cTn id="105" presetID="28" presetClass="entr" presetSubtype="0" fill="hold" nodeType="withEffect">
                                  <p:stCondLst>
                                    <p:cond delay="0"/>
                                  </p:stCondLst>
                                  <p:childTnLst>
                                    <p:set>
                                      <p:cBhvr>
                                        <p:cTn id="106" dur="1" fill="hold">
                                          <p:stCondLst>
                                            <p:cond delay="0"/>
                                          </p:stCondLst>
                                        </p:cTn>
                                        <p:tgtEl>
                                          <p:spTgt spid="5">
                                            <p:txEl>
                                              <p:pRg st="25" end="25"/>
                                            </p:txEl>
                                          </p:spTgt>
                                        </p:tgtEl>
                                        <p:attrNameLst>
                                          <p:attrName>style.visibility</p:attrName>
                                        </p:attrNameLst>
                                      </p:cBhvr>
                                      <p:to>
                                        <p:strVal val="visible"/>
                                      </p:to>
                                    </p:set>
                                    <p:anim calcmode="lin" valueType="num">
                                      <p:cBhvr>
                                        <p:cTn id="107" dur="15000" fill="hold"/>
                                        <p:tgtEl>
                                          <p:spTgt spid="5">
                                            <p:txEl>
                                              <p:pRg st="25" end="25"/>
                                            </p:txEl>
                                          </p:spTgt>
                                        </p:tgtEl>
                                        <p:attrNameLst>
                                          <p:attrName>ppt_x</p:attrName>
                                        </p:attrNameLst>
                                      </p:cBhvr>
                                      <p:tavLst>
                                        <p:tav tm="0">
                                          <p:val>
                                            <p:strVal val="#ppt_x"/>
                                          </p:val>
                                        </p:tav>
                                        <p:tav tm="100000">
                                          <p:val>
                                            <p:strVal val="#ppt_x"/>
                                          </p:val>
                                        </p:tav>
                                      </p:tavLst>
                                    </p:anim>
                                    <p:anim calcmode="lin" valueType="num">
                                      <p:cBhvr>
                                        <p:cTn id="108" dur="15000" fill="hold"/>
                                        <p:tgtEl>
                                          <p:spTgt spid="5">
                                            <p:txEl>
                                              <p:pRg st="25" end="25"/>
                                            </p:txEl>
                                          </p:spTgt>
                                        </p:tgtEl>
                                        <p:attrNameLst>
                                          <p:attrName>ppt_y</p:attrName>
                                        </p:attrNameLst>
                                      </p:cBhvr>
                                      <p:tavLst>
                                        <p:tav tm="0">
                                          <p:val>
                                            <p:strVal val="#ppt_y+1"/>
                                          </p:val>
                                        </p:tav>
                                        <p:tav tm="100000">
                                          <p:val>
                                            <p:strVal val="#ppt_y-1"/>
                                          </p:val>
                                        </p:tav>
                                      </p:tavLst>
                                    </p:anim>
                                  </p:childTnLst>
                                </p:cTn>
                              </p:par>
                              <p:par>
                                <p:cTn id="109" presetID="28" presetClass="entr" presetSubtype="0" fill="hold" nodeType="withEffect">
                                  <p:stCondLst>
                                    <p:cond delay="0"/>
                                  </p:stCondLst>
                                  <p:childTnLst>
                                    <p:set>
                                      <p:cBhvr>
                                        <p:cTn id="110" dur="1" fill="hold">
                                          <p:stCondLst>
                                            <p:cond delay="0"/>
                                          </p:stCondLst>
                                        </p:cTn>
                                        <p:tgtEl>
                                          <p:spTgt spid="5">
                                            <p:txEl>
                                              <p:pRg st="26" end="26"/>
                                            </p:txEl>
                                          </p:spTgt>
                                        </p:tgtEl>
                                        <p:attrNameLst>
                                          <p:attrName>style.visibility</p:attrName>
                                        </p:attrNameLst>
                                      </p:cBhvr>
                                      <p:to>
                                        <p:strVal val="visible"/>
                                      </p:to>
                                    </p:set>
                                    <p:anim calcmode="lin" valueType="num">
                                      <p:cBhvr>
                                        <p:cTn id="111" dur="15000" fill="hold"/>
                                        <p:tgtEl>
                                          <p:spTgt spid="5">
                                            <p:txEl>
                                              <p:pRg st="26" end="26"/>
                                            </p:txEl>
                                          </p:spTgt>
                                        </p:tgtEl>
                                        <p:attrNameLst>
                                          <p:attrName>ppt_x</p:attrName>
                                        </p:attrNameLst>
                                      </p:cBhvr>
                                      <p:tavLst>
                                        <p:tav tm="0">
                                          <p:val>
                                            <p:strVal val="#ppt_x"/>
                                          </p:val>
                                        </p:tav>
                                        <p:tav tm="100000">
                                          <p:val>
                                            <p:strVal val="#ppt_x"/>
                                          </p:val>
                                        </p:tav>
                                      </p:tavLst>
                                    </p:anim>
                                    <p:anim calcmode="lin" valueType="num">
                                      <p:cBhvr>
                                        <p:cTn id="112" dur="15000" fill="hold"/>
                                        <p:tgtEl>
                                          <p:spTgt spid="5">
                                            <p:txEl>
                                              <p:pRg st="26" end="26"/>
                                            </p:txEl>
                                          </p:spTgt>
                                        </p:tgtEl>
                                        <p:attrNameLst>
                                          <p:attrName>ppt_y</p:attrName>
                                        </p:attrNameLst>
                                      </p:cBhvr>
                                      <p:tavLst>
                                        <p:tav tm="0">
                                          <p:val>
                                            <p:strVal val="#ppt_y+1"/>
                                          </p:val>
                                        </p:tav>
                                        <p:tav tm="100000">
                                          <p:val>
                                            <p:strVal val="#ppt_y-1"/>
                                          </p:val>
                                        </p:tav>
                                      </p:tavLst>
                                    </p:anim>
                                  </p:childTnLst>
                                </p:cTn>
                              </p:par>
                              <p:par>
                                <p:cTn id="113" presetID="28" presetClass="entr" presetSubtype="0" fill="hold" nodeType="withEffect">
                                  <p:stCondLst>
                                    <p:cond delay="0"/>
                                  </p:stCondLst>
                                  <p:childTnLst>
                                    <p:set>
                                      <p:cBhvr>
                                        <p:cTn id="114" dur="1" fill="hold">
                                          <p:stCondLst>
                                            <p:cond delay="0"/>
                                          </p:stCondLst>
                                        </p:cTn>
                                        <p:tgtEl>
                                          <p:spTgt spid="5">
                                            <p:txEl>
                                              <p:pRg st="27" end="27"/>
                                            </p:txEl>
                                          </p:spTgt>
                                        </p:tgtEl>
                                        <p:attrNameLst>
                                          <p:attrName>style.visibility</p:attrName>
                                        </p:attrNameLst>
                                      </p:cBhvr>
                                      <p:to>
                                        <p:strVal val="visible"/>
                                      </p:to>
                                    </p:set>
                                    <p:anim calcmode="lin" valueType="num">
                                      <p:cBhvr>
                                        <p:cTn id="115" dur="15000" fill="hold"/>
                                        <p:tgtEl>
                                          <p:spTgt spid="5">
                                            <p:txEl>
                                              <p:pRg st="27" end="27"/>
                                            </p:txEl>
                                          </p:spTgt>
                                        </p:tgtEl>
                                        <p:attrNameLst>
                                          <p:attrName>ppt_x</p:attrName>
                                        </p:attrNameLst>
                                      </p:cBhvr>
                                      <p:tavLst>
                                        <p:tav tm="0">
                                          <p:val>
                                            <p:strVal val="#ppt_x"/>
                                          </p:val>
                                        </p:tav>
                                        <p:tav tm="100000">
                                          <p:val>
                                            <p:strVal val="#ppt_x"/>
                                          </p:val>
                                        </p:tav>
                                      </p:tavLst>
                                    </p:anim>
                                    <p:anim calcmode="lin" valueType="num">
                                      <p:cBhvr>
                                        <p:cTn id="116" dur="15000" fill="hold"/>
                                        <p:tgtEl>
                                          <p:spTgt spid="5">
                                            <p:txEl>
                                              <p:pRg st="27" end="27"/>
                                            </p:txEl>
                                          </p:spTgt>
                                        </p:tgtEl>
                                        <p:attrNameLst>
                                          <p:attrName>ppt_y</p:attrName>
                                        </p:attrNameLst>
                                      </p:cBhvr>
                                      <p:tavLst>
                                        <p:tav tm="0">
                                          <p:val>
                                            <p:strVal val="#ppt_y+1"/>
                                          </p:val>
                                        </p:tav>
                                        <p:tav tm="100000">
                                          <p:val>
                                            <p:strVal val="#ppt_y-1"/>
                                          </p:val>
                                        </p:tav>
                                      </p:tavLst>
                                    </p:anim>
                                  </p:childTnLst>
                                </p:cTn>
                              </p:par>
                              <p:par>
                                <p:cTn id="117" presetID="28" presetClass="entr" presetSubtype="0" fill="hold" nodeType="withEffect">
                                  <p:stCondLst>
                                    <p:cond delay="0"/>
                                  </p:stCondLst>
                                  <p:childTnLst>
                                    <p:set>
                                      <p:cBhvr>
                                        <p:cTn id="118" dur="1" fill="hold">
                                          <p:stCondLst>
                                            <p:cond delay="0"/>
                                          </p:stCondLst>
                                        </p:cTn>
                                        <p:tgtEl>
                                          <p:spTgt spid="5">
                                            <p:txEl>
                                              <p:pRg st="28" end="28"/>
                                            </p:txEl>
                                          </p:spTgt>
                                        </p:tgtEl>
                                        <p:attrNameLst>
                                          <p:attrName>style.visibility</p:attrName>
                                        </p:attrNameLst>
                                      </p:cBhvr>
                                      <p:to>
                                        <p:strVal val="visible"/>
                                      </p:to>
                                    </p:set>
                                    <p:anim calcmode="lin" valueType="num">
                                      <p:cBhvr>
                                        <p:cTn id="119" dur="15000" fill="hold"/>
                                        <p:tgtEl>
                                          <p:spTgt spid="5">
                                            <p:txEl>
                                              <p:pRg st="28" end="28"/>
                                            </p:txEl>
                                          </p:spTgt>
                                        </p:tgtEl>
                                        <p:attrNameLst>
                                          <p:attrName>ppt_x</p:attrName>
                                        </p:attrNameLst>
                                      </p:cBhvr>
                                      <p:tavLst>
                                        <p:tav tm="0">
                                          <p:val>
                                            <p:strVal val="#ppt_x"/>
                                          </p:val>
                                        </p:tav>
                                        <p:tav tm="100000">
                                          <p:val>
                                            <p:strVal val="#ppt_x"/>
                                          </p:val>
                                        </p:tav>
                                      </p:tavLst>
                                    </p:anim>
                                    <p:anim calcmode="lin" valueType="num">
                                      <p:cBhvr>
                                        <p:cTn id="120" dur="15000" fill="hold"/>
                                        <p:tgtEl>
                                          <p:spTgt spid="5">
                                            <p:txEl>
                                              <p:pRg st="28" end="28"/>
                                            </p:txEl>
                                          </p:spTgt>
                                        </p:tgtEl>
                                        <p:attrNameLst>
                                          <p:attrName>ppt_y</p:attrName>
                                        </p:attrNameLst>
                                      </p:cBhvr>
                                      <p:tavLst>
                                        <p:tav tm="0">
                                          <p:val>
                                            <p:strVal val="#ppt_y+1"/>
                                          </p:val>
                                        </p:tav>
                                        <p:tav tm="100000">
                                          <p:val>
                                            <p:strVal val="#ppt_y-1"/>
                                          </p:val>
                                        </p:tav>
                                      </p:tavLst>
                                    </p:anim>
                                  </p:childTnLst>
                                </p:cTn>
                              </p:par>
                              <p:par>
                                <p:cTn id="121" presetID="28" presetClass="entr" presetSubtype="0" fill="hold" nodeType="withEffect">
                                  <p:stCondLst>
                                    <p:cond delay="0"/>
                                  </p:stCondLst>
                                  <p:childTnLst>
                                    <p:set>
                                      <p:cBhvr>
                                        <p:cTn id="122" dur="1" fill="hold">
                                          <p:stCondLst>
                                            <p:cond delay="0"/>
                                          </p:stCondLst>
                                        </p:cTn>
                                        <p:tgtEl>
                                          <p:spTgt spid="5">
                                            <p:txEl>
                                              <p:pRg st="29" end="29"/>
                                            </p:txEl>
                                          </p:spTgt>
                                        </p:tgtEl>
                                        <p:attrNameLst>
                                          <p:attrName>style.visibility</p:attrName>
                                        </p:attrNameLst>
                                      </p:cBhvr>
                                      <p:to>
                                        <p:strVal val="visible"/>
                                      </p:to>
                                    </p:set>
                                    <p:anim calcmode="lin" valueType="num">
                                      <p:cBhvr>
                                        <p:cTn id="123" dur="15000" fill="hold"/>
                                        <p:tgtEl>
                                          <p:spTgt spid="5">
                                            <p:txEl>
                                              <p:pRg st="29" end="29"/>
                                            </p:txEl>
                                          </p:spTgt>
                                        </p:tgtEl>
                                        <p:attrNameLst>
                                          <p:attrName>ppt_x</p:attrName>
                                        </p:attrNameLst>
                                      </p:cBhvr>
                                      <p:tavLst>
                                        <p:tav tm="0">
                                          <p:val>
                                            <p:strVal val="#ppt_x"/>
                                          </p:val>
                                        </p:tav>
                                        <p:tav tm="100000">
                                          <p:val>
                                            <p:strVal val="#ppt_x"/>
                                          </p:val>
                                        </p:tav>
                                      </p:tavLst>
                                    </p:anim>
                                    <p:anim calcmode="lin" valueType="num">
                                      <p:cBhvr>
                                        <p:cTn id="124" dur="15000" fill="hold"/>
                                        <p:tgtEl>
                                          <p:spTgt spid="5">
                                            <p:txEl>
                                              <p:pRg st="29" end="29"/>
                                            </p:txEl>
                                          </p:spTgt>
                                        </p:tgtEl>
                                        <p:attrNameLst>
                                          <p:attrName>ppt_y</p:attrName>
                                        </p:attrNameLst>
                                      </p:cBhvr>
                                      <p:tavLst>
                                        <p:tav tm="0">
                                          <p:val>
                                            <p:strVal val="#ppt_y+1"/>
                                          </p:val>
                                        </p:tav>
                                        <p:tav tm="100000">
                                          <p:val>
                                            <p:strVal val="#ppt_y-1"/>
                                          </p:val>
                                        </p:tav>
                                      </p:tavLst>
                                    </p:anim>
                                  </p:childTnLst>
                                </p:cTn>
                              </p:par>
                              <p:par>
                                <p:cTn id="125" presetID="28" presetClass="entr" presetSubtype="0" fill="hold" nodeType="withEffect">
                                  <p:stCondLst>
                                    <p:cond delay="0"/>
                                  </p:stCondLst>
                                  <p:childTnLst>
                                    <p:set>
                                      <p:cBhvr>
                                        <p:cTn id="126" dur="1" fill="hold">
                                          <p:stCondLst>
                                            <p:cond delay="0"/>
                                          </p:stCondLst>
                                        </p:cTn>
                                        <p:tgtEl>
                                          <p:spTgt spid="5">
                                            <p:txEl>
                                              <p:pRg st="30" end="30"/>
                                            </p:txEl>
                                          </p:spTgt>
                                        </p:tgtEl>
                                        <p:attrNameLst>
                                          <p:attrName>style.visibility</p:attrName>
                                        </p:attrNameLst>
                                      </p:cBhvr>
                                      <p:to>
                                        <p:strVal val="visible"/>
                                      </p:to>
                                    </p:set>
                                    <p:anim calcmode="lin" valueType="num">
                                      <p:cBhvr>
                                        <p:cTn id="127" dur="15000" fill="hold"/>
                                        <p:tgtEl>
                                          <p:spTgt spid="5">
                                            <p:txEl>
                                              <p:pRg st="30" end="30"/>
                                            </p:txEl>
                                          </p:spTgt>
                                        </p:tgtEl>
                                        <p:attrNameLst>
                                          <p:attrName>ppt_x</p:attrName>
                                        </p:attrNameLst>
                                      </p:cBhvr>
                                      <p:tavLst>
                                        <p:tav tm="0">
                                          <p:val>
                                            <p:strVal val="#ppt_x"/>
                                          </p:val>
                                        </p:tav>
                                        <p:tav tm="100000">
                                          <p:val>
                                            <p:strVal val="#ppt_x"/>
                                          </p:val>
                                        </p:tav>
                                      </p:tavLst>
                                    </p:anim>
                                    <p:anim calcmode="lin" valueType="num">
                                      <p:cBhvr>
                                        <p:cTn id="128" dur="15000" fill="hold"/>
                                        <p:tgtEl>
                                          <p:spTgt spid="5">
                                            <p:txEl>
                                              <p:pRg st="30" end="30"/>
                                            </p:txEl>
                                          </p:spTgt>
                                        </p:tgtEl>
                                        <p:attrNameLst>
                                          <p:attrName>ppt_y</p:attrName>
                                        </p:attrNameLst>
                                      </p:cBhvr>
                                      <p:tavLst>
                                        <p:tav tm="0">
                                          <p:val>
                                            <p:strVal val="#ppt_y+1"/>
                                          </p:val>
                                        </p:tav>
                                        <p:tav tm="100000">
                                          <p:val>
                                            <p:strVal val="#ppt_y-1"/>
                                          </p:val>
                                        </p:tav>
                                      </p:tavLst>
                                    </p:anim>
                                  </p:childTnLst>
                                </p:cTn>
                              </p:par>
                              <p:par>
                                <p:cTn id="129" presetID="28" presetClass="entr" presetSubtype="0" fill="hold" nodeType="withEffect">
                                  <p:stCondLst>
                                    <p:cond delay="0"/>
                                  </p:stCondLst>
                                  <p:childTnLst>
                                    <p:set>
                                      <p:cBhvr>
                                        <p:cTn id="130" dur="1" fill="hold">
                                          <p:stCondLst>
                                            <p:cond delay="0"/>
                                          </p:stCondLst>
                                        </p:cTn>
                                        <p:tgtEl>
                                          <p:spTgt spid="5">
                                            <p:txEl>
                                              <p:pRg st="31" end="31"/>
                                            </p:txEl>
                                          </p:spTgt>
                                        </p:tgtEl>
                                        <p:attrNameLst>
                                          <p:attrName>style.visibility</p:attrName>
                                        </p:attrNameLst>
                                      </p:cBhvr>
                                      <p:to>
                                        <p:strVal val="visible"/>
                                      </p:to>
                                    </p:set>
                                    <p:anim calcmode="lin" valueType="num">
                                      <p:cBhvr>
                                        <p:cTn id="131" dur="15000" fill="hold"/>
                                        <p:tgtEl>
                                          <p:spTgt spid="5">
                                            <p:txEl>
                                              <p:pRg st="31" end="31"/>
                                            </p:txEl>
                                          </p:spTgt>
                                        </p:tgtEl>
                                        <p:attrNameLst>
                                          <p:attrName>ppt_x</p:attrName>
                                        </p:attrNameLst>
                                      </p:cBhvr>
                                      <p:tavLst>
                                        <p:tav tm="0">
                                          <p:val>
                                            <p:strVal val="#ppt_x"/>
                                          </p:val>
                                        </p:tav>
                                        <p:tav tm="100000">
                                          <p:val>
                                            <p:strVal val="#ppt_x"/>
                                          </p:val>
                                        </p:tav>
                                      </p:tavLst>
                                    </p:anim>
                                    <p:anim calcmode="lin" valueType="num">
                                      <p:cBhvr>
                                        <p:cTn id="132" dur="15000" fill="hold"/>
                                        <p:tgtEl>
                                          <p:spTgt spid="5">
                                            <p:txEl>
                                              <p:pRg st="31" end="31"/>
                                            </p:txEl>
                                          </p:spTgt>
                                        </p:tgtEl>
                                        <p:attrNameLst>
                                          <p:attrName>ppt_y</p:attrName>
                                        </p:attrNameLst>
                                      </p:cBhvr>
                                      <p:tavLst>
                                        <p:tav tm="0">
                                          <p:val>
                                            <p:strVal val="#ppt_y+1"/>
                                          </p:val>
                                        </p:tav>
                                        <p:tav tm="100000">
                                          <p:val>
                                            <p:strVal val="#ppt_y-1"/>
                                          </p:val>
                                        </p:tav>
                                      </p:tavLst>
                                    </p:anim>
                                  </p:childTnLst>
                                </p:cTn>
                              </p:par>
                              <p:par>
                                <p:cTn id="133" presetID="28" presetClass="entr" presetSubtype="0" fill="hold" nodeType="withEffect">
                                  <p:stCondLst>
                                    <p:cond delay="0"/>
                                  </p:stCondLst>
                                  <p:childTnLst>
                                    <p:set>
                                      <p:cBhvr>
                                        <p:cTn id="134" dur="1" fill="hold">
                                          <p:stCondLst>
                                            <p:cond delay="0"/>
                                          </p:stCondLst>
                                        </p:cTn>
                                        <p:tgtEl>
                                          <p:spTgt spid="5">
                                            <p:txEl>
                                              <p:pRg st="32" end="32"/>
                                            </p:txEl>
                                          </p:spTgt>
                                        </p:tgtEl>
                                        <p:attrNameLst>
                                          <p:attrName>style.visibility</p:attrName>
                                        </p:attrNameLst>
                                      </p:cBhvr>
                                      <p:to>
                                        <p:strVal val="visible"/>
                                      </p:to>
                                    </p:set>
                                    <p:anim calcmode="lin" valueType="num">
                                      <p:cBhvr>
                                        <p:cTn id="135" dur="15000" fill="hold"/>
                                        <p:tgtEl>
                                          <p:spTgt spid="5">
                                            <p:txEl>
                                              <p:pRg st="32" end="32"/>
                                            </p:txEl>
                                          </p:spTgt>
                                        </p:tgtEl>
                                        <p:attrNameLst>
                                          <p:attrName>ppt_x</p:attrName>
                                        </p:attrNameLst>
                                      </p:cBhvr>
                                      <p:tavLst>
                                        <p:tav tm="0">
                                          <p:val>
                                            <p:strVal val="#ppt_x"/>
                                          </p:val>
                                        </p:tav>
                                        <p:tav tm="100000">
                                          <p:val>
                                            <p:strVal val="#ppt_x"/>
                                          </p:val>
                                        </p:tav>
                                      </p:tavLst>
                                    </p:anim>
                                    <p:anim calcmode="lin" valueType="num">
                                      <p:cBhvr>
                                        <p:cTn id="136" dur="15000" fill="hold"/>
                                        <p:tgtEl>
                                          <p:spTgt spid="5">
                                            <p:txEl>
                                              <p:pRg st="32" end="32"/>
                                            </p:txEl>
                                          </p:spTgt>
                                        </p:tgtEl>
                                        <p:attrNameLst>
                                          <p:attrName>ppt_y</p:attrName>
                                        </p:attrNameLst>
                                      </p:cBhvr>
                                      <p:tavLst>
                                        <p:tav tm="0">
                                          <p:val>
                                            <p:strVal val="#ppt_y+1"/>
                                          </p:val>
                                        </p:tav>
                                        <p:tav tm="100000">
                                          <p:val>
                                            <p:strVal val="#ppt_y-1"/>
                                          </p:val>
                                        </p:tav>
                                      </p:tavLst>
                                    </p:anim>
                                  </p:childTnLst>
                                </p:cTn>
                              </p:par>
                              <p:par>
                                <p:cTn id="137" presetID="28" presetClass="entr" presetSubtype="0" fill="hold" nodeType="withEffect">
                                  <p:stCondLst>
                                    <p:cond delay="0"/>
                                  </p:stCondLst>
                                  <p:childTnLst>
                                    <p:set>
                                      <p:cBhvr>
                                        <p:cTn id="138" dur="1" fill="hold">
                                          <p:stCondLst>
                                            <p:cond delay="0"/>
                                          </p:stCondLst>
                                        </p:cTn>
                                        <p:tgtEl>
                                          <p:spTgt spid="5">
                                            <p:txEl>
                                              <p:pRg st="33" end="33"/>
                                            </p:txEl>
                                          </p:spTgt>
                                        </p:tgtEl>
                                        <p:attrNameLst>
                                          <p:attrName>style.visibility</p:attrName>
                                        </p:attrNameLst>
                                      </p:cBhvr>
                                      <p:to>
                                        <p:strVal val="visible"/>
                                      </p:to>
                                    </p:set>
                                    <p:anim calcmode="lin" valueType="num">
                                      <p:cBhvr>
                                        <p:cTn id="139" dur="15000" fill="hold"/>
                                        <p:tgtEl>
                                          <p:spTgt spid="5">
                                            <p:txEl>
                                              <p:pRg st="33" end="33"/>
                                            </p:txEl>
                                          </p:spTgt>
                                        </p:tgtEl>
                                        <p:attrNameLst>
                                          <p:attrName>ppt_x</p:attrName>
                                        </p:attrNameLst>
                                      </p:cBhvr>
                                      <p:tavLst>
                                        <p:tav tm="0">
                                          <p:val>
                                            <p:strVal val="#ppt_x"/>
                                          </p:val>
                                        </p:tav>
                                        <p:tav tm="100000">
                                          <p:val>
                                            <p:strVal val="#ppt_x"/>
                                          </p:val>
                                        </p:tav>
                                      </p:tavLst>
                                    </p:anim>
                                    <p:anim calcmode="lin" valueType="num">
                                      <p:cBhvr>
                                        <p:cTn id="140" dur="15000" fill="hold"/>
                                        <p:tgtEl>
                                          <p:spTgt spid="5">
                                            <p:txEl>
                                              <p:pRg st="33" end="33"/>
                                            </p:txEl>
                                          </p:spTgt>
                                        </p:tgtEl>
                                        <p:attrNameLst>
                                          <p:attrName>ppt_y</p:attrName>
                                        </p:attrNameLst>
                                      </p:cBhvr>
                                      <p:tavLst>
                                        <p:tav tm="0">
                                          <p:val>
                                            <p:strVal val="#ppt_y+1"/>
                                          </p:val>
                                        </p:tav>
                                        <p:tav tm="100000">
                                          <p:val>
                                            <p:strVal val="#ppt_y-1"/>
                                          </p:val>
                                        </p:tav>
                                      </p:tavLst>
                                    </p:anim>
                                  </p:childTnLst>
                                </p:cTn>
                              </p:par>
                              <p:par>
                                <p:cTn id="141" presetID="28" presetClass="entr" presetSubtype="0" fill="hold" nodeType="withEffect">
                                  <p:stCondLst>
                                    <p:cond delay="0"/>
                                  </p:stCondLst>
                                  <p:childTnLst>
                                    <p:set>
                                      <p:cBhvr>
                                        <p:cTn id="142" dur="1" fill="hold">
                                          <p:stCondLst>
                                            <p:cond delay="0"/>
                                          </p:stCondLst>
                                        </p:cTn>
                                        <p:tgtEl>
                                          <p:spTgt spid="5">
                                            <p:txEl>
                                              <p:pRg st="34" end="34"/>
                                            </p:txEl>
                                          </p:spTgt>
                                        </p:tgtEl>
                                        <p:attrNameLst>
                                          <p:attrName>style.visibility</p:attrName>
                                        </p:attrNameLst>
                                      </p:cBhvr>
                                      <p:to>
                                        <p:strVal val="visible"/>
                                      </p:to>
                                    </p:set>
                                    <p:anim calcmode="lin" valueType="num">
                                      <p:cBhvr>
                                        <p:cTn id="143" dur="15000" fill="hold"/>
                                        <p:tgtEl>
                                          <p:spTgt spid="5">
                                            <p:txEl>
                                              <p:pRg st="34" end="34"/>
                                            </p:txEl>
                                          </p:spTgt>
                                        </p:tgtEl>
                                        <p:attrNameLst>
                                          <p:attrName>ppt_x</p:attrName>
                                        </p:attrNameLst>
                                      </p:cBhvr>
                                      <p:tavLst>
                                        <p:tav tm="0">
                                          <p:val>
                                            <p:strVal val="#ppt_x"/>
                                          </p:val>
                                        </p:tav>
                                        <p:tav tm="100000">
                                          <p:val>
                                            <p:strVal val="#ppt_x"/>
                                          </p:val>
                                        </p:tav>
                                      </p:tavLst>
                                    </p:anim>
                                    <p:anim calcmode="lin" valueType="num">
                                      <p:cBhvr>
                                        <p:cTn id="144" dur="15000" fill="hold"/>
                                        <p:tgtEl>
                                          <p:spTgt spid="5">
                                            <p:txEl>
                                              <p:pRg st="34" end="34"/>
                                            </p:txEl>
                                          </p:spTgt>
                                        </p:tgtEl>
                                        <p:attrNameLst>
                                          <p:attrName>ppt_y</p:attrName>
                                        </p:attrNameLst>
                                      </p:cBhvr>
                                      <p:tavLst>
                                        <p:tav tm="0">
                                          <p:val>
                                            <p:strVal val="#ppt_y+1"/>
                                          </p:val>
                                        </p:tav>
                                        <p:tav tm="100000">
                                          <p:val>
                                            <p:strVal val="#ppt_y-1"/>
                                          </p:val>
                                        </p:tav>
                                      </p:tavLst>
                                    </p:anim>
                                  </p:childTnLst>
                                </p:cTn>
                              </p:par>
                              <p:par>
                                <p:cTn id="145" presetID="28" presetClass="entr" presetSubtype="0" fill="hold" nodeType="withEffect">
                                  <p:stCondLst>
                                    <p:cond delay="0"/>
                                  </p:stCondLst>
                                  <p:childTnLst>
                                    <p:set>
                                      <p:cBhvr>
                                        <p:cTn id="146" dur="1" fill="hold">
                                          <p:stCondLst>
                                            <p:cond delay="0"/>
                                          </p:stCondLst>
                                        </p:cTn>
                                        <p:tgtEl>
                                          <p:spTgt spid="5">
                                            <p:txEl>
                                              <p:pRg st="35" end="35"/>
                                            </p:txEl>
                                          </p:spTgt>
                                        </p:tgtEl>
                                        <p:attrNameLst>
                                          <p:attrName>style.visibility</p:attrName>
                                        </p:attrNameLst>
                                      </p:cBhvr>
                                      <p:to>
                                        <p:strVal val="visible"/>
                                      </p:to>
                                    </p:set>
                                    <p:anim calcmode="lin" valueType="num">
                                      <p:cBhvr>
                                        <p:cTn id="147" dur="15000" fill="hold"/>
                                        <p:tgtEl>
                                          <p:spTgt spid="5">
                                            <p:txEl>
                                              <p:pRg st="35" end="35"/>
                                            </p:txEl>
                                          </p:spTgt>
                                        </p:tgtEl>
                                        <p:attrNameLst>
                                          <p:attrName>ppt_x</p:attrName>
                                        </p:attrNameLst>
                                      </p:cBhvr>
                                      <p:tavLst>
                                        <p:tav tm="0">
                                          <p:val>
                                            <p:strVal val="#ppt_x"/>
                                          </p:val>
                                        </p:tav>
                                        <p:tav tm="100000">
                                          <p:val>
                                            <p:strVal val="#ppt_x"/>
                                          </p:val>
                                        </p:tav>
                                      </p:tavLst>
                                    </p:anim>
                                    <p:anim calcmode="lin" valueType="num">
                                      <p:cBhvr>
                                        <p:cTn id="148" dur="15000" fill="hold"/>
                                        <p:tgtEl>
                                          <p:spTgt spid="5">
                                            <p:txEl>
                                              <p:pRg st="35" end="35"/>
                                            </p:txEl>
                                          </p:spTgt>
                                        </p:tgtEl>
                                        <p:attrNameLst>
                                          <p:attrName>ppt_y</p:attrName>
                                        </p:attrNameLst>
                                      </p:cBhvr>
                                      <p:tavLst>
                                        <p:tav tm="0">
                                          <p:val>
                                            <p:strVal val="#ppt_y+1"/>
                                          </p:val>
                                        </p:tav>
                                        <p:tav tm="100000">
                                          <p:val>
                                            <p:strVal val="#ppt_y-1"/>
                                          </p:val>
                                        </p:tav>
                                      </p:tavLst>
                                    </p:anim>
                                  </p:childTnLst>
                                </p:cTn>
                              </p:par>
                              <p:par>
                                <p:cTn id="149" presetID="28" presetClass="entr" presetSubtype="0" fill="hold" nodeType="withEffect">
                                  <p:stCondLst>
                                    <p:cond delay="0"/>
                                  </p:stCondLst>
                                  <p:childTnLst>
                                    <p:set>
                                      <p:cBhvr>
                                        <p:cTn id="150" dur="1" fill="hold">
                                          <p:stCondLst>
                                            <p:cond delay="0"/>
                                          </p:stCondLst>
                                        </p:cTn>
                                        <p:tgtEl>
                                          <p:spTgt spid="5">
                                            <p:txEl>
                                              <p:pRg st="36" end="36"/>
                                            </p:txEl>
                                          </p:spTgt>
                                        </p:tgtEl>
                                        <p:attrNameLst>
                                          <p:attrName>style.visibility</p:attrName>
                                        </p:attrNameLst>
                                      </p:cBhvr>
                                      <p:to>
                                        <p:strVal val="visible"/>
                                      </p:to>
                                    </p:set>
                                    <p:anim calcmode="lin" valueType="num">
                                      <p:cBhvr>
                                        <p:cTn id="151" dur="15000" fill="hold"/>
                                        <p:tgtEl>
                                          <p:spTgt spid="5">
                                            <p:txEl>
                                              <p:pRg st="36" end="36"/>
                                            </p:txEl>
                                          </p:spTgt>
                                        </p:tgtEl>
                                        <p:attrNameLst>
                                          <p:attrName>ppt_x</p:attrName>
                                        </p:attrNameLst>
                                      </p:cBhvr>
                                      <p:tavLst>
                                        <p:tav tm="0">
                                          <p:val>
                                            <p:strVal val="#ppt_x"/>
                                          </p:val>
                                        </p:tav>
                                        <p:tav tm="100000">
                                          <p:val>
                                            <p:strVal val="#ppt_x"/>
                                          </p:val>
                                        </p:tav>
                                      </p:tavLst>
                                    </p:anim>
                                    <p:anim calcmode="lin" valueType="num">
                                      <p:cBhvr>
                                        <p:cTn id="152" dur="15000" fill="hold"/>
                                        <p:tgtEl>
                                          <p:spTgt spid="5">
                                            <p:txEl>
                                              <p:pRg st="36" end="36"/>
                                            </p:txEl>
                                          </p:spTgt>
                                        </p:tgtEl>
                                        <p:attrNameLst>
                                          <p:attrName>ppt_y</p:attrName>
                                        </p:attrNameLst>
                                      </p:cBhvr>
                                      <p:tavLst>
                                        <p:tav tm="0">
                                          <p:val>
                                            <p:strVal val="#ppt_y+1"/>
                                          </p:val>
                                        </p:tav>
                                        <p:tav tm="100000">
                                          <p:val>
                                            <p:strVal val="#ppt_y-1"/>
                                          </p:val>
                                        </p:tav>
                                      </p:tavLst>
                                    </p:anim>
                                  </p:childTnLst>
                                </p:cTn>
                              </p:par>
                              <p:par>
                                <p:cTn id="153" presetID="28" presetClass="entr" presetSubtype="0" fill="hold" nodeType="withEffect">
                                  <p:stCondLst>
                                    <p:cond delay="0"/>
                                  </p:stCondLst>
                                  <p:childTnLst>
                                    <p:set>
                                      <p:cBhvr>
                                        <p:cTn id="154" dur="1" fill="hold">
                                          <p:stCondLst>
                                            <p:cond delay="0"/>
                                          </p:stCondLst>
                                        </p:cTn>
                                        <p:tgtEl>
                                          <p:spTgt spid="5">
                                            <p:txEl>
                                              <p:pRg st="37" end="37"/>
                                            </p:txEl>
                                          </p:spTgt>
                                        </p:tgtEl>
                                        <p:attrNameLst>
                                          <p:attrName>style.visibility</p:attrName>
                                        </p:attrNameLst>
                                      </p:cBhvr>
                                      <p:to>
                                        <p:strVal val="visible"/>
                                      </p:to>
                                    </p:set>
                                    <p:anim calcmode="lin" valueType="num">
                                      <p:cBhvr>
                                        <p:cTn id="155" dur="15000" fill="hold"/>
                                        <p:tgtEl>
                                          <p:spTgt spid="5">
                                            <p:txEl>
                                              <p:pRg st="37" end="37"/>
                                            </p:txEl>
                                          </p:spTgt>
                                        </p:tgtEl>
                                        <p:attrNameLst>
                                          <p:attrName>ppt_x</p:attrName>
                                        </p:attrNameLst>
                                      </p:cBhvr>
                                      <p:tavLst>
                                        <p:tav tm="0">
                                          <p:val>
                                            <p:strVal val="#ppt_x"/>
                                          </p:val>
                                        </p:tav>
                                        <p:tav tm="100000">
                                          <p:val>
                                            <p:strVal val="#ppt_x"/>
                                          </p:val>
                                        </p:tav>
                                      </p:tavLst>
                                    </p:anim>
                                    <p:anim calcmode="lin" valueType="num">
                                      <p:cBhvr>
                                        <p:cTn id="156" dur="15000" fill="hold"/>
                                        <p:tgtEl>
                                          <p:spTgt spid="5">
                                            <p:txEl>
                                              <p:pRg st="37" end="37"/>
                                            </p:txEl>
                                          </p:spTgt>
                                        </p:tgtEl>
                                        <p:attrNameLst>
                                          <p:attrName>ppt_y</p:attrName>
                                        </p:attrNameLst>
                                      </p:cBhvr>
                                      <p:tavLst>
                                        <p:tav tm="0">
                                          <p:val>
                                            <p:strVal val="#ppt_y+1"/>
                                          </p:val>
                                        </p:tav>
                                        <p:tav tm="100000">
                                          <p:val>
                                            <p:strVal val="#ppt_y-1"/>
                                          </p:val>
                                        </p:tav>
                                      </p:tavLst>
                                    </p:anim>
                                  </p:childTnLst>
                                </p:cTn>
                              </p:par>
                              <p:par>
                                <p:cTn id="157" presetID="28" presetClass="entr" presetSubtype="0" fill="hold" nodeType="withEffect">
                                  <p:stCondLst>
                                    <p:cond delay="0"/>
                                  </p:stCondLst>
                                  <p:childTnLst>
                                    <p:set>
                                      <p:cBhvr>
                                        <p:cTn id="158" dur="1" fill="hold">
                                          <p:stCondLst>
                                            <p:cond delay="0"/>
                                          </p:stCondLst>
                                        </p:cTn>
                                        <p:tgtEl>
                                          <p:spTgt spid="5">
                                            <p:txEl>
                                              <p:pRg st="38" end="38"/>
                                            </p:txEl>
                                          </p:spTgt>
                                        </p:tgtEl>
                                        <p:attrNameLst>
                                          <p:attrName>style.visibility</p:attrName>
                                        </p:attrNameLst>
                                      </p:cBhvr>
                                      <p:to>
                                        <p:strVal val="visible"/>
                                      </p:to>
                                    </p:set>
                                    <p:anim calcmode="lin" valueType="num">
                                      <p:cBhvr>
                                        <p:cTn id="159" dur="15000" fill="hold"/>
                                        <p:tgtEl>
                                          <p:spTgt spid="5">
                                            <p:txEl>
                                              <p:pRg st="38" end="38"/>
                                            </p:txEl>
                                          </p:spTgt>
                                        </p:tgtEl>
                                        <p:attrNameLst>
                                          <p:attrName>ppt_x</p:attrName>
                                        </p:attrNameLst>
                                      </p:cBhvr>
                                      <p:tavLst>
                                        <p:tav tm="0">
                                          <p:val>
                                            <p:strVal val="#ppt_x"/>
                                          </p:val>
                                        </p:tav>
                                        <p:tav tm="100000">
                                          <p:val>
                                            <p:strVal val="#ppt_x"/>
                                          </p:val>
                                        </p:tav>
                                      </p:tavLst>
                                    </p:anim>
                                    <p:anim calcmode="lin" valueType="num">
                                      <p:cBhvr>
                                        <p:cTn id="160" dur="15000" fill="hold"/>
                                        <p:tgtEl>
                                          <p:spTgt spid="5">
                                            <p:txEl>
                                              <p:pRg st="38" end="38"/>
                                            </p:txEl>
                                          </p:spTgt>
                                        </p:tgtEl>
                                        <p:attrNameLst>
                                          <p:attrName>ppt_y</p:attrName>
                                        </p:attrNameLst>
                                      </p:cBhvr>
                                      <p:tavLst>
                                        <p:tav tm="0">
                                          <p:val>
                                            <p:strVal val="#ppt_y+1"/>
                                          </p:val>
                                        </p:tav>
                                        <p:tav tm="100000">
                                          <p:val>
                                            <p:strVal val="#ppt_y-1"/>
                                          </p:val>
                                        </p:tav>
                                      </p:tavLst>
                                    </p:anim>
                                  </p:childTnLst>
                                </p:cTn>
                              </p:par>
                              <p:par>
                                <p:cTn id="161" presetID="28" presetClass="entr" presetSubtype="0" fill="hold" nodeType="withEffect">
                                  <p:stCondLst>
                                    <p:cond delay="0"/>
                                  </p:stCondLst>
                                  <p:childTnLst>
                                    <p:set>
                                      <p:cBhvr>
                                        <p:cTn id="162" dur="1" fill="hold">
                                          <p:stCondLst>
                                            <p:cond delay="0"/>
                                          </p:stCondLst>
                                        </p:cTn>
                                        <p:tgtEl>
                                          <p:spTgt spid="5">
                                            <p:txEl>
                                              <p:pRg st="39" end="39"/>
                                            </p:txEl>
                                          </p:spTgt>
                                        </p:tgtEl>
                                        <p:attrNameLst>
                                          <p:attrName>style.visibility</p:attrName>
                                        </p:attrNameLst>
                                      </p:cBhvr>
                                      <p:to>
                                        <p:strVal val="visible"/>
                                      </p:to>
                                    </p:set>
                                    <p:anim calcmode="lin" valueType="num">
                                      <p:cBhvr>
                                        <p:cTn id="163" dur="15000" fill="hold"/>
                                        <p:tgtEl>
                                          <p:spTgt spid="5">
                                            <p:txEl>
                                              <p:pRg st="39" end="39"/>
                                            </p:txEl>
                                          </p:spTgt>
                                        </p:tgtEl>
                                        <p:attrNameLst>
                                          <p:attrName>ppt_x</p:attrName>
                                        </p:attrNameLst>
                                      </p:cBhvr>
                                      <p:tavLst>
                                        <p:tav tm="0">
                                          <p:val>
                                            <p:strVal val="#ppt_x"/>
                                          </p:val>
                                        </p:tav>
                                        <p:tav tm="100000">
                                          <p:val>
                                            <p:strVal val="#ppt_x"/>
                                          </p:val>
                                        </p:tav>
                                      </p:tavLst>
                                    </p:anim>
                                    <p:anim calcmode="lin" valueType="num">
                                      <p:cBhvr>
                                        <p:cTn id="164" dur="15000" fill="hold"/>
                                        <p:tgtEl>
                                          <p:spTgt spid="5">
                                            <p:txEl>
                                              <p:pRg st="39" end="3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457200" y="274638"/>
            <a:ext cx="8229600" cy="1096962"/>
          </a:xfrm>
        </p:spPr>
        <p:txBody>
          <a:bodyPr/>
          <a:lstStyle/>
          <a:p>
            <a:endParaRPr lang="en-US" dirty="0" smtClean="0"/>
          </a:p>
        </p:txBody>
      </p:sp>
      <p:pic>
        <p:nvPicPr>
          <p:cNvPr id="9218"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9220" name="TextBox 5"/>
          <p:cNvSpPr txBox="1">
            <a:spLocks noChangeArrowheads="1"/>
          </p:cNvSpPr>
          <p:nvPr/>
        </p:nvSpPr>
        <p:spPr bwMode="auto">
          <a:xfrm>
            <a:off x="457200" y="1600200"/>
            <a:ext cx="7891080" cy="1015663"/>
          </a:xfrm>
          <a:prstGeom prst="rect">
            <a:avLst/>
          </a:prstGeom>
          <a:noFill/>
          <a:ln w="9525">
            <a:noFill/>
            <a:miter lim="800000"/>
            <a:headEnd/>
            <a:tailEnd/>
          </a:ln>
        </p:spPr>
        <p:txBody>
          <a:bodyPr wrap="square">
            <a:spAutoFit/>
          </a:bodyPr>
          <a:lstStyle/>
          <a:p>
            <a:r>
              <a:rPr lang="en-US" sz="3200" b="1" dirty="0" smtClean="0">
                <a:latin typeface="Trebuchet MS" pitchFamily="34" charset="0"/>
              </a:rPr>
              <a:t>PI’s </a:t>
            </a:r>
            <a:r>
              <a:rPr lang="en-US" sz="3200" b="1" dirty="0">
                <a:latin typeface="Trebuchet MS" pitchFamily="34" charset="0"/>
              </a:rPr>
              <a:t>Guide to Managing Evaluation</a:t>
            </a:r>
          </a:p>
          <a:p>
            <a:endParaRPr lang="en-US" sz="2800" dirty="0">
              <a:latin typeface="Trebuchet MS" pitchFamily="34" charset="0"/>
            </a:endParaRPr>
          </a:p>
        </p:txBody>
      </p:sp>
      <p:sp>
        <p:nvSpPr>
          <p:cNvPr id="9222" name="Rectangle 9"/>
          <p:cNvSpPr>
            <a:spLocks noChangeArrowheads="1"/>
          </p:cNvSpPr>
          <p:nvPr/>
        </p:nvSpPr>
        <p:spPr bwMode="auto">
          <a:xfrm>
            <a:off x="457201" y="2438400"/>
            <a:ext cx="8229599" cy="3477875"/>
          </a:xfrm>
          <a:prstGeom prst="rect">
            <a:avLst/>
          </a:prstGeom>
          <a:noFill/>
          <a:ln w="9525">
            <a:noFill/>
            <a:miter lim="800000"/>
            <a:headEnd/>
            <a:tailEnd/>
          </a:ln>
        </p:spPr>
        <p:txBody>
          <a:bodyPr wrap="square">
            <a:spAutoFit/>
          </a:bodyPr>
          <a:lstStyle/>
          <a:p>
            <a:pPr>
              <a:spcAft>
                <a:spcPts val="600"/>
              </a:spcAft>
            </a:pPr>
            <a:r>
              <a:rPr lang="en-US" sz="2000" dirty="0">
                <a:latin typeface="Trebuchet MS" pitchFamily="34" charset="0"/>
              </a:rPr>
              <a:t>Designed to support useful integration of evaluation into ISE projects</a:t>
            </a:r>
          </a:p>
          <a:p>
            <a:pPr>
              <a:spcAft>
                <a:spcPts val="600"/>
              </a:spcAft>
            </a:pPr>
            <a:endParaRPr lang="en-US" sz="2000" dirty="0">
              <a:latin typeface="Trebuchet MS" pitchFamily="34" charset="0"/>
            </a:endParaRPr>
          </a:p>
          <a:p>
            <a:pPr>
              <a:spcAft>
                <a:spcPts val="600"/>
              </a:spcAft>
            </a:pPr>
            <a:r>
              <a:rPr lang="en-US" sz="2000" dirty="0">
                <a:latin typeface="Trebuchet MS" pitchFamily="34" charset="0"/>
              </a:rPr>
              <a:t>Audience includes current, </a:t>
            </a:r>
            <a:r>
              <a:rPr lang="en-US" sz="2000" dirty="0" smtClean="0">
                <a:latin typeface="Trebuchet MS" pitchFamily="34" charset="0"/>
              </a:rPr>
              <a:t>new, </a:t>
            </a:r>
            <a:r>
              <a:rPr lang="en-US" sz="2000" dirty="0">
                <a:latin typeface="Trebuchet MS" pitchFamily="34" charset="0"/>
              </a:rPr>
              <a:t>and potential ISE PIs </a:t>
            </a:r>
          </a:p>
          <a:p>
            <a:pPr>
              <a:spcAft>
                <a:spcPts val="600"/>
              </a:spcAft>
              <a:buFont typeface="Arial" pitchFamily="34" charset="0"/>
              <a:buChar char="•"/>
            </a:pPr>
            <a:endParaRPr lang="en-US" sz="2000" dirty="0">
              <a:latin typeface="Trebuchet MS" pitchFamily="34" charset="0"/>
            </a:endParaRPr>
          </a:p>
          <a:p>
            <a:pPr>
              <a:spcAft>
                <a:spcPts val="600"/>
              </a:spcAft>
            </a:pPr>
            <a:r>
              <a:rPr lang="en-US" sz="2000" dirty="0">
                <a:latin typeface="Trebuchet MS" pitchFamily="34" charset="0"/>
              </a:rPr>
              <a:t>Edited by </a:t>
            </a:r>
            <a:r>
              <a:rPr lang="en-US" sz="2000" dirty="0" smtClean="0">
                <a:latin typeface="Trebuchet MS" pitchFamily="34" charset="0"/>
              </a:rPr>
              <a:t>Rick </a:t>
            </a:r>
            <a:r>
              <a:rPr lang="en-US" sz="2000" dirty="0" err="1" smtClean="0">
                <a:latin typeface="Trebuchet MS" pitchFamily="34" charset="0"/>
              </a:rPr>
              <a:t>Bonney</a:t>
            </a:r>
            <a:r>
              <a:rPr lang="en-US" sz="2000" dirty="0">
                <a:latin typeface="Trebuchet MS" pitchFamily="34" charset="0"/>
              </a:rPr>
              <a:t>,</a:t>
            </a:r>
            <a:r>
              <a:rPr lang="en-US" sz="2000" dirty="0" smtClean="0">
                <a:latin typeface="Trebuchet MS" pitchFamily="34" charset="0"/>
              </a:rPr>
              <a:t> </a:t>
            </a:r>
            <a:r>
              <a:rPr lang="en-US" sz="2000" dirty="0">
                <a:latin typeface="Trebuchet MS" pitchFamily="34" charset="0"/>
              </a:rPr>
              <a:t>Leslie </a:t>
            </a:r>
            <a:r>
              <a:rPr lang="en-US" sz="2000" dirty="0" smtClean="0">
                <a:latin typeface="Trebuchet MS" pitchFamily="34" charset="0"/>
              </a:rPr>
              <a:t>Goodyear, and Kirsten Ellenbogen</a:t>
            </a:r>
            <a:endParaRPr lang="en-US" sz="2000" dirty="0">
              <a:latin typeface="Trebuchet MS" pitchFamily="34" charset="0"/>
            </a:endParaRPr>
          </a:p>
          <a:p>
            <a:pPr algn="ctr">
              <a:spcAft>
                <a:spcPts val="600"/>
              </a:spcAft>
            </a:pPr>
            <a:endParaRPr lang="en-US" sz="2000" dirty="0">
              <a:latin typeface="Trebuchet MS" pitchFamily="34" charset="0"/>
            </a:endParaRPr>
          </a:p>
          <a:p>
            <a:pPr algn="r">
              <a:spcAft>
                <a:spcPts val="600"/>
              </a:spcAft>
            </a:pPr>
            <a:r>
              <a:rPr lang="en-US" sz="2000" dirty="0" smtClean="0">
                <a:latin typeface="Trebuchet MS" pitchFamily="34" charset="0"/>
              </a:rPr>
              <a:t>Draft chapters are on </a:t>
            </a:r>
            <a:r>
              <a:rPr lang="en-US" sz="2000" dirty="0">
                <a:latin typeface="Trebuchet MS" pitchFamily="34" charset="0"/>
              </a:rPr>
              <a:t>CAISE </a:t>
            </a:r>
            <a:r>
              <a:rPr lang="en-US" sz="2000" dirty="0" smtClean="0">
                <a:latin typeface="Trebuchet MS" pitchFamily="34" charset="0"/>
              </a:rPr>
              <a:t>website</a:t>
            </a:r>
          </a:p>
          <a:p>
            <a:pPr algn="r">
              <a:spcAft>
                <a:spcPts val="600"/>
              </a:spcAft>
            </a:pPr>
            <a:r>
              <a:rPr lang="en-US" sz="2000" i="1" dirty="0" err="1" smtClean="0">
                <a:latin typeface="Trebuchet MS" pitchFamily="34" charset="0"/>
              </a:rPr>
              <a:t>caise.insci.org</a:t>
            </a:r>
            <a:r>
              <a:rPr lang="en-US" sz="2000" i="1" dirty="0">
                <a:latin typeface="Trebuchet MS" pitchFamily="34" charset="0"/>
              </a:rPr>
              <a:t>/activities/pi-guide</a:t>
            </a:r>
            <a:r>
              <a:rPr lang="en-US" sz="2000" dirty="0">
                <a:latin typeface="Trebuchet MS" pitchFamily="34" charset="0"/>
              </a:rPr>
              <a:t> </a:t>
            </a:r>
          </a:p>
          <a:p>
            <a:pPr>
              <a:spcAft>
                <a:spcPts val="600"/>
              </a:spcAft>
            </a:pPr>
            <a:endParaRPr lang="en-US" sz="2000" dirty="0"/>
          </a:p>
        </p:txBody>
      </p:sp>
      <p:pic>
        <p:nvPicPr>
          <p:cNvPr id="3" name="Picture 2"/>
          <p:cNvPicPr>
            <a:picLocks noChangeAspect="1"/>
          </p:cNvPicPr>
          <p:nvPr/>
        </p:nvPicPr>
        <p:blipFill>
          <a:blip r:embed="rId4"/>
          <a:stretch>
            <a:fillRect/>
          </a:stretch>
        </p:blipFill>
        <p:spPr>
          <a:xfrm>
            <a:off x="984250" y="4570075"/>
            <a:ext cx="2159000" cy="1600200"/>
          </a:xfrm>
          <a:prstGeom prst="rect">
            <a:avLst/>
          </a:prstGeom>
        </p:spPr>
      </p:pic>
    </p:spTree>
    <p:extLst>
      <p:ext uri="{BB962C8B-B14F-4D97-AF65-F5344CB8AC3E}">
        <p14:creationId xmlns:p14="http://schemas.microsoft.com/office/powerpoint/2010/main" val="13510118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199" y="385569"/>
            <a:ext cx="8094133" cy="6201498"/>
          </a:xfrm>
        </p:spPr>
        <p:txBody>
          <a:bodyPr>
            <a:normAutofit/>
          </a:bodyPr>
          <a:lstStyle/>
          <a:p>
            <a:pPr marL="0" indent="0">
              <a:buNone/>
            </a:pPr>
            <a:endParaRPr lang="en-US" sz="2400" i="1" dirty="0" smtClean="0"/>
          </a:p>
          <a:p>
            <a:pPr marL="0" indent="0">
              <a:buNone/>
            </a:pPr>
            <a:r>
              <a:rPr lang="en-US" sz="2400" i="1" dirty="0" smtClean="0"/>
              <a:t>For </a:t>
            </a:r>
            <a:r>
              <a:rPr lang="en-US" sz="2400" i="1" dirty="0"/>
              <a:t>many educators, evaluation is viewed as a process to be contained so that it doesn’t derail the “real work” of project completion. It’s true, evaluation takes </a:t>
            </a:r>
            <a:r>
              <a:rPr lang="en-US" sz="2400" i="1" dirty="0" smtClean="0"/>
              <a:t>time—but </a:t>
            </a:r>
            <a:r>
              <a:rPr lang="en-US" sz="2400" i="1" dirty="0"/>
              <a:t>it can save you time. It also costs </a:t>
            </a:r>
            <a:r>
              <a:rPr lang="en-US" sz="2400" i="1" dirty="0" smtClean="0"/>
              <a:t>money—but </a:t>
            </a:r>
            <a:r>
              <a:rPr lang="en-US" sz="2400" i="1" dirty="0"/>
              <a:t>it can save you money </a:t>
            </a:r>
            <a:r>
              <a:rPr lang="en-US" sz="2400" i="1" dirty="0" smtClean="0"/>
              <a:t>too. </a:t>
            </a:r>
            <a:r>
              <a:rPr lang="en-US" sz="2400" i="1" dirty="0"/>
              <a:t>Project evaluation and implementation are interrelated endeavors, and embracing evaluation will often result in a job well done. That’s why this Guide examines how you can implement and manage evaluation to inform your practice, facilitate decision-making on project-development teams, gather evidence of success, attract further funding, and most importantly, make a difference in the lives of all the visitors and program participants whom you touch through your work. </a:t>
            </a:r>
            <a:endParaRPr lang="en-US" sz="2400" i="1" dirty="0" smtClean="0"/>
          </a:p>
          <a:p>
            <a:pPr marL="0" indent="0" algn="r">
              <a:buNone/>
            </a:pPr>
            <a:r>
              <a:rPr lang="en-US" sz="2400" i="1" dirty="0" smtClean="0"/>
              <a:t>- R. </a:t>
            </a:r>
            <a:r>
              <a:rPr lang="en-US" sz="2400" i="1" dirty="0" err="1" smtClean="0"/>
              <a:t>Hellenga</a:t>
            </a:r>
            <a:endParaRPr lang="en-US" sz="2400" i="1" dirty="0"/>
          </a:p>
        </p:txBody>
      </p:sp>
    </p:spTree>
    <p:extLst>
      <p:ext uri="{BB962C8B-B14F-4D97-AF65-F5344CB8AC3E}">
        <p14:creationId xmlns:p14="http://schemas.microsoft.com/office/powerpoint/2010/main" val="3755635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11" name="TextBox 10"/>
          <p:cNvSpPr txBox="1"/>
          <p:nvPr/>
        </p:nvSpPr>
        <p:spPr>
          <a:xfrm>
            <a:off x="457200" y="485502"/>
            <a:ext cx="8147050" cy="7402026"/>
          </a:xfrm>
          <a:prstGeom prst="rect">
            <a:avLst/>
          </a:prstGeom>
          <a:noFill/>
        </p:spPr>
        <p:txBody>
          <a:bodyPr wrap="square" numCol="1">
            <a:spAutoFit/>
          </a:bodyPr>
          <a:lstStyle/>
          <a:p>
            <a:pPr fontAlgn="auto">
              <a:spcBef>
                <a:spcPts val="0"/>
              </a:spcBef>
              <a:spcAft>
                <a:spcPts val="600"/>
              </a:spcAft>
              <a:defRPr/>
            </a:pPr>
            <a:r>
              <a:rPr lang="en-US" sz="2000" dirty="0">
                <a:latin typeface="Trebuchet MS" pitchFamily="34" charset="0"/>
                <a:ea typeface="ＭＳ Ｐゴシック" charset="0"/>
                <a:cs typeface="ＭＳ Ｐゴシック" charset="0"/>
              </a:rPr>
              <a:t>The Value of Evaluation: Why it Matters to Your Work (</a:t>
            </a:r>
            <a:r>
              <a:rPr lang="en-US" sz="2000" dirty="0" smtClean="0">
                <a:latin typeface="Trebuchet MS" pitchFamily="34" charset="0"/>
                <a:ea typeface="ＭＳ Ｐゴシック" charset="0"/>
                <a:cs typeface="ＭＳ Ｐゴシック" charset="0"/>
              </a:rPr>
              <a:t>R</a:t>
            </a:r>
            <a:r>
              <a:rPr lang="en-US" sz="2000" dirty="0">
                <a:latin typeface="Trebuchet MS" pitchFamily="34" charset="0"/>
                <a:ea typeface="ＭＳ Ｐゴシック" charset="0"/>
                <a:cs typeface="ＭＳ Ｐゴシック" charset="0"/>
              </a:rPr>
              <a:t>. </a:t>
            </a:r>
            <a:r>
              <a:rPr lang="en-US" sz="2000" dirty="0" err="1" smtClean="0">
                <a:latin typeface="Trebuchet MS" pitchFamily="34" charset="0"/>
                <a:ea typeface="ＭＳ Ｐゴシック" charset="0"/>
                <a:cs typeface="ＭＳ Ｐゴシック" charset="0"/>
              </a:rPr>
              <a:t>Hellenga</a:t>
            </a:r>
            <a:r>
              <a:rPr lang="en-US" sz="2000" dirty="0" smtClean="0">
                <a:latin typeface="Trebuchet MS" pitchFamily="34" charset="0"/>
                <a:ea typeface="ＭＳ Ｐゴシック" charset="0"/>
                <a:cs typeface="ＭＳ Ｐゴシック" charset="0"/>
              </a:rPr>
              <a:t>)</a:t>
            </a:r>
            <a:endParaRPr lang="en-US" sz="2000" dirty="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a:latin typeface="Trebuchet MS" pitchFamily="34" charset="0"/>
                <a:ea typeface="ＭＳ Ｐゴシック" charset="0"/>
                <a:cs typeface="ＭＳ Ｐゴシック" charset="0"/>
              </a:rPr>
              <a:t>Understanding Evaluation: </a:t>
            </a:r>
            <a:r>
              <a:rPr lang="en-US" sz="2000" dirty="0" smtClean="0">
                <a:latin typeface="Trebuchet MS" pitchFamily="34" charset="0"/>
                <a:ea typeface="ＭＳ Ｐゴシック" charset="0"/>
                <a:cs typeface="ＭＳ Ｐゴシック" charset="0"/>
              </a:rPr>
              <a:t>Guiding ideas (L</a:t>
            </a:r>
            <a:r>
              <a:rPr lang="en-US" sz="2000" dirty="0">
                <a:latin typeface="Trebuchet MS" pitchFamily="34" charset="0"/>
                <a:ea typeface="ＭＳ Ｐゴシック" charset="0"/>
                <a:cs typeface="ＭＳ Ｐゴシック" charset="0"/>
              </a:rPr>
              <a:t>. </a:t>
            </a:r>
            <a:r>
              <a:rPr lang="en-US" sz="2000" dirty="0" smtClean="0">
                <a:latin typeface="Trebuchet MS" pitchFamily="34" charset="0"/>
                <a:ea typeface="ＭＳ Ｐゴシック" charset="0"/>
                <a:cs typeface="ＭＳ Ｐゴシック" charset="0"/>
              </a:rPr>
              <a:t>Russell)</a:t>
            </a:r>
            <a:endParaRPr lang="en-US" sz="2000" dirty="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a:latin typeface="Trebuchet MS" pitchFamily="34" charset="0"/>
                <a:ea typeface="ＭＳ Ｐゴシック" charset="0"/>
                <a:cs typeface="ＭＳ Ｐゴシック" charset="0"/>
              </a:rPr>
              <a:t>Finding an Evaluator: Matching Project Needs with Evaluator Skills and Competencies </a:t>
            </a:r>
            <a:r>
              <a:rPr lang="en-US" sz="2000" dirty="0" smtClean="0">
                <a:latin typeface="Trebuchet MS" pitchFamily="34" charset="0"/>
                <a:ea typeface="ＭＳ Ｐゴシック" charset="0"/>
                <a:cs typeface="ＭＳ Ｐゴシック" charset="0"/>
              </a:rPr>
              <a:t>(M</a:t>
            </a:r>
            <a:r>
              <a:rPr lang="en-US" sz="2000" dirty="0">
                <a:latin typeface="Trebuchet MS" pitchFamily="34" charset="0"/>
                <a:ea typeface="ＭＳ Ｐゴシック" charset="0"/>
                <a:cs typeface="ＭＳ Ｐゴシック" charset="0"/>
              </a:rPr>
              <a:t>. </a:t>
            </a:r>
            <a:r>
              <a:rPr lang="en-US" sz="2000" dirty="0" err="1" smtClean="0">
                <a:latin typeface="Trebuchet MS" pitchFamily="34" charset="0"/>
                <a:ea typeface="ＭＳ Ｐゴシック" charset="0"/>
                <a:cs typeface="ＭＳ Ｐゴシック" charset="0"/>
              </a:rPr>
              <a:t>Marcussen</a:t>
            </a:r>
            <a:r>
              <a:rPr lang="en-US" sz="2000" dirty="0" smtClean="0">
                <a:latin typeface="Trebuchet MS" pitchFamily="34" charset="0"/>
                <a:ea typeface="ＭＳ Ｐゴシック" charset="0"/>
                <a:cs typeface="ＭＳ Ｐゴシック" charset="0"/>
              </a:rPr>
              <a:t>)</a:t>
            </a: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a:latin typeface="Trebuchet MS" pitchFamily="34" charset="0"/>
                <a:ea typeface="ＭＳ Ｐゴシック" charset="0"/>
                <a:cs typeface="ＭＳ Ｐゴシック" charset="0"/>
              </a:rPr>
              <a:t>Supporting the </a:t>
            </a:r>
            <a:r>
              <a:rPr lang="en-US" sz="2000" dirty="0" smtClean="0">
                <a:latin typeface="Trebuchet MS" pitchFamily="34" charset="0"/>
                <a:ea typeface="ＭＳ Ｐゴシック" charset="0"/>
                <a:cs typeface="ＭＳ Ｐゴシック" charset="0"/>
              </a:rPr>
              <a:t>Evaluation Plan: Setting Goals, Determining Indicators of Success, and Developing Evaluation Questions. </a:t>
            </a:r>
            <a:r>
              <a:rPr lang="en-US" sz="2000" dirty="0">
                <a:latin typeface="Trebuchet MS" pitchFamily="34" charset="0"/>
                <a:ea typeface="ＭＳ Ｐゴシック" charset="0"/>
                <a:cs typeface="ＭＳ Ｐゴシック" charset="0"/>
              </a:rPr>
              <a:t>(</a:t>
            </a:r>
            <a:r>
              <a:rPr lang="en-US" sz="2000" dirty="0" smtClean="0">
                <a:latin typeface="Trebuchet MS" pitchFamily="34" charset="0"/>
                <a:ea typeface="ＭＳ Ｐゴシック" charset="0"/>
                <a:cs typeface="ＭＳ Ｐゴシック" charset="0"/>
              </a:rPr>
              <a:t>T</a:t>
            </a:r>
            <a:r>
              <a:rPr lang="en-US" sz="2000" dirty="0">
                <a:latin typeface="Trebuchet MS" pitchFamily="34" charset="0"/>
                <a:ea typeface="ＭＳ Ｐゴシック" charset="0"/>
                <a:cs typeface="ＭＳ Ｐゴシック" charset="0"/>
              </a:rPr>
              <a:t>. </a:t>
            </a:r>
            <a:r>
              <a:rPr lang="en-US" sz="2000" dirty="0" smtClean="0">
                <a:latin typeface="Trebuchet MS" pitchFamily="34" charset="0"/>
                <a:ea typeface="ＭＳ Ｐゴシック" charset="0"/>
                <a:cs typeface="ＭＳ Ｐゴシック" charset="0"/>
              </a:rPr>
              <a:t>Phillips)</a:t>
            </a:r>
          </a:p>
          <a:p>
            <a:pPr fontAlgn="auto">
              <a:spcBef>
                <a:spcPts val="0"/>
              </a:spcBef>
              <a:spcAft>
                <a:spcPts val="600"/>
              </a:spcAft>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a:latin typeface="Trebuchet MS" pitchFamily="34" charset="0"/>
                <a:ea typeface="ＭＳ Ｐゴシック" charset="0"/>
                <a:cs typeface="ＭＳ Ｐゴシック" charset="0"/>
              </a:rPr>
              <a:t>Evaluation in Action: How </a:t>
            </a:r>
            <a:r>
              <a:rPr lang="en-US" sz="2000" dirty="0" smtClean="0">
                <a:latin typeface="Trebuchet MS" pitchFamily="34" charset="0"/>
                <a:ea typeface="ＭＳ Ｐゴシック" charset="0"/>
                <a:cs typeface="ＭＳ Ｐゴシック" charset="0"/>
              </a:rPr>
              <a:t>to Get the Most out of Working with your Evaluator (J</a:t>
            </a:r>
            <a:r>
              <a:rPr lang="en-US" sz="2000" dirty="0">
                <a:latin typeface="Trebuchet MS" pitchFamily="34" charset="0"/>
                <a:ea typeface="ＭＳ Ｐゴシック" charset="0"/>
                <a:cs typeface="ＭＳ Ｐゴシック" charset="0"/>
              </a:rPr>
              <a:t>. Luke, S. </a:t>
            </a:r>
            <a:r>
              <a:rPr lang="en-US" sz="2000" dirty="0" err="1">
                <a:latin typeface="Trebuchet MS" pitchFamily="34" charset="0"/>
                <a:ea typeface="ＭＳ Ｐゴシック" charset="0"/>
                <a:cs typeface="ＭＳ Ｐゴシック" charset="0"/>
              </a:rPr>
              <a:t>Yalowitz</a:t>
            </a:r>
            <a:r>
              <a:rPr lang="en-US" sz="2000" dirty="0">
                <a:latin typeface="Trebuchet MS" pitchFamily="34" charset="0"/>
                <a:ea typeface="ＭＳ Ｐゴシック" charset="0"/>
                <a:cs typeface="ＭＳ Ｐゴシック" charset="0"/>
              </a:rPr>
              <a:t>, &amp;</a:t>
            </a:r>
            <a:r>
              <a:rPr lang="en-US" sz="2000" dirty="0" smtClean="0">
                <a:latin typeface="Trebuchet MS" pitchFamily="34" charset="0"/>
                <a:ea typeface="ＭＳ Ｐゴシック" charset="0"/>
                <a:cs typeface="ＭＳ Ｐゴシック" charset="0"/>
              </a:rPr>
              <a:t> </a:t>
            </a:r>
            <a:r>
              <a:rPr lang="en-US" sz="2000" dirty="0">
                <a:latin typeface="Trebuchet MS" pitchFamily="34" charset="0"/>
                <a:ea typeface="ＭＳ Ｐゴシック" charset="0"/>
                <a:cs typeface="ＭＳ Ｐゴシック" charset="0"/>
              </a:rPr>
              <a:t>S. </a:t>
            </a:r>
            <a:r>
              <a:rPr lang="en-US" sz="2000" dirty="0" err="1" smtClean="0">
                <a:latin typeface="Trebuchet MS" pitchFamily="34" charset="0"/>
                <a:ea typeface="ＭＳ Ｐゴシック" charset="0"/>
                <a:cs typeface="ＭＳ Ｐゴシック" charset="0"/>
              </a:rPr>
              <a:t>Palmquist</a:t>
            </a:r>
            <a:r>
              <a:rPr lang="en-US" sz="2000" dirty="0" smtClean="0">
                <a:latin typeface="Trebuchet MS" pitchFamily="34" charset="0"/>
                <a:ea typeface="ＭＳ Ｐゴシック" charset="0"/>
                <a:cs typeface="ＭＳ Ｐゴシック" charset="0"/>
              </a:rPr>
              <a:t>)</a:t>
            </a:r>
            <a:endParaRPr lang="en-US" sz="2000" dirty="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smtClean="0">
                <a:latin typeface="Trebuchet MS" pitchFamily="34" charset="0"/>
                <a:ea typeface="ＭＳ Ｐゴシック" charset="0"/>
                <a:cs typeface="ＭＳ Ｐゴシック" charset="0"/>
              </a:rPr>
              <a:t>Evaluation Results: Getting and Disseminating the Report You Need (S. </a:t>
            </a:r>
            <a:r>
              <a:rPr lang="en-US" sz="2000" dirty="0" err="1" smtClean="0">
                <a:latin typeface="Trebuchet MS" pitchFamily="34" charset="0"/>
                <a:ea typeface="ＭＳ Ｐゴシック" charset="0"/>
                <a:cs typeface="ＭＳ Ｐゴシック" charset="0"/>
              </a:rPr>
              <a:t>Traill</a:t>
            </a:r>
            <a:r>
              <a:rPr lang="en-US" sz="2000" dirty="0" smtClean="0">
                <a:latin typeface="Trebuchet MS" pitchFamily="34" charset="0"/>
                <a:ea typeface="ＭＳ Ｐゴシック" charset="0"/>
                <a:cs typeface="ＭＳ Ｐゴシック" charset="0"/>
              </a:rPr>
              <a:t> </a:t>
            </a:r>
            <a:r>
              <a:rPr lang="en-US" sz="2000" dirty="0">
                <a:latin typeface="Trebuchet MS" pitchFamily="34" charset="0"/>
                <a:ea typeface="ＭＳ Ｐゴシック" charset="0"/>
                <a:cs typeface="ＭＳ Ｐゴシック" charset="0"/>
              </a:rPr>
              <a:t>and </a:t>
            </a:r>
            <a:r>
              <a:rPr lang="en-US" sz="2000" dirty="0" smtClean="0">
                <a:latin typeface="Trebuchet MS" pitchFamily="34" charset="0"/>
                <a:ea typeface="ＭＳ Ｐゴシック" charset="0"/>
                <a:cs typeface="ＭＳ Ｐゴシック" charset="0"/>
              </a:rPr>
              <a:t>R. </a:t>
            </a:r>
            <a:r>
              <a:rPr lang="en-US" sz="2000" dirty="0" err="1" smtClean="0">
                <a:latin typeface="Trebuchet MS" pitchFamily="34" charset="0"/>
                <a:ea typeface="ＭＳ Ｐゴシック" charset="0"/>
                <a:cs typeface="ＭＳ Ｐゴシック" charset="0"/>
              </a:rPr>
              <a:t>Hellenga</a:t>
            </a:r>
            <a:r>
              <a:rPr lang="en-US" sz="2000" dirty="0" smtClean="0">
                <a:latin typeface="Trebuchet MS" pitchFamily="34" charset="0"/>
                <a:ea typeface="ＭＳ Ｐゴシック" charset="0"/>
                <a:cs typeface="ＭＳ Ｐゴシック" charset="0"/>
              </a:rPr>
              <a:t>)</a:t>
            </a:r>
            <a:endParaRPr lang="en-US" sz="2000" dirty="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r>
              <a:rPr lang="en-US" sz="2000" dirty="0">
                <a:latin typeface="Trebuchet MS" pitchFamily="34" charset="0"/>
                <a:ea typeface="ＭＳ Ｐゴシック" charset="0"/>
                <a:cs typeface="ＭＳ Ｐゴシック" charset="0"/>
              </a:rPr>
              <a:t>Building a Culture of Evaluation into an Institution (</a:t>
            </a:r>
            <a:r>
              <a:rPr lang="en-US" sz="2000" dirty="0" smtClean="0">
                <a:latin typeface="Trebuchet MS" pitchFamily="34" charset="0"/>
                <a:ea typeface="ＭＳ Ｐゴシック" charset="0"/>
                <a:cs typeface="ＭＳ Ｐゴシック" charset="0"/>
              </a:rPr>
              <a:t>P</a:t>
            </a:r>
            <a:r>
              <a:rPr lang="en-US" sz="2000" dirty="0">
                <a:latin typeface="Trebuchet MS" pitchFamily="34" charset="0"/>
                <a:ea typeface="ＭＳ Ｐゴシック" charset="0"/>
                <a:cs typeface="ＭＳ Ｐゴシック" charset="0"/>
              </a:rPr>
              <a:t>. </a:t>
            </a:r>
            <a:r>
              <a:rPr lang="en-US" sz="2000" dirty="0" smtClean="0">
                <a:latin typeface="Trebuchet MS" pitchFamily="34" charset="0"/>
                <a:ea typeface="ＭＳ Ｐゴシック" charset="0"/>
                <a:cs typeface="ＭＳ Ｐゴシック" charset="0"/>
              </a:rPr>
              <a:t>Gupta</a:t>
            </a:r>
            <a:r>
              <a:rPr lang="en-US" sz="2000" i="1" dirty="0">
                <a:latin typeface="Trebuchet MS" pitchFamily="34" charset="0"/>
              </a:rPr>
              <a:t>)</a:t>
            </a:r>
            <a:r>
              <a:rPr lang="en-US" sz="2000" i="1" dirty="0" smtClean="0">
                <a:latin typeface="Trebuchet MS" pitchFamily="34" charset="0"/>
              </a:rPr>
              <a:t> </a:t>
            </a:r>
            <a:endParaRPr lang="en-US" sz="2000" i="1" dirty="0">
              <a:latin typeface="Trebuchet MS" pitchFamily="34" charset="0"/>
            </a:endParaRPr>
          </a:p>
          <a:p>
            <a:pPr fontAlgn="auto">
              <a:spcBef>
                <a:spcPts val="0"/>
              </a:spcBef>
              <a:spcAft>
                <a:spcPts val="600"/>
              </a:spcAft>
              <a:buFont typeface="Arial" charset="0"/>
              <a:buChar char="•"/>
              <a:defRPr/>
            </a:pPr>
            <a:endParaRPr lang="en-US" sz="2000" dirty="0">
              <a:latin typeface="Trebuchet MS" pitchFamily="34" charset="0"/>
              <a:ea typeface="ＭＳ Ｐゴシック" charset="0"/>
              <a:cs typeface="ＭＳ Ｐゴシック" charset="0"/>
            </a:endParaRPr>
          </a:p>
          <a:p>
            <a:pPr fontAlgn="auto">
              <a:spcBef>
                <a:spcPts val="0"/>
              </a:spcBef>
              <a:spcAft>
                <a:spcPts val="600"/>
              </a:spcAft>
              <a:defRPr/>
            </a:pPr>
            <a:endParaRPr lang="en-US" sz="2000" dirty="0">
              <a:latin typeface="+mn-lt"/>
              <a:ea typeface="ＭＳ Ｐゴシック" charset="0"/>
              <a:cs typeface="ＭＳ Ｐゴシック" charset="0"/>
            </a:endParaRPr>
          </a:p>
          <a:p>
            <a:pPr fontAlgn="auto">
              <a:spcBef>
                <a:spcPts val="0"/>
              </a:spcBef>
              <a:spcAft>
                <a:spcPts val="600"/>
              </a:spcAft>
              <a:defRPr/>
            </a:pPr>
            <a:endParaRPr lang="en-US" sz="2000" dirty="0">
              <a:latin typeface="+mn-lt"/>
              <a:ea typeface="ＭＳ Ｐゴシック" charset="0"/>
              <a:cs typeface="ＭＳ Ｐゴシック" charset="0"/>
            </a:endParaRPr>
          </a:p>
        </p:txBody>
      </p:sp>
    </p:spTree>
    <p:extLst>
      <p:ext uri="{BB962C8B-B14F-4D97-AF65-F5344CB8AC3E}">
        <p14:creationId xmlns:p14="http://schemas.microsoft.com/office/powerpoint/2010/main" val="31995421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4294967295"/>
          </p:nvPr>
        </p:nvSpPr>
        <p:spPr>
          <a:xfrm>
            <a:off x="457200" y="2362200"/>
            <a:ext cx="4648200" cy="3810000"/>
          </a:xfrm>
        </p:spPr>
        <p:txBody>
          <a:bodyPr/>
          <a:lstStyle/>
          <a:p>
            <a:pPr marL="0" indent="4763">
              <a:buFontTx/>
              <a:buNone/>
            </a:pPr>
            <a:r>
              <a:rPr lang="en-US" sz="1600" dirty="0">
                <a:latin typeface="Trebuchet MS" pitchFamily="34" charset="0"/>
              </a:rPr>
              <a:t>Through a number of communication strategies, Entree provides points of access to the resources of CAISE, the NSF ISE portfolio, and the general ISE field to target audiences including current and future NSF PIs, the STEM research community and ISE practitioners. </a:t>
            </a:r>
          </a:p>
          <a:p>
            <a:pPr marL="0" indent="4763">
              <a:buFontTx/>
              <a:buNone/>
            </a:pPr>
            <a:endParaRPr lang="en-US" sz="1600" dirty="0">
              <a:latin typeface="Trebuchet MS" pitchFamily="34" charset="0"/>
            </a:endParaRPr>
          </a:p>
          <a:p>
            <a:pPr marL="0" indent="4763">
              <a:buFontTx/>
              <a:buNone/>
            </a:pPr>
            <a:r>
              <a:rPr lang="en-US" sz="1600" dirty="0">
                <a:latin typeface="Trebuchet MS" pitchFamily="34" charset="0"/>
              </a:rPr>
              <a:t>Entrée works to build awareness of ISE and promote pathways into the field for those new to it while highlighting ISE resources to support those currently a part of ISE .</a:t>
            </a:r>
          </a:p>
          <a:p>
            <a:pPr marL="0" indent="4763">
              <a:buFontTx/>
              <a:buNone/>
            </a:pPr>
            <a:endParaRPr lang="en-US" sz="1600" dirty="0">
              <a:latin typeface="Trebuchet MS" pitchFamily="34" charset="0"/>
            </a:endParaRPr>
          </a:p>
          <a:p>
            <a:pPr marL="0" indent="4763">
              <a:spcBef>
                <a:spcPct val="0"/>
              </a:spcBef>
              <a:buFontTx/>
              <a:buNone/>
            </a:pPr>
            <a:r>
              <a:rPr lang="en-US" sz="1600" b="1" dirty="0">
                <a:latin typeface="Trebuchet MS" pitchFamily="34" charset="0"/>
              </a:rPr>
              <a:t>Co-PI  </a:t>
            </a:r>
            <a:r>
              <a:rPr lang="en-US" sz="1600" dirty="0">
                <a:latin typeface="Trebuchet MS" pitchFamily="34" charset="0"/>
              </a:rPr>
              <a:t>John Falk</a:t>
            </a:r>
          </a:p>
          <a:p>
            <a:pPr marL="0" indent="4763">
              <a:spcBef>
                <a:spcPct val="0"/>
              </a:spcBef>
              <a:buFontTx/>
              <a:buNone/>
            </a:pPr>
            <a:r>
              <a:rPr lang="en-US" sz="1600" b="1" dirty="0">
                <a:latin typeface="Trebuchet MS" pitchFamily="34" charset="0"/>
              </a:rPr>
              <a:t>Director  </a:t>
            </a:r>
            <a:r>
              <a:rPr lang="en-US" sz="1600" dirty="0">
                <a:latin typeface="Trebuchet MS" pitchFamily="34" charset="0"/>
              </a:rPr>
              <a:t>Ben Dickow</a:t>
            </a:r>
          </a:p>
          <a:p>
            <a:pPr marL="0" indent="4763">
              <a:spcBef>
                <a:spcPct val="0"/>
              </a:spcBef>
              <a:buFontTx/>
              <a:buNone/>
            </a:pPr>
            <a:r>
              <a:rPr lang="en-US" sz="1600" b="1" dirty="0">
                <a:latin typeface="Trebuchet MS" pitchFamily="34" charset="0"/>
              </a:rPr>
              <a:t>Advisor  </a:t>
            </a:r>
            <a:r>
              <a:rPr lang="en-US" sz="1600" dirty="0">
                <a:latin typeface="Trebuchet MS" pitchFamily="34" charset="0"/>
              </a:rPr>
              <a:t>Julie Johnson</a:t>
            </a:r>
          </a:p>
          <a:p>
            <a:pPr marL="0" indent="4763">
              <a:spcBef>
                <a:spcPct val="0"/>
              </a:spcBef>
              <a:buFontTx/>
              <a:buNone/>
            </a:pPr>
            <a:r>
              <a:rPr lang="en-US" sz="1600" b="1" dirty="0">
                <a:latin typeface="Trebuchet MS" pitchFamily="34" charset="0"/>
              </a:rPr>
              <a:t>NSF  </a:t>
            </a:r>
            <a:r>
              <a:rPr lang="en-US" sz="1600" dirty="0">
                <a:latin typeface="Trebuchet MS" pitchFamily="34" charset="0"/>
              </a:rPr>
              <a:t>Dennis Schatz and Al DeSena</a:t>
            </a:r>
          </a:p>
        </p:txBody>
      </p:sp>
      <p:pic>
        <p:nvPicPr>
          <p:cNvPr id="7172" name="Picture 4" descr="logo_caise.jpg                                                 0051AAB7Macintosh HD                   BEC48F3D:"/>
          <p:cNvPicPr>
            <a:picLocks noChangeAspect="1" noChangeArrowheads="1"/>
          </p:cNvPicPr>
          <p:nvPr/>
        </p:nvPicPr>
        <p:blipFill>
          <a:blip r:embed="rId2" cstate="print"/>
          <a:srcRect/>
          <a:stretch>
            <a:fillRect/>
          </a:stretch>
        </p:blipFill>
        <p:spPr bwMode="auto">
          <a:xfrm>
            <a:off x="1447800" y="304800"/>
            <a:ext cx="6096000" cy="782638"/>
          </a:xfrm>
          <a:prstGeom prst="rect">
            <a:avLst/>
          </a:prstGeom>
          <a:noFill/>
          <a:ln w="9525">
            <a:noFill/>
            <a:miter lim="800000"/>
            <a:headEnd/>
            <a:tailEnd/>
          </a:ln>
        </p:spPr>
      </p:pic>
      <p:sp>
        <p:nvSpPr>
          <p:cNvPr id="7173" name="Rectangle 8"/>
          <p:cNvSpPr>
            <a:spLocks noChangeArrowheads="1"/>
          </p:cNvSpPr>
          <p:nvPr/>
        </p:nvSpPr>
        <p:spPr bwMode="auto">
          <a:xfrm>
            <a:off x="457200" y="1600200"/>
            <a:ext cx="1096775" cy="461665"/>
          </a:xfrm>
          <a:prstGeom prst="rect">
            <a:avLst/>
          </a:prstGeom>
          <a:noFill/>
          <a:ln w="9525">
            <a:noFill/>
            <a:miter lim="800000"/>
            <a:headEnd/>
            <a:tailEnd/>
          </a:ln>
        </p:spPr>
        <p:txBody>
          <a:bodyPr wrap="none">
            <a:spAutoFit/>
          </a:bodyPr>
          <a:lstStyle/>
          <a:p>
            <a:pPr eaLnBrk="1" hangingPunct="1"/>
            <a:r>
              <a:rPr lang="en-US" sz="2400" dirty="0" smtClean="0">
                <a:latin typeface="Trebuchet MS" pitchFamily="34" charset="0"/>
                <a:cs typeface="Arial" pitchFamily="34" charset="0"/>
              </a:rPr>
              <a:t>Entrée</a:t>
            </a:r>
            <a:endParaRPr lang="en-US" sz="2400" dirty="0">
              <a:latin typeface="Trebuchet MS" pitchFamily="34" charset="0"/>
              <a:cs typeface="Arial" pitchFamily="34" charset="0"/>
            </a:endParaRPr>
          </a:p>
        </p:txBody>
      </p:sp>
      <p:pic>
        <p:nvPicPr>
          <p:cNvPr id="7174" name="Picture 2" descr="C:\Users\falkj\AppData\Local\Microsoft\Windows\Temporary Internet Files\Content.Outlook\V42AJBQ4\AGU2011.jpg"/>
          <p:cNvPicPr>
            <a:picLocks noChangeAspect="1" noChangeArrowheads="1"/>
          </p:cNvPicPr>
          <p:nvPr/>
        </p:nvPicPr>
        <p:blipFill>
          <a:blip r:embed="rId3" cstate="print"/>
          <a:srcRect/>
          <a:stretch>
            <a:fillRect/>
          </a:stretch>
        </p:blipFill>
        <p:spPr bwMode="auto">
          <a:xfrm>
            <a:off x="5410200" y="1809750"/>
            <a:ext cx="3276600" cy="2457450"/>
          </a:xfrm>
          <a:prstGeom prst="rect">
            <a:avLst/>
          </a:prstGeom>
          <a:noFill/>
          <a:ln w="9525">
            <a:noFill/>
            <a:miter lim="800000"/>
            <a:headEnd/>
            <a:tailEnd/>
          </a:ln>
        </p:spPr>
      </p:pic>
      <p:pic>
        <p:nvPicPr>
          <p:cNvPr id="7175" name="Picture 7" descr="osu-logo-full.jpg                                              00084D08Macintosh HD                   7C2608D9:"/>
          <p:cNvPicPr>
            <a:picLocks noChangeAspect="1" noChangeArrowheads="1"/>
          </p:cNvPicPr>
          <p:nvPr/>
        </p:nvPicPr>
        <p:blipFill>
          <a:blip r:embed="rId4" cstate="print"/>
          <a:srcRect/>
          <a:stretch>
            <a:fillRect/>
          </a:stretch>
        </p:blipFill>
        <p:spPr bwMode="auto">
          <a:xfrm>
            <a:off x="6257925" y="4724400"/>
            <a:ext cx="1590675" cy="167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57200" y="2362200"/>
            <a:ext cx="4419600" cy="3810000"/>
          </a:xfrm>
        </p:spPr>
        <p:txBody>
          <a:bodyPr/>
          <a:lstStyle/>
          <a:p>
            <a:pPr marL="0" indent="4763">
              <a:buFontTx/>
              <a:buNone/>
            </a:pPr>
            <a:r>
              <a:rPr lang="en-US" sz="1600" dirty="0">
                <a:latin typeface="Trebuchet MS" pitchFamily="34" charset="0"/>
              </a:rPr>
              <a:t>Outreach to NSF ISE PIs</a:t>
            </a:r>
          </a:p>
          <a:p>
            <a:pPr marL="0" indent="4763">
              <a:buFontTx/>
              <a:buNone/>
            </a:pPr>
            <a:r>
              <a:rPr lang="en-US" sz="1600" dirty="0">
                <a:latin typeface="Trebuchet MS" pitchFamily="34" charset="0"/>
              </a:rPr>
              <a:t>	• phone conversations</a:t>
            </a:r>
          </a:p>
          <a:p>
            <a:pPr marL="0" indent="4763">
              <a:buFontTx/>
              <a:buNone/>
            </a:pPr>
            <a:r>
              <a:rPr lang="en-US" sz="1600" dirty="0">
                <a:latin typeface="Trebuchet MS" pitchFamily="34" charset="0"/>
              </a:rPr>
              <a:t>	• email</a:t>
            </a:r>
          </a:p>
          <a:p>
            <a:pPr marL="0" indent="4763">
              <a:buFontTx/>
              <a:buNone/>
            </a:pPr>
            <a:endParaRPr lang="en-US" sz="1600" dirty="0">
              <a:latin typeface="Trebuchet MS" pitchFamily="34" charset="0"/>
            </a:endParaRPr>
          </a:p>
          <a:p>
            <a:pPr marL="0" indent="4763">
              <a:buFontTx/>
              <a:buNone/>
            </a:pPr>
            <a:r>
              <a:rPr lang="en-US" sz="1600" dirty="0">
                <a:latin typeface="Trebuchet MS" pitchFamily="34" charset="0"/>
              </a:rPr>
              <a:t>Outreach to the STEM Research Community</a:t>
            </a:r>
          </a:p>
          <a:p>
            <a:pPr marL="0" indent="4763">
              <a:buFontTx/>
              <a:buNone/>
            </a:pPr>
            <a:r>
              <a:rPr lang="en-US" sz="1600" dirty="0">
                <a:latin typeface="Trebuchet MS" pitchFamily="34" charset="0"/>
              </a:rPr>
              <a:t>	• live presentations</a:t>
            </a:r>
          </a:p>
          <a:p>
            <a:pPr marL="0" indent="4763">
              <a:buFontTx/>
              <a:buNone/>
            </a:pPr>
            <a:r>
              <a:rPr lang="en-US" sz="1600" dirty="0">
                <a:latin typeface="Trebuchet MS" pitchFamily="34" charset="0"/>
              </a:rPr>
              <a:t>	• digital communication</a:t>
            </a:r>
          </a:p>
          <a:p>
            <a:pPr marL="0" indent="4763">
              <a:buFontTx/>
              <a:buNone/>
            </a:pPr>
            <a:r>
              <a:rPr lang="en-US" sz="1600" dirty="0">
                <a:latin typeface="Trebuchet MS" pitchFamily="34" charset="0"/>
              </a:rPr>
              <a:t>	• research society and NSF STEM 	program officer contact</a:t>
            </a:r>
          </a:p>
          <a:p>
            <a:pPr marL="0" indent="4763">
              <a:buFontTx/>
              <a:buNone/>
            </a:pPr>
            <a:endParaRPr lang="en-US" sz="1600" dirty="0">
              <a:latin typeface="Trebuchet MS" pitchFamily="34" charset="0"/>
            </a:endParaRPr>
          </a:p>
          <a:p>
            <a:pPr marL="0" indent="4763">
              <a:buFontTx/>
              <a:buNone/>
            </a:pPr>
            <a:r>
              <a:rPr lang="en-US" sz="1600" dirty="0">
                <a:latin typeface="Trebuchet MS" pitchFamily="34" charset="0"/>
              </a:rPr>
              <a:t>Development of Specialized Web Content</a:t>
            </a:r>
          </a:p>
          <a:p>
            <a:pPr marL="0" indent="4763">
              <a:buFontTx/>
              <a:buNone/>
            </a:pPr>
            <a:r>
              <a:rPr lang="en-US" sz="1600" dirty="0">
                <a:latin typeface="Trebuchet MS" pitchFamily="34" charset="0"/>
              </a:rPr>
              <a:t>	for Target Audiences</a:t>
            </a:r>
          </a:p>
          <a:p>
            <a:pPr marL="0" indent="4763">
              <a:buFontTx/>
              <a:buNone/>
            </a:pPr>
            <a:endParaRPr lang="en-US" sz="1600" dirty="0">
              <a:latin typeface="Calibri" pitchFamily="34" charset="0"/>
            </a:endParaRPr>
          </a:p>
        </p:txBody>
      </p:sp>
      <p:pic>
        <p:nvPicPr>
          <p:cNvPr id="10243" name="Picture 4" descr="logo_caise.jpg                                                 0051AAB7Macintosh HD                   BEC48F3D:"/>
          <p:cNvPicPr>
            <a:picLocks noChangeAspect="1" noChangeArrowheads="1"/>
          </p:cNvPicPr>
          <p:nvPr/>
        </p:nvPicPr>
        <p:blipFill>
          <a:blip r:embed="rId2" cstate="print"/>
          <a:srcRect/>
          <a:stretch>
            <a:fillRect/>
          </a:stretch>
        </p:blipFill>
        <p:spPr bwMode="auto">
          <a:xfrm>
            <a:off x="1447800" y="304800"/>
            <a:ext cx="6096000" cy="782638"/>
          </a:xfrm>
          <a:prstGeom prst="rect">
            <a:avLst/>
          </a:prstGeom>
          <a:noFill/>
          <a:ln w="9525">
            <a:noFill/>
            <a:miter lim="800000"/>
            <a:headEnd/>
            <a:tailEnd/>
          </a:ln>
        </p:spPr>
      </p:pic>
      <p:sp>
        <p:nvSpPr>
          <p:cNvPr id="10244" name="Rectangle 8"/>
          <p:cNvSpPr>
            <a:spLocks noChangeArrowheads="1"/>
          </p:cNvSpPr>
          <p:nvPr/>
        </p:nvSpPr>
        <p:spPr bwMode="auto">
          <a:xfrm>
            <a:off x="457200" y="1600200"/>
            <a:ext cx="3670236" cy="461665"/>
          </a:xfrm>
          <a:prstGeom prst="rect">
            <a:avLst/>
          </a:prstGeom>
          <a:noFill/>
          <a:ln w="9525">
            <a:noFill/>
            <a:miter lim="800000"/>
            <a:headEnd/>
            <a:tailEnd/>
          </a:ln>
        </p:spPr>
        <p:txBody>
          <a:bodyPr wrap="none">
            <a:spAutoFit/>
          </a:bodyPr>
          <a:lstStyle/>
          <a:p>
            <a:pPr eaLnBrk="1" hangingPunct="1"/>
            <a:r>
              <a:rPr lang="en-US" sz="2400" dirty="0" smtClean="0">
                <a:latin typeface="Trebuchet MS" pitchFamily="34" charset="0"/>
                <a:cs typeface="Arial" pitchFamily="34" charset="0"/>
              </a:rPr>
              <a:t>Entrée Activities Include:</a:t>
            </a:r>
            <a:endParaRPr lang="en-US" sz="2400" dirty="0">
              <a:solidFill>
                <a:srgbClr val="595959"/>
              </a:solidFill>
              <a:latin typeface="Calibri" pitchFamily="34" charset="0"/>
              <a:cs typeface="Arial" pitchFamily="34" charset="0"/>
            </a:endParaRPr>
          </a:p>
        </p:txBody>
      </p:sp>
      <p:pic>
        <p:nvPicPr>
          <p:cNvPr id="10248" name="Picture 8" descr="the_geological_socie#2B6D40.jpg                                00084C1EMacintosh HD                   7C2608D9:"/>
          <p:cNvPicPr>
            <a:picLocks noChangeAspect="1" noChangeArrowheads="1"/>
          </p:cNvPicPr>
          <p:nvPr/>
        </p:nvPicPr>
        <p:blipFill>
          <a:blip r:embed="rId3" cstate="print"/>
          <a:srcRect/>
          <a:stretch>
            <a:fillRect/>
          </a:stretch>
        </p:blipFill>
        <p:spPr bwMode="auto">
          <a:xfrm>
            <a:off x="5486400" y="4419600"/>
            <a:ext cx="1905000" cy="1905000"/>
          </a:xfrm>
          <a:prstGeom prst="rect">
            <a:avLst/>
          </a:prstGeom>
          <a:noFill/>
        </p:spPr>
      </p:pic>
      <p:pic>
        <p:nvPicPr>
          <p:cNvPr id="10249" name="Picture 9" descr="acs_logo_4c 1 .jpg                                             00084C1EMacintosh HD                   7C2608D9:"/>
          <p:cNvPicPr>
            <a:picLocks noChangeAspect="1" noChangeArrowheads="1"/>
          </p:cNvPicPr>
          <p:nvPr/>
        </p:nvPicPr>
        <p:blipFill>
          <a:blip r:embed="rId4" cstate="print"/>
          <a:srcRect/>
          <a:stretch>
            <a:fillRect/>
          </a:stretch>
        </p:blipFill>
        <p:spPr bwMode="auto">
          <a:xfrm>
            <a:off x="5791200" y="1790700"/>
            <a:ext cx="2133600" cy="2019300"/>
          </a:xfrm>
          <a:prstGeom prst="rect">
            <a:avLst/>
          </a:prstGeom>
          <a:noFill/>
        </p:spPr>
      </p:pic>
      <p:pic>
        <p:nvPicPr>
          <p:cNvPr id="10247" name="Picture 7" descr="asp-logo-lrg.png                                               00084C1EMacintosh HD                   7C2608D9:"/>
          <p:cNvPicPr>
            <a:picLocks noChangeAspect="1" noChangeArrowheads="1"/>
          </p:cNvPicPr>
          <p:nvPr/>
        </p:nvPicPr>
        <p:blipFill>
          <a:blip r:embed="rId5" cstate="print"/>
          <a:srcRect/>
          <a:stretch>
            <a:fillRect/>
          </a:stretch>
        </p:blipFill>
        <p:spPr bwMode="auto">
          <a:xfrm>
            <a:off x="7086600" y="3733800"/>
            <a:ext cx="1600200" cy="1600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74638"/>
            <a:ext cx="8229600" cy="1096962"/>
          </a:xfrm>
        </p:spPr>
        <p:txBody>
          <a:bodyPr/>
          <a:lstStyle/>
          <a:p>
            <a:endParaRPr lang="en-US" smtClean="0"/>
          </a:p>
        </p:txBody>
      </p:sp>
      <p:pic>
        <p:nvPicPr>
          <p:cNvPr id="10242"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10244" name="TextBox 5"/>
          <p:cNvSpPr txBox="1">
            <a:spLocks noChangeArrowheads="1"/>
          </p:cNvSpPr>
          <p:nvPr/>
        </p:nvSpPr>
        <p:spPr bwMode="auto">
          <a:xfrm>
            <a:off x="457200" y="1600200"/>
            <a:ext cx="8229600" cy="461665"/>
          </a:xfrm>
          <a:prstGeom prst="rect">
            <a:avLst/>
          </a:prstGeom>
          <a:noFill/>
          <a:ln w="9525">
            <a:noFill/>
            <a:miter lim="800000"/>
            <a:headEnd/>
            <a:tailEnd/>
          </a:ln>
        </p:spPr>
        <p:txBody>
          <a:bodyPr wrap="square">
            <a:spAutoFit/>
          </a:bodyPr>
          <a:lstStyle/>
          <a:p>
            <a:r>
              <a:rPr lang="en-US" sz="2400" dirty="0" smtClean="0">
                <a:latin typeface="Trebuchet MS" pitchFamily="34" charset="0"/>
              </a:rPr>
              <a:t>Evaluation of Resources: Inverness Research</a:t>
            </a:r>
            <a:endParaRPr lang="en-US" sz="2400" dirty="0">
              <a:latin typeface="Trebuchet MS" pitchFamily="34" charset="0"/>
            </a:endParaRPr>
          </a:p>
        </p:txBody>
      </p:sp>
      <p:sp>
        <p:nvSpPr>
          <p:cNvPr id="11" name="TextBox 10"/>
          <p:cNvSpPr txBox="1"/>
          <p:nvPr/>
        </p:nvSpPr>
        <p:spPr>
          <a:xfrm>
            <a:off x="457200" y="2387601"/>
            <a:ext cx="8382000" cy="4155154"/>
          </a:xfrm>
          <a:prstGeom prst="rect">
            <a:avLst/>
          </a:prstGeom>
          <a:noFill/>
        </p:spPr>
        <p:txBody>
          <a:bodyPr wrap="square" numCol="2">
            <a:spAutoFit/>
          </a:bodyPr>
          <a:lstStyle/>
          <a:p>
            <a:pPr fontAlgn="auto">
              <a:spcBef>
                <a:spcPts val="0"/>
              </a:spcBef>
              <a:spcAft>
                <a:spcPts val="600"/>
              </a:spcAft>
              <a:buFont typeface="Arial" charset="0"/>
              <a:buChar char="•"/>
              <a:defRPr/>
            </a:pPr>
            <a:r>
              <a:rPr lang="en-US" sz="1600" dirty="0" smtClean="0">
                <a:latin typeface="Trebuchet MS" pitchFamily="34" charset="0"/>
                <a:ea typeface="ＭＳ Ｐゴシック" charset="0"/>
                <a:cs typeface="ＭＳ Ｐゴシック" charset="0"/>
              </a:rPr>
              <a:t>“First responder”/formative feedback</a:t>
            </a:r>
          </a:p>
          <a:p>
            <a:pPr fontAlgn="auto">
              <a:spcBef>
                <a:spcPts val="0"/>
              </a:spcBef>
              <a:spcAft>
                <a:spcPts val="600"/>
              </a:spcAft>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r>
              <a:rPr lang="en-US" sz="1600" dirty="0" smtClean="0">
                <a:latin typeface="Trebuchet MS" pitchFamily="34" charset="0"/>
                <a:ea typeface="ＭＳ Ｐゴシック" charset="0"/>
                <a:cs typeface="ＭＳ Ｐゴシック" charset="0"/>
              </a:rPr>
              <a:t> Interviews with ISE PIs and staff, potential PIs, program officers and CAISE reflectors</a:t>
            </a:r>
          </a:p>
          <a:p>
            <a:pPr fontAlgn="auto">
              <a:spcBef>
                <a:spcPts val="0"/>
              </a:spcBef>
              <a:spcAft>
                <a:spcPts val="600"/>
              </a:spcAft>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r>
              <a:rPr lang="en-US" sz="1600" dirty="0" smtClean="0">
                <a:latin typeface="Trebuchet MS" pitchFamily="34" charset="0"/>
                <a:ea typeface="ＭＳ Ｐゴシック" charset="0"/>
                <a:cs typeface="ＭＳ Ｐゴシック" charset="0"/>
              </a:rPr>
              <a:t> Inverness provided CAISE with feedback memos on each individual resource</a:t>
            </a: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r>
              <a:rPr lang="en-US" sz="1600" dirty="0" smtClean="0">
                <a:latin typeface="Trebuchet MS" pitchFamily="34" charset="0"/>
                <a:ea typeface="ＭＳ Ｐゴシック" charset="0"/>
                <a:cs typeface="ＭＳ Ｐゴシック" charset="0"/>
              </a:rPr>
              <a:t>Feedback has been valuable in refining these resources</a:t>
            </a: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r>
              <a:rPr lang="en-US" sz="1600" dirty="0" smtClean="0">
                <a:latin typeface="Trebuchet MS" pitchFamily="34" charset="0"/>
                <a:ea typeface="ＭＳ Ｐゴシック" charset="0"/>
                <a:cs typeface="ＭＳ Ｐゴシック" charset="0"/>
              </a:rPr>
              <a:t> </a:t>
            </a:r>
            <a:r>
              <a:rPr lang="en-US" dirty="0" smtClean="0">
                <a:latin typeface="Trebuchet MS" pitchFamily="34" charset="0"/>
                <a:ea typeface="ＭＳ Ｐゴシック" charset="0"/>
                <a:cs typeface="ＭＳ Ｐゴシック" charset="0"/>
              </a:rPr>
              <a:t>THANK YOU!</a:t>
            </a: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buFont typeface="Arial" charset="0"/>
              <a:buChar char="•"/>
              <a:defRPr/>
            </a:pPr>
            <a:endParaRPr lang="en-US" sz="1600" dirty="0" smtClean="0">
              <a:latin typeface="Trebuchet MS" pitchFamily="34" charset="0"/>
              <a:ea typeface="ＭＳ Ｐゴシック" charset="0"/>
              <a:cs typeface="ＭＳ Ｐゴシック" charset="0"/>
            </a:endParaRPr>
          </a:p>
          <a:p>
            <a:pPr fontAlgn="auto">
              <a:spcBef>
                <a:spcPts val="0"/>
              </a:spcBef>
              <a:spcAft>
                <a:spcPts val="600"/>
              </a:spcAft>
              <a:defRPr/>
            </a:pPr>
            <a:r>
              <a:rPr lang="en-US" sz="1600" i="1" dirty="0" smtClean="0">
                <a:latin typeface="Trebuchet MS" pitchFamily="34" charset="0"/>
                <a:ea typeface="+mn-ea"/>
              </a:rPr>
              <a:t> </a:t>
            </a:r>
            <a:endParaRPr lang="en-US" sz="1600" i="1" dirty="0">
              <a:latin typeface="Trebuchet MS" pitchFamily="34" charset="0"/>
              <a:ea typeface="+mn-ea"/>
            </a:endParaRPr>
          </a:p>
          <a:p>
            <a:pPr fontAlgn="auto">
              <a:spcBef>
                <a:spcPts val="0"/>
              </a:spcBef>
              <a:spcAft>
                <a:spcPts val="600"/>
              </a:spcAft>
              <a:buFont typeface="Arial" charset="0"/>
              <a:buChar char="•"/>
              <a:defRPr/>
            </a:pPr>
            <a:endParaRPr lang="en-US" sz="1600" dirty="0">
              <a:latin typeface="+mn-lt"/>
              <a:ea typeface="ＭＳ Ｐゴシック" charset="0"/>
              <a:cs typeface="ＭＳ Ｐゴシック" charset="0"/>
            </a:endParaRPr>
          </a:p>
          <a:p>
            <a:pPr fontAlgn="auto">
              <a:spcBef>
                <a:spcPts val="0"/>
              </a:spcBef>
              <a:spcAft>
                <a:spcPts val="600"/>
              </a:spcAft>
              <a:defRPr/>
            </a:pPr>
            <a:endParaRPr lang="en-US" sz="1600" dirty="0">
              <a:latin typeface="+mn-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457200" y="274638"/>
            <a:ext cx="8229600" cy="1096962"/>
          </a:xfrm>
        </p:spPr>
        <p:txBody>
          <a:bodyPr/>
          <a:lstStyle/>
          <a:p>
            <a:endParaRPr lang="en-US" smtClean="0"/>
          </a:p>
        </p:txBody>
      </p:sp>
      <p:pic>
        <p:nvPicPr>
          <p:cNvPr id="4098"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4100" name="Picture 5"/>
          <p:cNvPicPr>
            <a:picLocks noChangeAspect="1" noChangeArrowheads="1"/>
          </p:cNvPicPr>
          <p:nvPr/>
        </p:nvPicPr>
        <p:blipFill>
          <a:blip r:embed="rId4" cstate="print"/>
          <a:srcRect/>
          <a:stretch>
            <a:fillRect/>
          </a:stretch>
        </p:blipFill>
        <p:spPr bwMode="auto">
          <a:xfrm>
            <a:off x="609600" y="1485900"/>
            <a:ext cx="542925" cy="495300"/>
          </a:xfrm>
          <a:prstGeom prst="rect">
            <a:avLst/>
          </a:prstGeom>
          <a:solidFill>
            <a:srgbClr val="FFFFFF"/>
          </a:solidFill>
          <a:ln w="9525">
            <a:noFill/>
            <a:miter lim="800000"/>
            <a:headEnd/>
            <a:tailEnd/>
          </a:ln>
        </p:spPr>
      </p:pic>
      <p:pic>
        <p:nvPicPr>
          <p:cNvPr id="4101" name="Picture 6"/>
          <p:cNvPicPr>
            <a:picLocks noChangeAspect="1" noChangeArrowheads="1"/>
          </p:cNvPicPr>
          <p:nvPr/>
        </p:nvPicPr>
        <p:blipFill>
          <a:blip r:embed="rId5" cstate="print"/>
          <a:srcRect/>
          <a:stretch>
            <a:fillRect/>
          </a:stretch>
        </p:blipFill>
        <p:spPr bwMode="auto">
          <a:xfrm>
            <a:off x="609600" y="2133600"/>
            <a:ext cx="542925" cy="495300"/>
          </a:xfrm>
          <a:prstGeom prst="rect">
            <a:avLst/>
          </a:prstGeom>
          <a:solidFill>
            <a:srgbClr val="FFFFFF"/>
          </a:solidFill>
          <a:ln w="9525">
            <a:noFill/>
            <a:miter lim="800000"/>
            <a:headEnd/>
            <a:tailEnd/>
          </a:ln>
        </p:spPr>
      </p:pic>
      <p:pic>
        <p:nvPicPr>
          <p:cNvPr id="4102" name="Picture 7"/>
          <p:cNvPicPr>
            <a:picLocks noChangeAspect="1" noChangeArrowheads="1"/>
          </p:cNvPicPr>
          <p:nvPr/>
        </p:nvPicPr>
        <p:blipFill>
          <a:blip r:embed="rId6" cstate="print"/>
          <a:srcRect/>
          <a:stretch>
            <a:fillRect/>
          </a:stretch>
        </p:blipFill>
        <p:spPr bwMode="auto">
          <a:xfrm>
            <a:off x="523875" y="3810000"/>
            <a:ext cx="695325" cy="636588"/>
          </a:xfrm>
          <a:prstGeom prst="rect">
            <a:avLst/>
          </a:prstGeom>
          <a:solidFill>
            <a:srgbClr val="FFFFFF"/>
          </a:solidFill>
          <a:ln w="9525">
            <a:noFill/>
            <a:miter lim="800000"/>
            <a:headEnd/>
            <a:tailEnd/>
          </a:ln>
        </p:spPr>
      </p:pic>
      <p:pic>
        <p:nvPicPr>
          <p:cNvPr id="4103" name="Picture 8"/>
          <p:cNvPicPr>
            <a:picLocks noChangeAspect="1" noChangeArrowheads="1"/>
          </p:cNvPicPr>
          <p:nvPr/>
        </p:nvPicPr>
        <p:blipFill>
          <a:blip r:embed="rId7" cstate="print"/>
          <a:srcRect/>
          <a:stretch>
            <a:fillRect/>
          </a:stretch>
        </p:blipFill>
        <p:spPr bwMode="auto">
          <a:xfrm>
            <a:off x="533400" y="2841625"/>
            <a:ext cx="685800" cy="587375"/>
          </a:xfrm>
          <a:prstGeom prst="rect">
            <a:avLst/>
          </a:prstGeom>
          <a:solidFill>
            <a:srgbClr val="FFFFFF"/>
          </a:solidFill>
          <a:ln w="9525">
            <a:noFill/>
            <a:miter lim="800000"/>
            <a:headEnd/>
            <a:tailEnd/>
          </a:ln>
        </p:spPr>
      </p:pic>
      <p:sp>
        <p:nvSpPr>
          <p:cNvPr id="4104" name="Rectangle 9"/>
          <p:cNvSpPr>
            <a:spLocks noChangeArrowheads="1"/>
          </p:cNvSpPr>
          <p:nvPr/>
        </p:nvSpPr>
        <p:spPr bwMode="auto">
          <a:xfrm>
            <a:off x="1447800" y="6096000"/>
            <a:ext cx="6781800" cy="554038"/>
          </a:xfrm>
          <a:prstGeom prst="rect">
            <a:avLst/>
          </a:prstGeom>
          <a:noFill/>
          <a:ln w="9525">
            <a:noFill/>
            <a:miter lim="800000"/>
            <a:headEnd/>
            <a:tailEnd/>
          </a:ln>
        </p:spPr>
        <p:txBody>
          <a:bodyPr>
            <a:spAutoFit/>
          </a:bodyPr>
          <a:lstStyle/>
          <a:p>
            <a:r>
              <a:rPr lang="en-US" sz="1000"/>
              <a:t>This material is based upon work supported by the National Science Foundation under Grant No.</a:t>
            </a:r>
            <a:br>
              <a:rPr lang="en-US" sz="1000"/>
            </a:br>
            <a:r>
              <a:rPr lang="en-US" sz="1000"/>
              <a:t>DRL-0638981. Any opinions, findings, and conclusions or recommendations expressed in this material are those of the authors and do not necessarily reflect the views of the National Science Foundation.</a:t>
            </a:r>
          </a:p>
        </p:txBody>
      </p:sp>
      <p:pic>
        <p:nvPicPr>
          <p:cNvPr id="4105" name="Picture 7" descr="nsflogo.jpg"/>
          <p:cNvPicPr>
            <a:picLocks noChangeAspect="1"/>
          </p:cNvPicPr>
          <p:nvPr/>
        </p:nvPicPr>
        <p:blipFill>
          <a:blip r:embed="rId8" cstate="print"/>
          <a:srcRect/>
          <a:stretch>
            <a:fillRect/>
          </a:stretch>
        </p:blipFill>
        <p:spPr bwMode="auto">
          <a:xfrm>
            <a:off x="457200" y="6019800"/>
            <a:ext cx="685800" cy="685800"/>
          </a:xfrm>
          <a:prstGeom prst="rect">
            <a:avLst/>
          </a:prstGeom>
          <a:noFill/>
          <a:ln w="9525">
            <a:noFill/>
            <a:miter lim="800000"/>
            <a:headEnd/>
            <a:tailEnd/>
          </a:ln>
        </p:spPr>
      </p:pic>
      <p:sp>
        <p:nvSpPr>
          <p:cNvPr id="4106" name="TextBox 26"/>
          <p:cNvSpPr txBox="1">
            <a:spLocks noChangeArrowheads="1"/>
          </p:cNvSpPr>
          <p:nvPr/>
        </p:nvSpPr>
        <p:spPr bwMode="auto">
          <a:xfrm>
            <a:off x="1828800" y="1487488"/>
            <a:ext cx="5410200" cy="646112"/>
          </a:xfrm>
          <a:prstGeom prst="rect">
            <a:avLst/>
          </a:prstGeom>
          <a:noFill/>
          <a:ln w="9525">
            <a:noFill/>
            <a:miter lim="800000"/>
            <a:headEnd/>
            <a:tailEnd/>
          </a:ln>
        </p:spPr>
        <p:txBody>
          <a:bodyPr>
            <a:spAutoFit/>
          </a:bodyPr>
          <a:lstStyle/>
          <a:p>
            <a:r>
              <a:rPr lang="en-US">
                <a:latin typeface="Trebuchet MS" pitchFamily="34" charset="0"/>
              </a:rPr>
              <a:t>Association of Science-Technology Centers </a:t>
            </a:r>
          </a:p>
          <a:p>
            <a:endParaRPr lang="en-US"/>
          </a:p>
        </p:txBody>
      </p:sp>
      <p:sp>
        <p:nvSpPr>
          <p:cNvPr id="4107" name="TextBox 27"/>
          <p:cNvSpPr txBox="1">
            <a:spLocks noChangeArrowheads="1"/>
          </p:cNvSpPr>
          <p:nvPr/>
        </p:nvSpPr>
        <p:spPr bwMode="auto">
          <a:xfrm>
            <a:off x="1828800" y="2027238"/>
            <a:ext cx="5943600" cy="715962"/>
          </a:xfrm>
          <a:prstGeom prst="rect">
            <a:avLst/>
          </a:prstGeom>
          <a:noFill/>
          <a:ln w="9525">
            <a:noFill/>
            <a:miter lim="800000"/>
            <a:headEnd/>
            <a:tailEnd/>
          </a:ln>
        </p:spPr>
        <p:txBody>
          <a:bodyPr>
            <a:spAutoFit/>
          </a:bodyPr>
          <a:lstStyle/>
          <a:p>
            <a:pPr>
              <a:lnSpc>
                <a:spcPct val="125000"/>
              </a:lnSpc>
            </a:pPr>
            <a:r>
              <a:rPr lang="en-US">
                <a:latin typeface="Trebuchet MS" pitchFamily="34" charset="0"/>
              </a:rPr>
              <a:t>Oregon State University, Free-Choice Learning Program</a:t>
            </a:r>
          </a:p>
          <a:p>
            <a:endParaRPr lang="en-US"/>
          </a:p>
        </p:txBody>
      </p:sp>
      <p:sp>
        <p:nvSpPr>
          <p:cNvPr id="4108" name="TextBox 28"/>
          <p:cNvSpPr txBox="1">
            <a:spLocks noChangeArrowheads="1"/>
          </p:cNvSpPr>
          <p:nvPr/>
        </p:nvSpPr>
        <p:spPr bwMode="auto">
          <a:xfrm>
            <a:off x="1828800" y="2743200"/>
            <a:ext cx="6172200" cy="1062038"/>
          </a:xfrm>
          <a:prstGeom prst="rect">
            <a:avLst/>
          </a:prstGeom>
          <a:noFill/>
          <a:ln w="9525">
            <a:noFill/>
            <a:miter lim="800000"/>
            <a:headEnd/>
            <a:tailEnd/>
          </a:ln>
        </p:spPr>
        <p:txBody>
          <a:bodyPr>
            <a:spAutoFit/>
          </a:bodyPr>
          <a:lstStyle/>
          <a:p>
            <a:pPr>
              <a:lnSpc>
                <a:spcPct val="125000"/>
              </a:lnSpc>
            </a:pPr>
            <a:r>
              <a:rPr lang="en-US">
                <a:latin typeface="Trebuchet MS" pitchFamily="34" charset="0"/>
              </a:rPr>
              <a:t>University of Pittsburgh Center for Learning in Out-of-School Environments</a:t>
            </a:r>
          </a:p>
          <a:p>
            <a:endParaRPr lang="en-US"/>
          </a:p>
        </p:txBody>
      </p:sp>
      <p:sp>
        <p:nvSpPr>
          <p:cNvPr id="4109" name="TextBox 29"/>
          <p:cNvSpPr txBox="1">
            <a:spLocks noChangeArrowheads="1"/>
          </p:cNvSpPr>
          <p:nvPr/>
        </p:nvSpPr>
        <p:spPr bwMode="auto">
          <a:xfrm>
            <a:off x="1828800" y="3733800"/>
            <a:ext cx="5943600" cy="715963"/>
          </a:xfrm>
          <a:prstGeom prst="rect">
            <a:avLst/>
          </a:prstGeom>
          <a:noFill/>
          <a:ln w="9525">
            <a:noFill/>
            <a:miter lim="800000"/>
            <a:headEnd/>
            <a:tailEnd/>
          </a:ln>
        </p:spPr>
        <p:txBody>
          <a:bodyPr>
            <a:spAutoFit/>
          </a:bodyPr>
          <a:lstStyle/>
          <a:p>
            <a:pPr>
              <a:lnSpc>
                <a:spcPct val="125000"/>
              </a:lnSpc>
            </a:pPr>
            <a:r>
              <a:rPr lang="en-US">
                <a:latin typeface="Trebuchet MS" pitchFamily="34" charset="0"/>
              </a:rPr>
              <a:t>Visitor Studies Association</a:t>
            </a:r>
          </a:p>
          <a:p>
            <a:endParaRPr lang="en-US"/>
          </a:p>
        </p:txBody>
      </p:sp>
      <p:sp>
        <p:nvSpPr>
          <p:cNvPr id="4110" name="TextBox 30"/>
          <p:cNvSpPr txBox="1">
            <a:spLocks noChangeArrowheads="1"/>
          </p:cNvSpPr>
          <p:nvPr/>
        </p:nvSpPr>
        <p:spPr bwMode="auto">
          <a:xfrm>
            <a:off x="1828800" y="5562600"/>
            <a:ext cx="5943600" cy="404813"/>
          </a:xfrm>
          <a:prstGeom prst="rect">
            <a:avLst/>
          </a:prstGeom>
          <a:noFill/>
          <a:ln w="9525">
            <a:noFill/>
            <a:miter lim="800000"/>
            <a:headEnd/>
            <a:tailEnd/>
          </a:ln>
        </p:spPr>
        <p:txBody>
          <a:bodyPr>
            <a:spAutoFit/>
          </a:bodyPr>
          <a:lstStyle/>
          <a:p>
            <a:pPr>
              <a:lnSpc>
                <a:spcPct val="125000"/>
              </a:lnSpc>
            </a:pPr>
            <a:r>
              <a:rPr lang="en-US">
                <a:latin typeface="Trebuchet MS" pitchFamily="34" charset="0"/>
              </a:rPr>
              <a:t>External evaluator:  Inverness Research Associates</a:t>
            </a:r>
          </a:p>
        </p:txBody>
      </p:sp>
      <p:sp>
        <p:nvSpPr>
          <p:cNvPr id="4111" name="TextBox 32"/>
          <p:cNvSpPr txBox="1">
            <a:spLocks noChangeArrowheads="1"/>
          </p:cNvSpPr>
          <p:nvPr/>
        </p:nvSpPr>
        <p:spPr bwMode="auto">
          <a:xfrm>
            <a:off x="1828800" y="4389438"/>
            <a:ext cx="6553200" cy="715962"/>
          </a:xfrm>
          <a:prstGeom prst="rect">
            <a:avLst/>
          </a:prstGeom>
          <a:noFill/>
          <a:ln w="9525">
            <a:noFill/>
            <a:miter lim="800000"/>
            <a:headEnd/>
            <a:tailEnd/>
          </a:ln>
        </p:spPr>
        <p:txBody>
          <a:bodyPr>
            <a:spAutoFit/>
          </a:bodyPr>
          <a:lstStyle/>
          <a:p>
            <a:pPr>
              <a:lnSpc>
                <a:spcPct val="125000"/>
              </a:lnSpc>
            </a:pPr>
            <a:r>
              <a:rPr lang="en-US">
                <a:latin typeface="Trebuchet MS" pitchFamily="34" charset="0"/>
              </a:rPr>
              <a:t>Ideum</a:t>
            </a:r>
          </a:p>
          <a:p>
            <a:endParaRPr lang="en-US"/>
          </a:p>
        </p:txBody>
      </p:sp>
      <p:pic>
        <p:nvPicPr>
          <p:cNvPr id="4112" name="Picture 16" descr="hall-logo-4c.tif"/>
          <p:cNvPicPr>
            <a:picLocks noChangeAspect="1"/>
          </p:cNvPicPr>
          <p:nvPr/>
        </p:nvPicPr>
        <p:blipFill>
          <a:blip r:embed="rId9" cstate="print"/>
          <a:srcRect/>
          <a:stretch>
            <a:fillRect/>
          </a:stretch>
        </p:blipFill>
        <p:spPr bwMode="auto">
          <a:xfrm>
            <a:off x="381000" y="5029200"/>
            <a:ext cx="914400" cy="701675"/>
          </a:xfrm>
          <a:prstGeom prst="rect">
            <a:avLst/>
          </a:prstGeom>
          <a:noFill/>
          <a:ln w="9525">
            <a:noFill/>
            <a:miter lim="800000"/>
            <a:headEnd/>
            <a:tailEnd/>
          </a:ln>
        </p:spPr>
      </p:pic>
      <p:sp>
        <p:nvSpPr>
          <p:cNvPr id="4113" name="Rectangle 17"/>
          <p:cNvSpPr>
            <a:spLocks noChangeArrowheads="1"/>
          </p:cNvSpPr>
          <p:nvPr/>
        </p:nvSpPr>
        <p:spPr bwMode="auto">
          <a:xfrm>
            <a:off x="1828800" y="5029200"/>
            <a:ext cx="3241675" cy="404813"/>
          </a:xfrm>
          <a:prstGeom prst="rect">
            <a:avLst/>
          </a:prstGeom>
          <a:noFill/>
          <a:ln w="9525">
            <a:noFill/>
            <a:miter lim="800000"/>
            <a:headEnd/>
            <a:tailEnd/>
          </a:ln>
        </p:spPr>
        <p:txBody>
          <a:bodyPr wrap="none">
            <a:spAutoFit/>
          </a:bodyPr>
          <a:lstStyle/>
          <a:p>
            <a:pPr>
              <a:lnSpc>
                <a:spcPct val="125000"/>
              </a:lnSpc>
            </a:pPr>
            <a:r>
              <a:rPr lang="en-US">
                <a:latin typeface="Trebuchet MS" pitchFamily="34" charset="0"/>
              </a:rPr>
              <a:t>The Lawrence Hall of Science</a:t>
            </a:r>
          </a:p>
        </p:txBody>
      </p:sp>
      <p:pic>
        <p:nvPicPr>
          <p:cNvPr id="4114" name="Picture 1" descr="logo.jpg"/>
          <p:cNvPicPr>
            <a:picLocks noChangeAspect="1"/>
          </p:cNvPicPr>
          <p:nvPr/>
        </p:nvPicPr>
        <p:blipFill>
          <a:blip r:embed="rId10" cstate="print"/>
          <a:srcRect/>
          <a:stretch>
            <a:fillRect/>
          </a:stretch>
        </p:blipFill>
        <p:spPr bwMode="auto">
          <a:xfrm>
            <a:off x="457200" y="4495800"/>
            <a:ext cx="838200" cy="339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1096962"/>
          </a:xfrm>
        </p:spPr>
        <p:txBody>
          <a:bodyPr/>
          <a:lstStyle/>
          <a:p>
            <a:endParaRPr lang="en-US" smtClean="0"/>
          </a:p>
        </p:txBody>
      </p:sp>
      <p:pic>
        <p:nvPicPr>
          <p:cNvPr id="28674"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28676" name="TextBox 19"/>
          <p:cNvSpPr txBox="1">
            <a:spLocks noChangeArrowheads="1"/>
          </p:cNvSpPr>
          <p:nvPr/>
        </p:nvSpPr>
        <p:spPr bwMode="auto">
          <a:xfrm>
            <a:off x="1600200" y="1905000"/>
            <a:ext cx="5562600" cy="2677656"/>
          </a:xfrm>
          <a:prstGeom prst="rect">
            <a:avLst/>
          </a:prstGeom>
          <a:noFill/>
          <a:ln w="9525">
            <a:noFill/>
            <a:miter lim="800000"/>
            <a:headEnd/>
            <a:tailEnd/>
          </a:ln>
        </p:spPr>
        <p:txBody>
          <a:bodyPr>
            <a:spAutoFit/>
          </a:bodyPr>
          <a:lstStyle/>
          <a:p>
            <a:pPr algn="ctr"/>
            <a:r>
              <a:rPr lang="en-US" sz="2400" dirty="0" smtClean="0">
                <a:latin typeface="Trebuchet MS" pitchFamily="34" charset="0"/>
              </a:rPr>
              <a:t>See CAISE Resources in action at the CAISE Resource Areas in the Blue </a:t>
            </a:r>
            <a:r>
              <a:rPr lang="en-US" sz="2400" dirty="0" err="1" smtClean="0">
                <a:latin typeface="Trebuchet MS" pitchFamily="34" charset="0"/>
              </a:rPr>
              <a:t>Prefunction</a:t>
            </a:r>
            <a:r>
              <a:rPr lang="en-US" sz="2400" dirty="0" smtClean="0">
                <a:latin typeface="Trebuchet MS" pitchFamily="34" charset="0"/>
              </a:rPr>
              <a:t> Room throughout the meeting.</a:t>
            </a:r>
          </a:p>
          <a:p>
            <a:pPr algn="ctr"/>
            <a:endParaRPr lang="en-US" sz="2400" i="1" dirty="0">
              <a:latin typeface="Trebuchet MS" pitchFamily="34" charset="0"/>
            </a:endParaRPr>
          </a:p>
          <a:p>
            <a:pPr algn="ctr"/>
            <a:r>
              <a:rPr lang="en-US" sz="2400" dirty="0" smtClean="0">
                <a:latin typeface="Trebuchet MS" pitchFamily="34" charset="0"/>
              </a:rPr>
              <a:t>Visit</a:t>
            </a:r>
            <a:r>
              <a:rPr lang="en-US" sz="2400" i="1" dirty="0" smtClean="0">
                <a:latin typeface="Trebuchet MS" pitchFamily="34" charset="0"/>
              </a:rPr>
              <a:t> caise.insci.org </a:t>
            </a:r>
            <a:r>
              <a:rPr lang="en-US" sz="2400" dirty="0" smtClean="0">
                <a:latin typeface="Trebuchet MS" pitchFamily="34" charset="0"/>
              </a:rPr>
              <a:t>for more information.</a:t>
            </a:r>
            <a:endParaRPr lang="en-US" i="1" dirty="0">
              <a:latin typeface="Trebuchet M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457200" y="274638"/>
            <a:ext cx="8229600" cy="1096962"/>
          </a:xfrm>
        </p:spPr>
        <p:txBody>
          <a:bodyPr/>
          <a:lstStyle/>
          <a:p>
            <a:endParaRPr lang="en-US" smtClean="0"/>
          </a:p>
        </p:txBody>
      </p:sp>
      <p:pic>
        <p:nvPicPr>
          <p:cNvPr id="4098"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6781800" y="1524000"/>
            <a:ext cx="73914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sp>
        <p:nvSpPr>
          <p:cNvPr id="21" name="TextBox 20"/>
          <p:cNvSpPr txBox="1"/>
          <p:nvPr/>
        </p:nvSpPr>
        <p:spPr>
          <a:xfrm>
            <a:off x="2079171" y="1524000"/>
            <a:ext cx="4702629" cy="461665"/>
          </a:xfrm>
          <a:prstGeom prst="rect">
            <a:avLst/>
          </a:prstGeom>
          <a:noFill/>
        </p:spPr>
        <p:txBody>
          <a:bodyPr wrap="square" rtlCol="0">
            <a:spAutoFit/>
          </a:bodyPr>
          <a:lstStyle/>
          <a:p>
            <a:pPr algn="ctr"/>
            <a:r>
              <a:rPr lang="en-US" sz="2400" dirty="0" smtClean="0">
                <a:latin typeface="Trebuchet MS" pitchFamily="34" charset="0"/>
              </a:rPr>
              <a:t>CAISE Advisors and Reflectors</a:t>
            </a:r>
            <a:endParaRPr lang="en-US" sz="2400" dirty="0">
              <a:latin typeface="Trebuchet MS" pitchFamily="34" charset="0"/>
            </a:endParaRPr>
          </a:p>
        </p:txBody>
      </p:sp>
      <p:sp>
        <p:nvSpPr>
          <p:cNvPr id="22" name="TextBox 21"/>
          <p:cNvSpPr txBox="1"/>
          <p:nvPr/>
        </p:nvSpPr>
        <p:spPr>
          <a:xfrm>
            <a:off x="457200" y="2066610"/>
            <a:ext cx="4114800" cy="4308872"/>
          </a:xfrm>
          <a:prstGeom prst="rect">
            <a:avLst/>
          </a:prstGeom>
          <a:noFill/>
        </p:spPr>
        <p:txBody>
          <a:bodyPr wrap="square" numCol="1" rtlCol="0">
            <a:spAutoFit/>
          </a:bodyPr>
          <a:lstStyle/>
          <a:p>
            <a:pPr algn="ctr"/>
            <a:r>
              <a:rPr lang="en-US" sz="1600" dirty="0" smtClean="0">
                <a:latin typeface="Trebuchet MS" pitchFamily="34" charset="0"/>
              </a:rPr>
              <a:t>Advisors</a:t>
            </a:r>
          </a:p>
          <a:p>
            <a:pPr algn="ct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Sue Ellen McCann</a:t>
            </a:r>
            <a:r>
              <a:rPr lang="en-US" sz="1600" dirty="0" smtClean="0">
                <a:latin typeface="Trebuchet MS" pitchFamily="34" charset="0"/>
              </a:rPr>
              <a:t>, Executive Producer, KQED</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Alan J. Friedman</a:t>
            </a:r>
            <a:r>
              <a:rPr lang="en-US" sz="1600" dirty="0" smtClean="0">
                <a:latin typeface="Trebuchet MS" pitchFamily="34" charset="0"/>
              </a:rPr>
              <a:t>, Consultant</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Julie Johnson</a:t>
            </a:r>
            <a:r>
              <a:rPr lang="en-US" sz="1600" dirty="0" smtClean="0">
                <a:latin typeface="Trebuchet MS" pitchFamily="34" charset="0"/>
              </a:rPr>
              <a:t>, Distinguished Chair of Museum Leadership, Science Museum of Minnesota</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Anthony “Bud” Rock</a:t>
            </a:r>
            <a:r>
              <a:rPr lang="en-US" sz="1600" dirty="0" smtClean="0">
                <a:latin typeface="Trebuchet MS" pitchFamily="34" charset="0"/>
              </a:rPr>
              <a:t>, CEO, Association of Science-Technology Centers</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Barry Van </a:t>
            </a:r>
            <a:r>
              <a:rPr lang="en-US" sz="1600" b="1" dirty="0" err="1" smtClean="0">
                <a:latin typeface="Trebuchet MS" pitchFamily="34" charset="0"/>
              </a:rPr>
              <a:t>Deman</a:t>
            </a:r>
            <a:r>
              <a:rPr lang="en-US" sz="1600" dirty="0" smtClean="0">
                <a:latin typeface="Trebuchet MS" pitchFamily="34" charset="0"/>
              </a:rPr>
              <a:t>, President and CEO, Museum of Life and Science</a:t>
            </a:r>
          </a:p>
          <a:p>
            <a:pPr algn="ctr"/>
            <a:endParaRPr lang="en-US" dirty="0">
              <a:latin typeface="Trebuchet MS" pitchFamily="34" charset="0"/>
            </a:endParaRPr>
          </a:p>
        </p:txBody>
      </p:sp>
      <p:sp>
        <p:nvSpPr>
          <p:cNvPr id="23" name="TextBox 22"/>
          <p:cNvSpPr txBox="1"/>
          <p:nvPr/>
        </p:nvSpPr>
        <p:spPr>
          <a:xfrm>
            <a:off x="4724400" y="2066610"/>
            <a:ext cx="4114800" cy="4801314"/>
          </a:xfrm>
          <a:prstGeom prst="rect">
            <a:avLst/>
          </a:prstGeom>
          <a:noFill/>
        </p:spPr>
        <p:txBody>
          <a:bodyPr wrap="square" numCol="1" rtlCol="0">
            <a:spAutoFit/>
          </a:bodyPr>
          <a:lstStyle/>
          <a:p>
            <a:pPr algn="ctr"/>
            <a:r>
              <a:rPr lang="en-US" sz="1600" dirty="0" smtClean="0">
                <a:latin typeface="Trebuchet MS" pitchFamily="34" charset="0"/>
              </a:rPr>
              <a:t>Reflectors</a:t>
            </a:r>
          </a:p>
          <a:p>
            <a:pPr algn="ct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Richard Hudson</a:t>
            </a:r>
            <a:r>
              <a:rPr lang="en-US" sz="1600" dirty="0" smtClean="0">
                <a:latin typeface="Trebuchet MS" pitchFamily="34" charset="0"/>
              </a:rPr>
              <a:t>, Director of Science Production, Twin Cities Public Television</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Wendy Wheeler</a:t>
            </a:r>
            <a:r>
              <a:rPr lang="en-US" sz="1600" dirty="0" smtClean="0">
                <a:latin typeface="Trebuchet MS" pitchFamily="34" charset="0"/>
              </a:rPr>
              <a:t>, President, The Innovation Center</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Ellen Wahl</a:t>
            </a:r>
            <a:r>
              <a:rPr lang="en-US" sz="1600" dirty="0" smtClean="0">
                <a:latin typeface="Trebuchet MS" pitchFamily="34" charset="0"/>
              </a:rPr>
              <a:t>, Director of Youth Development and Entrepreneurship, New York Hall of Science</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Tinsley Davis</a:t>
            </a:r>
            <a:r>
              <a:rPr lang="en-US" sz="1600" dirty="0" smtClean="0">
                <a:latin typeface="Trebuchet MS" pitchFamily="34" charset="0"/>
              </a:rPr>
              <a:t>, Executive Director, National Association of Science Writers</a:t>
            </a:r>
          </a:p>
          <a:p>
            <a:pPr>
              <a:buFont typeface="Arial" pitchFamily="34" charset="0"/>
              <a:buChar char="•"/>
            </a:pPr>
            <a:endParaRPr lang="en-US" sz="1600" dirty="0" smtClean="0">
              <a:latin typeface="Trebuchet MS" pitchFamily="34" charset="0"/>
            </a:endParaRPr>
          </a:p>
          <a:p>
            <a:pPr>
              <a:buFont typeface="Arial" pitchFamily="34" charset="0"/>
              <a:buChar char="•"/>
            </a:pPr>
            <a:r>
              <a:rPr lang="en-US" sz="1600" b="1" dirty="0" smtClean="0">
                <a:latin typeface="Trebuchet MS" pitchFamily="34" charset="0"/>
              </a:rPr>
              <a:t>Bruce </a:t>
            </a:r>
            <a:r>
              <a:rPr lang="en-US" sz="1600" b="1" dirty="0" err="1" smtClean="0">
                <a:latin typeface="Trebuchet MS" pitchFamily="34" charset="0"/>
              </a:rPr>
              <a:t>Lewenstein</a:t>
            </a:r>
            <a:r>
              <a:rPr lang="en-US" sz="1600" dirty="0" smtClean="0">
                <a:latin typeface="Trebuchet MS" pitchFamily="34" charset="0"/>
              </a:rPr>
              <a:t>, Professor of Communication and Science and Technology Studies, Cornell University </a:t>
            </a:r>
          </a:p>
          <a:p>
            <a:pPr algn="ctr"/>
            <a:endParaRPr lang="en-US" dirty="0">
              <a:latin typeface="Trebuchet M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smtClean="0"/>
          </a:p>
        </p:txBody>
      </p:sp>
      <p:pic>
        <p:nvPicPr>
          <p:cNvPr id="22530"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22531" name="Rectangle 5"/>
          <p:cNvSpPr>
            <a:spLocks noChangeArrowheads="1"/>
          </p:cNvSpPr>
          <p:nvPr/>
        </p:nvSpPr>
        <p:spPr bwMode="auto">
          <a:xfrm>
            <a:off x="407773" y="1793789"/>
            <a:ext cx="2598694" cy="5262980"/>
          </a:xfrm>
          <a:prstGeom prst="rect">
            <a:avLst/>
          </a:prstGeom>
          <a:noFill/>
          <a:ln w="9525">
            <a:noFill/>
            <a:miter lim="800000"/>
            <a:headEnd/>
            <a:tailEnd/>
          </a:ln>
        </p:spPr>
        <p:txBody>
          <a:bodyPr wrap="square">
            <a:spAutoFit/>
          </a:bodyPr>
          <a:lstStyle/>
          <a:p>
            <a:r>
              <a:rPr lang="en-US" sz="1600" dirty="0" smtClean="0">
                <a:latin typeface="Trebuchet MS" pitchFamily="34" charset="0"/>
              </a:rPr>
              <a:t>CAISE Resources are designed to benefit all sectors of the </a:t>
            </a:r>
          </a:p>
          <a:p>
            <a:r>
              <a:rPr lang="en-US" sz="1600" dirty="0" smtClean="0">
                <a:latin typeface="Trebuchet MS" pitchFamily="34" charset="0"/>
              </a:rPr>
              <a:t>NSF ISE portfolio.</a:t>
            </a:r>
          </a:p>
          <a:p>
            <a:endParaRPr lang="en-US" sz="1600" dirty="0">
              <a:latin typeface="Trebuchet MS" pitchFamily="34" charset="0"/>
            </a:endParaRPr>
          </a:p>
          <a:p>
            <a:r>
              <a:rPr lang="en-US" sz="1600" dirty="0" smtClean="0">
                <a:latin typeface="Trebuchet MS" pitchFamily="34" charset="0"/>
              </a:rPr>
              <a:t>Using input, feedback, ideas, and the collective knowledge</a:t>
            </a:r>
          </a:p>
          <a:p>
            <a:r>
              <a:rPr lang="en-US" sz="1600" dirty="0" smtClean="0">
                <a:latin typeface="Trebuchet MS" pitchFamily="34" charset="0"/>
              </a:rPr>
              <a:t>of ISE PIs, project staff, NSF Program Officers, evaluators, and other experts in the field, CAISE Resources address pressing needs of the field.</a:t>
            </a:r>
          </a:p>
          <a:p>
            <a:endParaRPr lang="en-US" sz="1600" dirty="0">
              <a:latin typeface="Trebuchet MS" pitchFamily="34" charset="0"/>
            </a:endParaRPr>
          </a:p>
          <a:p>
            <a:r>
              <a:rPr lang="en-US" sz="1600" dirty="0" smtClean="0">
                <a:latin typeface="Trebuchet MS" pitchFamily="34" charset="0"/>
              </a:rPr>
              <a:t>CAISE Resources are interactive, field-driven, and ongoing.</a:t>
            </a:r>
          </a:p>
          <a:p>
            <a:endParaRPr lang="en-US" sz="1600" dirty="0">
              <a:latin typeface="Trebuchet MS" pitchFamily="34" charset="0"/>
            </a:endParaRPr>
          </a:p>
          <a:p>
            <a:endParaRPr lang="en-US" sz="1600" dirty="0">
              <a:latin typeface="Trebuchet MS" pitchFamily="34" charset="0"/>
            </a:endParaRPr>
          </a:p>
        </p:txBody>
      </p:sp>
      <p:pic>
        <p:nvPicPr>
          <p:cNvPr id="22535" name="Picture 7"/>
          <p:cNvPicPr>
            <a:picLocks noChangeAspect="1" noChangeArrowheads="1"/>
          </p:cNvPicPr>
          <p:nvPr/>
        </p:nvPicPr>
        <p:blipFill>
          <a:blip r:embed="rId4" cstate="print"/>
          <a:srcRect/>
          <a:stretch>
            <a:fillRect/>
          </a:stretch>
        </p:blipFill>
        <p:spPr bwMode="auto">
          <a:xfrm>
            <a:off x="3531973" y="1637340"/>
            <a:ext cx="5297444" cy="457784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274638"/>
            <a:ext cx="8229600" cy="1096962"/>
          </a:xfrm>
        </p:spPr>
        <p:txBody>
          <a:bodyPr/>
          <a:lstStyle/>
          <a:p>
            <a:endParaRPr lang="en-US" smtClean="0"/>
          </a:p>
        </p:txBody>
      </p:sp>
      <p:pic>
        <p:nvPicPr>
          <p:cNvPr id="6146"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2438400" y="2057400"/>
            <a:ext cx="25908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7" name="Picture 6" descr="informalcommons-mainpage.png"/>
          <p:cNvPicPr>
            <a:picLocks noChangeAspect="1"/>
          </p:cNvPicPr>
          <p:nvPr/>
        </p:nvPicPr>
        <p:blipFill>
          <a:blip r:embed="rId4" cstate="print"/>
          <a:stretch>
            <a:fillRect/>
          </a:stretch>
        </p:blipFill>
        <p:spPr>
          <a:xfrm>
            <a:off x="887584" y="1531680"/>
            <a:ext cx="7382973" cy="53398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717808" y="1219200"/>
            <a:ext cx="2650132" cy="3785652"/>
          </a:xfrm>
          <a:prstGeom prst="rect">
            <a:avLst/>
          </a:prstGeom>
          <a:noFill/>
          <a:ln w="9525">
            <a:noFill/>
            <a:miter lim="800000"/>
            <a:headEnd/>
            <a:tailEnd/>
          </a:ln>
        </p:spPr>
        <p:txBody>
          <a:bodyPr wrap="square">
            <a:spAutoFit/>
          </a:bodyPr>
          <a:lstStyle/>
          <a:p>
            <a:r>
              <a:rPr lang="en-US" sz="1600" dirty="0" smtClean="0">
                <a:solidFill>
                  <a:schemeClr val="tx2"/>
                </a:solidFill>
                <a:latin typeface="Trebuchet MS" pitchFamily="34" charset="0"/>
              </a:rPr>
              <a:t>Search across sites at:</a:t>
            </a:r>
          </a:p>
          <a:p>
            <a:r>
              <a:rPr lang="en-US" sz="1600" i="1" dirty="0" err="1" smtClean="0">
                <a:solidFill>
                  <a:schemeClr val="tx2"/>
                </a:solidFill>
                <a:latin typeface="Trebuchet MS" pitchFamily="34" charset="0"/>
              </a:rPr>
              <a:t>informalcommons.org</a:t>
            </a:r>
            <a:endParaRPr lang="en-US" sz="1600" i="1" dirty="0" smtClean="0">
              <a:solidFill>
                <a:schemeClr val="tx2"/>
              </a:solidFill>
              <a:latin typeface="Trebuchet MS" pitchFamily="34" charset="0"/>
            </a:endParaRPr>
          </a:p>
          <a:p>
            <a:endParaRPr lang="en-US" sz="1600" dirty="0" smtClean="0">
              <a:solidFill>
                <a:schemeClr val="tx2"/>
              </a:solidFill>
              <a:latin typeface="Trebuchet MS" pitchFamily="34" charset="0"/>
            </a:endParaRPr>
          </a:p>
          <a:p>
            <a:r>
              <a:rPr lang="en-US" sz="1600" dirty="0" smtClean="0">
                <a:solidFill>
                  <a:schemeClr val="tx2"/>
                </a:solidFill>
                <a:latin typeface="Trebuchet MS" pitchFamily="34" charset="0"/>
              </a:rPr>
              <a:t>Sites include:  </a:t>
            </a:r>
          </a:p>
          <a:p>
            <a:r>
              <a:rPr lang="en-US" sz="1600" dirty="0" smtClean="0">
                <a:solidFill>
                  <a:schemeClr val="tx2"/>
                </a:solidFill>
                <a:latin typeface="Trebuchet MS" pitchFamily="34" charset="0"/>
              </a:rPr>
              <a:t>ASTC</a:t>
            </a:r>
            <a:br>
              <a:rPr lang="en-US" sz="1600" dirty="0" smtClean="0">
                <a:solidFill>
                  <a:schemeClr val="tx2"/>
                </a:solidFill>
                <a:latin typeface="Trebuchet MS" pitchFamily="34" charset="0"/>
              </a:rPr>
            </a:br>
            <a:r>
              <a:rPr lang="en-US" sz="1600" dirty="0" smtClean="0">
                <a:solidFill>
                  <a:schemeClr val="tx2"/>
                </a:solidFill>
                <a:latin typeface="Trebuchet MS" pitchFamily="34" charset="0"/>
              </a:rPr>
              <a:t>ATIS</a:t>
            </a:r>
          </a:p>
          <a:p>
            <a:r>
              <a:rPr lang="en-US" sz="1600" dirty="0" smtClean="0">
                <a:solidFill>
                  <a:schemeClr val="tx2"/>
                </a:solidFill>
                <a:latin typeface="Trebuchet MS" pitchFamily="34" charset="0"/>
              </a:rPr>
              <a:t>CAISE</a:t>
            </a:r>
            <a:br>
              <a:rPr lang="en-US" sz="1600" dirty="0" smtClean="0">
                <a:solidFill>
                  <a:schemeClr val="tx2"/>
                </a:solidFill>
                <a:latin typeface="Trebuchet MS" pitchFamily="34" charset="0"/>
              </a:rPr>
            </a:br>
            <a:r>
              <a:rPr lang="en-US" sz="1600" dirty="0" smtClean="0">
                <a:solidFill>
                  <a:schemeClr val="tx2"/>
                </a:solidFill>
                <a:latin typeface="Trebuchet MS" pitchFamily="34" charset="0"/>
              </a:rPr>
              <a:t>Citizen Science</a:t>
            </a:r>
          </a:p>
          <a:p>
            <a:r>
              <a:rPr lang="en-US" sz="1600" dirty="0" smtClean="0">
                <a:solidFill>
                  <a:schemeClr val="tx2"/>
                </a:solidFill>
                <a:latin typeface="Trebuchet MS" pitchFamily="34" charset="0"/>
              </a:rPr>
              <a:t>Exhibit Files</a:t>
            </a:r>
          </a:p>
          <a:p>
            <a:r>
              <a:rPr lang="en-US" sz="1600" dirty="0" smtClean="0">
                <a:solidFill>
                  <a:schemeClr val="tx2"/>
                </a:solidFill>
                <a:latin typeface="Trebuchet MS" pitchFamily="34" charset="0"/>
              </a:rPr>
              <a:t>Informal Science</a:t>
            </a:r>
            <a:br>
              <a:rPr lang="en-US" sz="1600" dirty="0" smtClean="0">
                <a:solidFill>
                  <a:schemeClr val="tx2"/>
                </a:solidFill>
                <a:latin typeface="Trebuchet MS" pitchFamily="34" charset="0"/>
              </a:rPr>
            </a:br>
            <a:r>
              <a:rPr lang="en-US" sz="1600" dirty="0" smtClean="0">
                <a:solidFill>
                  <a:schemeClr val="tx2"/>
                </a:solidFill>
                <a:latin typeface="Trebuchet MS" pitchFamily="34" charset="0"/>
              </a:rPr>
              <a:t>KQED QUEST  </a:t>
            </a:r>
          </a:p>
          <a:p>
            <a:r>
              <a:rPr lang="en-US" sz="1600" dirty="0" smtClean="0">
                <a:solidFill>
                  <a:schemeClr val="tx2"/>
                </a:solidFill>
                <a:latin typeface="Trebuchet MS" pitchFamily="34" charset="0"/>
              </a:rPr>
              <a:t>NAME</a:t>
            </a:r>
          </a:p>
          <a:p>
            <a:r>
              <a:rPr lang="en-US" sz="1600" dirty="0" err="1" smtClean="0">
                <a:solidFill>
                  <a:schemeClr val="tx2"/>
                </a:solidFill>
                <a:latin typeface="Trebuchet MS" pitchFamily="34" charset="0"/>
              </a:rPr>
              <a:t>HowtoSmile.org</a:t>
            </a:r>
            <a:endParaRPr lang="en-US" sz="1600" dirty="0" smtClean="0">
              <a:solidFill>
                <a:schemeClr val="tx2"/>
              </a:solidFill>
              <a:latin typeface="Trebuchet MS" pitchFamily="34" charset="0"/>
            </a:endParaRPr>
          </a:p>
          <a:p>
            <a:r>
              <a:rPr lang="en-US" sz="1600" dirty="0" smtClean="0">
                <a:solidFill>
                  <a:schemeClr val="tx2"/>
                </a:solidFill>
                <a:latin typeface="Trebuchet MS" pitchFamily="34" charset="0"/>
              </a:rPr>
              <a:t>Open Exhibits</a:t>
            </a:r>
          </a:p>
          <a:p>
            <a:r>
              <a:rPr lang="en-US" sz="1600" dirty="0" smtClean="0">
                <a:solidFill>
                  <a:schemeClr val="tx2"/>
                </a:solidFill>
                <a:latin typeface="Trebuchet MS" pitchFamily="34" charset="0"/>
              </a:rPr>
              <a:t>VSA</a:t>
            </a:r>
            <a:endParaRPr lang="en-US" sz="1600" dirty="0">
              <a:solidFill>
                <a:schemeClr val="tx2"/>
              </a:solidFill>
              <a:latin typeface="Trebuchet MS" pitchFamily="34" charset="0"/>
            </a:endParaRPr>
          </a:p>
        </p:txBody>
      </p:sp>
      <p:pic>
        <p:nvPicPr>
          <p:cNvPr id="7171" name="Picture 4" descr="logo_caise.jpg                                                 0051AAB7Macintosh HD                   BEC48F3D:"/>
          <p:cNvPicPr>
            <a:picLocks noChangeAspect="1" noChangeArrowheads="1"/>
          </p:cNvPicPr>
          <p:nvPr/>
        </p:nvPicPr>
        <p:blipFill>
          <a:blip r:embed="rId3" cstate="print"/>
          <a:srcRect/>
          <a:stretch>
            <a:fillRect/>
          </a:stretch>
        </p:blipFill>
        <p:spPr bwMode="auto">
          <a:xfrm>
            <a:off x="152400" y="228600"/>
            <a:ext cx="3560763" cy="457200"/>
          </a:xfrm>
          <a:prstGeom prst="rect">
            <a:avLst/>
          </a:prstGeom>
          <a:noFill/>
          <a:ln w="9525">
            <a:noFill/>
            <a:miter lim="800000"/>
            <a:headEnd/>
            <a:tailEnd/>
          </a:ln>
        </p:spPr>
      </p:pic>
      <p:pic>
        <p:nvPicPr>
          <p:cNvPr id="5" name="Picture 4"/>
          <p:cNvPicPr>
            <a:picLocks noChangeAspect="1"/>
          </p:cNvPicPr>
          <p:nvPr/>
        </p:nvPicPr>
        <p:blipFill>
          <a:blip r:embed="rId4" cstate="print"/>
          <a:stretch>
            <a:fillRect/>
          </a:stretch>
        </p:blipFill>
        <p:spPr>
          <a:xfrm>
            <a:off x="3415326" y="840813"/>
            <a:ext cx="5739348" cy="60208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274638"/>
            <a:ext cx="8229600" cy="1096962"/>
          </a:xfrm>
        </p:spPr>
        <p:txBody>
          <a:bodyPr/>
          <a:lstStyle/>
          <a:p>
            <a:endParaRPr lang="en-US" smtClean="0"/>
          </a:p>
        </p:txBody>
      </p:sp>
      <p:pic>
        <p:nvPicPr>
          <p:cNvPr id="6146"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2438400" y="2057400"/>
            <a:ext cx="25908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0" y="1451810"/>
            <a:ext cx="8701624" cy="50488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274638"/>
            <a:ext cx="8229600" cy="1096962"/>
          </a:xfrm>
        </p:spPr>
        <p:txBody>
          <a:bodyPr/>
          <a:lstStyle/>
          <a:p>
            <a:endParaRPr lang="en-US" smtClean="0"/>
          </a:p>
        </p:txBody>
      </p:sp>
      <p:pic>
        <p:nvPicPr>
          <p:cNvPr id="6146"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2438400" y="2057400"/>
            <a:ext cx="25908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811" y="1549157"/>
            <a:ext cx="7996989" cy="4988537"/>
          </a:xfrm>
          <a:prstGeom prst="rect">
            <a:avLst/>
          </a:prstGeom>
        </p:spPr>
      </p:pic>
    </p:spTree>
    <p:extLst>
      <p:ext uri="{BB962C8B-B14F-4D97-AF65-F5344CB8AC3E}">
        <p14:creationId xmlns:p14="http://schemas.microsoft.com/office/powerpoint/2010/main" val="40888852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274638"/>
            <a:ext cx="8229600" cy="1096962"/>
          </a:xfrm>
        </p:spPr>
        <p:txBody>
          <a:bodyPr/>
          <a:lstStyle/>
          <a:p>
            <a:endParaRPr lang="en-US" smtClean="0"/>
          </a:p>
        </p:txBody>
      </p:sp>
      <p:pic>
        <p:nvPicPr>
          <p:cNvPr id="6146" name="Picture 4" descr="logo_caise.jpg                                                 0051AAB7Macintosh HD                   BEC48F3D:"/>
          <p:cNvPicPr>
            <a:picLocks noChangeAspect="1" noChangeArrowheads="1"/>
          </p:cNvPicPr>
          <p:nvPr/>
        </p:nvPicPr>
        <p:blipFill>
          <a:blip r:embed="rId3" cstate="print"/>
          <a:srcRect/>
          <a:stretch>
            <a:fillRect/>
          </a:stretch>
        </p:blipFill>
        <p:spPr bwMode="auto">
          <a:xfrm>
            <a:off x="1447800" y="304800"/>
            <a:ext cx="6096000" cy="782638"/>
          </a:xfrm>
          <a:prstGeom prst="rect">
            <a:avLst/>
          </a:prstGeom>
          <a:noFill/>
          <a:ln w="9525">
            <a:noFill/>
            <a:miter lim="800000"/>
            <a:headEnd/>
            <a:tailEnd/>
          </a:ln>
        </p:spPr>
      </p:pic>
      <p:sp>
        <p:nvSpPr>
          <p:cNvPr id="19" name="Rectangle 4"/>
          <p:cNvSpPr>
            <a:spLocks noChangeArrowheads="1"/>
          </p:cNvSpPr>
          <p:nvPr/>
        </p:nvSpPr>
        <p:spPr bwMode="auto">
          <a:xfrm>
            <a:off x="2438400" y="2057400"/>
            <a:ext cx="2590800" cy="1708150"/>
          </a:xfrm>
          <a:prstGeom prst="rect">
            <a:avLst/>
          </a:prstGeom>
          <a:noFill/>
          <a:ln w="9525">
            <a:noFill/>
            <a:miter lim="800000"/>
            <a:headEnd/>
            <a:tailEnd/>
          </a:ln>
        </p:spPr>
        <p:txBody>
          <a:bodyPr>
            <a:spAutoFit/>
          </a:bodyPr>
          <a:lstStyle/>
          <a:p>
            <a:pPr fontAlgn="auto">
              <a:lnSpc>
                <a:spcPct val="125000"/>
              </a:lnSpc>
              <a:spcBef>
                <a:spcPts val="0"/>
              </a:spcBef>
              <a:spcAft>
                <a:spcPts val="0"/>
              </a:spcAft>
              <a:defRPr/>
            </a:pPr>
            <a:endParaRPr lang="en-US" sz="2400" dirty="0">
              <a:latin typeface="+mj-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a:p>
            <a:pPr fontAlgn="auto">
              <a:lnSpc>
                <a:spcPct val="125000"/>
              </a:lnSpc>
              <a:spcBef>
                <a:spcPts val="0"/>
              </a:spcBef>
              <a:spcAft>
                <a:spcPts val="0"/>
              </a:spcAft>
              <a:defRPr/>
            </a:pPr>
            <a:endParaRPr lang="en-US" sz="2000" dirty="0">
              <a:latin typeface="+mn-lt"/>
              <a:ea typeface="+mn-ea"/>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31" y="1514461"/>
            <a:ext cx="8694821" cy="4984960"/>
          </a:xfrm>
          <a:prstGeom prst="rect">
            <a:avLst/>
          </a:prstGeom>
        </p:spPr>
      </p:pic>
    </p:spTree>
    <p:extLst>
      <p:ext uri="{BB962C8B-B14F-4D97-AF65-F5344CB8AC3E}">
        <p14:creationId xmlns:p14="http://schemas.microsoft.com/office/powerpoint/2010/main" val="34128485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AISE Colors">
      <a:dk1>
        <a:srgbClr val="1F497D"/>
      </a:dk1>
      <a:lt1>
        <a:sysClr val="window" lastClr="FFFFFF"/>
      </a:lt1>
      <a:dk2>
        <a:srgbClr val="1F497D"/>
      </a:dk2>
      <a:lt2>
        <a:srgbClr val="F2F2F2"/>
      </a:lt2>
      <a:accent1>
        <a:srgbClr val="4F81BD"/>
      </a:accent1>
      <a:accent2>
        <a:srgbClr val="366092"/>
      </a:accent2>
      <a:accent3>
        <a:srgbClr val="95B3D7"/>
      </a:accent3>
      <a:accent4>
        <a:srgbClr val="B8CCE4"/>
      </a:accent4>
      <a:accent5>
        <a:srgbClr val="B8CCE4"/>
      </a:accent5>
      <a:accent6>
        <a:srgbClr val="8DB3E2"/>
      </a:accent6>
      <a:hlink>
        <a:srgbClr val="0F243E"/>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TotalTime>
  <Words>1046</Words>
  <Application>Microsoft Macintosh PowerPoint</Application>
  <PresentationFormat>On-screen Show (4:3)</PresentationFormat>
  <Paragraphs>211</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Kalie Sacco</dc:creator>
  <cp:lastModifiedBy>Kalie Sacco</cp:lastModifiedBy>
  <cp:revision>218</cp:revision>
  <dcterms:modified xsi:type="dcterms:W3CDTF">2013-05-10T15:26:08Z</dcterms:modified>
</cp:coreProperties>
</file>