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79" r:id="rId6"/>
    <p:sldId id="280" r:id="rId7"/>
    <p:sldId id="281" r:id="rId8"/>
    <p:sldId id="257" r:id="rId9"/>
    <p:sldId id="259" r:id="rId10"/>
    <p:sldId id="260" r:id="rId11"/>
    <p:sldId id="261" r:id="rId12"/>
    <p:sldId id="262" r:id="rId13"/>
    <p:sldId id="263" r:id="rId14"/>
    <p:sldId id="264" r:id="rId15"/>
    <p:sldId id="265" r:id="rId16"/>
    <p:sldId id="277" r:id="rId17"/>
    <p:sldId id="266" r:id="rId18"/>
    <p:sldId id="268" r:id="rId19"/>
    <p:sldId id="269" r:id="rId20"/>
    <p:sldId id="270" r:id="rId21"/>
    <p:sldId id="271" r:id="rId22"/>
    <p:sldId id="267" r:id="rId23"/>
    <p:sldId id="297" r:id="rId2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59" autoAdjust="0"/>
    <p:restoredTop sz="94660"/>
  </p:normalViewPr>
  <p:slideViewPr>
    <p:cSldViewPr snapToGrid="0">
      <p:cViewPr varScale="1">
        <p:scale>
          <a:sx n="52" d="100"/>
          <a:sy n="52" d="100"/>
        </p:scale>
        <p:origin x="78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E8545B-723B-40C4-8061-DAD5413A2978}"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2771989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E8545B-723B-40C4-8061-DAD5413A2978}"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2479775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E8545B-723B-40C4-8061-DAD5413A2978}"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1314177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E8545B-723B-40C4-8061-DAD5413A2978}"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2386666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E8545B-723B-40C4-8061-DAD5413A2978}"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4260068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E8545B-723B-40C4-8061-DAD5413A2978}" type="datetimeFigureOut">
              <a:rPr lang="en-US" smtClean="0"/>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486849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E8545B-723B-40C4-8061-DAD5413A2978}" type="datetimeFigureOut">
              <a:rPr lang="en-US" smtClean="0"/>
              <a:t>10/11/2017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2694920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E8545B-723B-40C4-8061-DAD5413A2978}" type="datetimeFigureOut">
              <a:rPr lang="en-US" smtClean="0"/>
              <a:t>10/11/2017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3094573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E8545B-723B-40C4-8061-DAD5413A2978}" type="datetimeFigureOut">
              <a:rPr lang="en-US" smtClean="0"/>
              <a:t>10/11/2017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1734033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E8545B-723B-40C4-8061-DAD5413A2978}" type="datetimeFigureOut">
              <a:rPr lang="en-US" smtClean="0"/>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867106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E8545B-723B-40C4-8061-DAD5413A2978}" type="datetimeFigureOut">
              <a:rPr lang="en-US" smtClean="0"/>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1709547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E8545B-723B-40C4-8061-DAD5413A2978}" type="datetimeFigureOut">
              <a:rPr lang="en-US" smtClean="0"/>
              <a:t>10/11/2017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4EA974-6326-421E-8ECF-6E332BD29D72}" type="slidenum">
              <a:rPr lang="en-US" smtClean="0"/>
              <a:t>‹#›</a:t>
            </a:fld>
            <a:endParaRPr lang="en-US"/>
          </a:p>
        </p:txBody>
      </p:sp>
    </p:spTree>
    <p:extLst>
      <p:ext uri="{BB962C8B-B14F-4D97-AF65-F5344CB8AC3E}">
        <p14:creationId xmlns:p14="http://schemas.microsoft.com/office/powerpoint/2010/main" val="1498377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hyperlink" Target="https://nsf.gov/pubs/2017/nsf17573/nsf17573.htm?org=NSF#toc" TargetMode="Externa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7.m4a"/><Relationship Id="rId7"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audio" Target="../media/media18.m4a"/><Relationship Id="rId5" Type="http://schemas.microsoft.com/office/2007/relationships/media" Target="../media/media18.m4a"/><Relationship Id="rId4" Type="http://schemas.openxmlformats.org/officeDocument/2006/relationships/audio" Target="../media/media17.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hyperlink" Target="https://www.nsf.gov/publications/pub_summ.jsp?ods_key=grantsgovguide" TargetMode="External"/><Relationship Id="rId4" Type="http://schemas.openxmlformats.org/officeDocument/2006/relationships/hyperlink" Target="https://www.nsf.gov/publications/pub_summ.jsp?ods_key=pappg"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hyperlink" Target="https://www.nsf.gov/cgi-bin/good-bye?http://www.informalscience.org"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media" Target="../media/media5.m4a"/><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hyperlink" Target="https://www.nsf.gov/publications/pub_summ.jsp?ods_key=nsf17001"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microsoft.com/office/2007/relationships/media" Target="../media/media11.m4a"/><Relationship Id="rId7" Type="http://schemas.openxmlformats.org/officeDocument/2006/relationships/image" Target="../media/image1.png"/><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hyperlink" Target="mailto:DRLAISL@nsf.gov" TargetMode="External"/><Relationship Id="rId5" Type="http://schemas.openxmlformats.org/officeDocument/2006/relationships/slideLayout" Target="../slideLayouts/slideLayout2.xml"/><Relationship Id="rId4" Type="http://schemas.openxmlformats.org/officeDocument/2006/relationships/audio" Target="../media/media11.m4a"/></Relationships>
</file>

<file path=ppt/slides/_rels/slide9.xml.rels><?xml version="1.0" encoding="UTF-8" standalone="yes"?>
<Relationships xmlns="http://schemas.openxmlformats.org/package/2006/relationships"><Relationship Id="rId8" Type="http://schemas.openxmlformats.org/officeDocument/2006/relationships/audio" Target="../media/media15.m4a"/><Relationship Id="rId3" Type="http://schemas.microsoft.com/office/2007/relationships/media" Target="../media/media13.m4a"/><Relationship Id="rId7" Type="http://schemas.microsoft.com/office/2007/relationships/media" Target="../media/media15.m4a"/><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audio" Target="../media/media14.m4a"/><Relationship Id="rId5" Type="http://schemas.microsoft.com/office/2007/relationships/media" Target="../media/media14.m4a"/><Relationship Id="rId10" Type="http://schemas.openxmlformats.org/officeDocument/2006/relationships/image" Target="../media/image1.png"/><Relationship Id="rId4" Type="http://schemas.openxmlformats.org/officeDocument/2006/relationships/audio" Target="../media/media13.m4a"/><Relationship Id="rId9"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905" y="1433401"/>
            <a:ext cx="12061371" cy="2234091"/>
          </a:xfrm>
        </p:spPr>
        <p:txBody>
          <a:bodyPr>
            <a:normAutofit/>
          </a:bodyPr>
          <a:lstStyle/>
          <a:p>
            <a:r>
              <a:rPr lang="en-US" b="1" dirty="0"/>
              <a:t>AISL </a:t>
            </a:r>
            <a:r>
              <a:rPr lang="en-US" b="1" dirty="0">
                <a:hlinkClick r:id="rId5"/>
              </a:rPr>
              <a:t>Solicitation</a:t>
            </a:r>
            <a:r>
              <a:rPr lang="en-US" b="1" dirty="0"/>
              <a:t> NSF 17-573</a:t>
            </a:r>
            <a:br>
              <a:rPr lang="en-US" b="1" dirty="0"/>
            </a:br>
            <a:r>
              <a:rPr lang="en-US" b="1" dirty="0"/>
              <a:t>Deep Dive, </a:t>
            </a:r>
            <a:r>
              <a:rPr lang="en-US" b="1" dirty="0">
                <a:highlight>
                  <a:srgbClr val="FFFF00"/>
                </a:highlight>
              </a:rPr>
              <a:t>Part 1</a:t>
            </a:r>
            <a:endParaRPr lang="en-US" dirty="0">
              <a:highlight>
                <a:srgbClr val="FFFF00"/>
              </a:highlight>
            </a:endParaRPr>
          </a:p>
        </p:txBody>
      </p:sp>
      <p:pic>
        <p:nvPicPr>
          <p:cNvPr id="9" name="Recorded Sound">
            <a:hlinkClick r:id="" action="ppaction://media"/>
          </p:cNvPr>
          <p:cNvPicPr>
            <a:picLocks noChangeAspect="1"/>
          </p:cNvPicPr>
          <p:nvPr>
            <a:audioFile r:link="rId1"/>
            <p:extLst>
              <p:ext uri="{DAA4B4D4-6D71-4841-9C94-3DE7FCFB9230}">
                <p14:media xmlns:p14="http://schemas.microsoft.com/office/powerpoint/2010/main" r:embed="rId2">
                  <p14:trim end="4184.1655"/>
                </p14:media>
              </p:ext>
            </p:extLst>
          </p:nvPr>
        </p:nvPicPr>
        <p:blipFill>
          <a:blip r:embed="rId6"/>
          <a:stretch>
            <a:fillRect/>
          </a:stretch>
        </p:blipFill>
        <p:spPr>
          <a:xfrm>
            <a:off x="11281893" y="4387404"/>
            <a:ext cx="609600" cy="609600"/>
          </a:xfrm>
          <a:prstGeom prst="rect">
            <a:avLst/>
          </a:prstGeom>
        </p:spPr>
      </p:pic>
      <p:pic>
        <p:nvPicPr>
          <p:cNvPr id="10" name="Recorded Sound">
            <a:hlinkClick r:id="" action="ppaction://media"/>
          </p:cNvPr>
          <p:cNvPicPr>
            <a:picLocks noChangeAspect="1"/>
          </p:cNvPicPr>
          <p:nvPr>
            <a:audioFile r:link="rId1"/>
            <p:extLst>
              <p:ext uri="{DAA4B4D4-6D71-4841-9C94-3DE7FCFB9230}">
                <p14:media xmlns:p14="http://schemas.microsoft.com/office/powerpoint/2010/main" r:embed="rId3">
                  <p14:trim end="12879.8866"/>
                </p14:media>
              </p:ext>
            </p:extLst>
          </p:nvPr>
        </p:nvPicPr>
        <p:blipFill>
          <a:blip r:embed="rId6"/>
          <a:stretch>
            <a:fillRect/>
          </a:stretch>
        </p:blipFill>
        <p:spPr>
          <a:xfrm>
            <a:off x="11281893" y="5390881"/>
            <a:ext cx="609600" cy="609600"/>
          </a:xfrm>
          <a:prstGeom prst="rect">
            <a:avLst/>
          </a:prstGeom>
        </p:spPr>
      </p:pic>
      <p:sp>
        <p:nvSpPr>
          <p:cNvPr id="11" name="TextBox 10"/>
          <p:cNvSpPr txBox="1"/>
          <p:nvPr/>
        </p:nvSpPr>
        <p:spPr>
          <a:xfrm>
            <a:off x="381234" y="6209692"/>
            <a:ext cx="11709042" cy="369332"/>
          </a:xfrm>
          <a:prstGeom prst="rect">
            <a:avLst/>
          </a:prstGeom>
          <a:noFill/>
        </p:spPr>
        <p:txBody>
          <a:bodyPr wrap="square" rtlCol="0">
            <a:spAutoFit/>
          </a:bodyPr>
          <a:lstStyle/>
          <a:p>
            <a:r>
              <a:rPr lang="en-US" dirty="0"/>
              <a:t>Disclaimer: NSF 17-573 and the NSF </a:t>
            </a:r>
            <a:r>
              <a:rPr lang="en-US" dirty="0" err="1"/>
              <a:t>PAPPG</a:t>
            </a:r>
            <a:r>
              <a:rPr lang="en-US" dirty="0"/>
              <a:t> provide the only official guidance with respect to the AISL proposal competition. </a:t>
            </a:r>
          </a:p>
        </p:txBody>
      </p:sp>
    </p:spTree>
    <p:extLst>
      <p:ext uri="{BB962C8B-B14F-4D97-AF65-F5344CB8AC3E}">
        <p14:creationId xmlns:p14="http://schemas.microsoft.com/office/powerpoint/2010/main" val="232951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3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600"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eaLnBrk="0" fontAlgn="base" hangingPunct="0">
              <a:lnSpc>
                <a:spcPct val="100000"/>
              </a:lnSpc>
              <a:spcAft>
                <a:spcPct val="0"/>
              </a:spcAft>
            </a:pPr>
            <a:br>
              <a:rPr kumimoji="0" lang="en-US" altLang="en-US" sz="800" b="1" i="0" u="none" strike="noStrike" cap="none" normalizeH="0" baseline="0" dirty="0">
                <a:ln>
                  <a:noFill/>
                </a:ln>
                <a:solidFill>
                  <a:srgbClr val="CC9900"/>
                </a:solidFill>
                <a:effectLst/>
                <a:latin typeface="Verdana" panose="020B0604030504040204" pitchFamily="34" charset="0"/>
              </a:rPr>
            </a:br>
            <a:r>
              <a:rPr kumimoji="0" lang="en-US" altLang="en-US" b="1" i="0" u="none" strike="noStrike" cap="none" normalizeH="0" baseline="0" dirty="0">
                <a:ln>
                  <a:noFill/>
                </a:ln>
                <a:solidFill>
                  <a:schemeClr val="tx1"/>
                </a:solidFill>
                <a:effectLst/>
                <a:latin typeface="Arial" panose="020B0604020202020204" pitchFamily="34" charset="0"/>
                <a:cs typeface="Arial" panose="020B0604020202020204" pitchFamily="34" charset="0"/>
              </a:rPr>
              <a:t>Who May Submit Proposals:</a:t>
            </a:r>
            <a:br>
              <a:rPr kumimoji="0" lang="en-US" altLang="en-US" sz="6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endParaRPr lang="en-US" dirty="0"/>
          </a:p>
        </p:txBody>
      </p:sp>
      <p:sp>
        <p:nvSpPr>
          <p:cNvPr id="5" name="Rectangle 2"/>
          <p:cNvSpPr>
            <a:spLocks noGrp="1" noChangeArrowheads="1"/>
          </p:cNvSpPr>
          <p:nvPr>
            <p:ph idx="1"/>
          </p:nvPr>
        </p:nvSpPr>
        <p:spPr bwMode="auto">
          <a:xfrm>
            <a:off x="735170" y="1445823"/>
            <a:ext cx="10147852"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cs typeface="Arial" panose="020B0604020202020204" pitchFamily="34" charset="0"/>
              </a:rPr>
              <a:t>The categories of proposers eligible to submit proposals to the National Science Foundation are identified in the </a:t>
            </a:r>
            <a:r>
              <a:rPr kumimoji="0" lang="en-US" altLang="en-US" sz="2400" b="0" i="1" u="none" strike="noStrike" cap="none" normalizeH="0" baseline="0" dirty="0">
                <a:ln>
                  <a:noFill/>
                </a:ln>
                <a:solidFill>
                  <a:schemeClr val="tx1"/>
                </a:solidFill>
                <a:effectLst/>
                <a:cs typeface="Arial" panose="020B0604020202020204" pitchFamily="34" charset="0"/>
              </a:rPr>
              <a:t>NSF Proposal &amp; Award Policies &amp; Procedures Guide</a:t>
            </a:r>
            <a:r>
              <a:rPr kumimoji="0" lang="en-US" altLang="en-US" sz="2400" b="0" i="0" u="none" strike="noStrike" cap="none" normalizeH="0" baseline="0" dirty="0">
                <a:ln>
                  <a:noFill/>
                </a:ln>
                <a:solidFill>
                  <a:schemeClr val="tx1"/>
                </a:solidFill>
                <a:effectLst/>
                <a:cs typeface="Arial" panose="020B0604020202020204" pitchFamily="34" charset="0"/>
              </a:rPr>
              <a:t> (</a:t>
            </a:r>
            <a:r>
              <a:rPr kumimoji="0" lang="en-US" altLang="en-US" sz="2400" b="0" i="0" u="none" strike="noStrike" cap="none" normalizeH="0" baseline="0" dirty="0" err="1">
                <a:ln>
                  <a:noFill/>
                </a:ln>
                <a:solidFill>
                  <a:schemeClr val="tx1"/>
                </a:solidFill>
                <a:effectLst/>
                <a:cs typeface="Arial" panose="020B0604020202020204" pitchFamily="34" charset="0"/>
              </a:rPr>
              <a:t>PAPPG</a:t>
            </a:r>
            <a:r>
              <a:rPr kumimoji="0" lang="en-US" altLang="en-US" sz="2400" b="0" i="0" u="none" strike="noStrike" cap="none" normalizeH="0" baseline="0" dirty="0">
                <a:ln>
                  <a:noFill/>
                </a:ln>
                <a:solidFill>
                  <a:schemeClr val="tx1"/>
                </a:solidFill>
                <a:effectLst/>
                <a:cs typeface="Arial" panose="020B0604020202020204" pitchFamily="34" charset="0"/>
              </a:rPr>
              <a:t>), Chapter I.E.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cs typeface="Arial" panose="020B0604020202020204" pitchFamily="34" charset="0"/>
              </a:rPr>
              <a:t>Who May Serve as PI:</a:t>
            </a:r>
            <a:endParaRPr kumimoji="0" lang="en-US" altLang="en-US" sz="24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cs typeface="Arial" panose="020B0604020202020204" pitchFamily="34" charset="0"/>
              </a:rPr>
              <a:t>There are no restrictions or limits.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cs typeface="Arial" panose="020B0604020202020204" pitchFamily="34" charset="0"/>
              </a:rPr>
              <a:t>Limit on Number of Proposals per Organization:</a:t>
            </a:r>
            <a:r>
              <a:rPr kumimoji="0" lang="en-US" altLang="en-US" sz="2400" b="0" i="0" u="none" strike="noStrike" cap="none" normalizeH="0" baseline="0" dirty="0">
                <a:ln>
                  <a:noFill/>
                </a:ln>
                <a:solidFill>
                  <a:schemeClr val="tx1"/>
                </a:solidFill>
                <a:effectLst/>
                <a:cs typeface="Arial" panose="020B0604020202020204" pitchFamily="34" charset="0"/>
              </a:rPr>
              <a:t> 3</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cs typeface="Arial" panose="020B0604020202020204" pitchFamily="34" charset="0"/>
              </a:rPr>
              <a:t>An institution or organization may serve as lead on no more than three (3) proposals submitted to the November deadline. However, an institution or organization may partner as a </a:t>
            </a:r>
            <a:r>
              <a:rPr kumimoji="0" lang="en-US" altLang="en-US" sz="2400" b="0" i="0" u="none" strike="noStrike" cap="none" normalizeH="0" baseline="0" dirty="0" err="1">
                <a:ln>
                  <a:noFill/>
                </a:ln>
                <a:solidFill>
                  <a:schemeClr val="tx1"/>
                </a:solidFill>
                <a:effectLst/>
                <a:cs typeface="Arial" panose="020B0604020202020204" pitchFamily="34" charset="0"/>
              </a:rPr>
              <a:t>subaward</a:t>
            </a:r>
            <a:r>
              <a:rPr kumimoji="0" lang="en-US" altLang="en-US" sz="2400" b="0" i="0" u="none" strike="noStrike" cap="none" normalizeH="0" baseline="0" dirty="0">
                <a:ln>
                  <a:noFill/>
                </a:ln>
                <a:solidFill>
                  <a:schemeClr val="tx1"/>
                </a:solidFill>
                <a:effectLst/>
                <a:cs typeface="Arial" panose="020B0604020202020204" pitchFamily="34" charset="0"/>
              </a:rPr>
              <a:t> on other proposals submitted.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cs typeface="Arial" panose="020B0604020202020204" pitchFamily="34" charset="0"/>
              </a:rPr>
              <a:t>Limit on Number of Proposals per PI or Co-PI:</a:t>
            </a:r>
            <a:r>
              <a:rPr kumimoji="0" lang="en-US" altLang="en-US" sz="2400" b="0" i="0" u="none" strike="noStrike" cap="none" normalizeH="0" baseline="0" dirty="0">
                <a:ln>
                  <a:noFill/>
                </a:ln>
                <a:solidFill>
                  <a:schemeClr val="tx1"/>
                </a:solidFill>
                <a:effectLst/>
                <a:cs typeface="Arial" panose="020B0604020202020204" pitchFamily="34" charset="0"/>
              </a:rPr>
              <a:t> 3</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cs typeface="Arial" panose="020B0604020202020204" pitchFamily="34" charset="0"/>
              </a:rPr>
              <a:t>An individual may be included as a Principal Investigator (PI) /Co-PI on no more than three (3) proposals submitted to the November deadline.</a:t>
            </a:r>
            <a:endParaRPr kumimoji="0" lang="en-US" altLang="en-US" sz="2400" b="0" i="0" u="none" strike="noStrike" cap="none" normalizeH="0" baseline="0" dirty="0">
              <a:ln>
                <a:noFill/>
              </a:ln>
              <a:solidFill>
                <a:schemeClr val="tx1"/>
              </a:solidFill>
              <a:effectLst/>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486400" y="2771386"/>
            <a:ext cx="609600" cy="6096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744200" y="3942033"/>
            <a:ext cx="609600" cy="609600"/>
          </a:xfrm>
          <a:prstGeom prst="rect">
            <a:avLst/>
          </a:prstGeom>
        </p:spPr>
      </p:pic>
      <p:pic>
        <p:nvPicPr>
          <p:cNvPr id="8"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0744200" y="5713526"/>
            <a:ext cx="609600" cy="609600"/>
          </a:xfrm>
          <a:prstGeom prst="rect">
            <a:avLst/>
          </a:prstGeom>
        </p:spPr>
      </p:pic>
    </p:spTree>
    <p:extLst>
      <p:ext uri="{BB962C8B-B14F-4D97-AF65-F5344CB8AC3E}">
        <p14:creationId xmlns:p14="http://schemas.microsoft.com/office/powerpoint/2010/main" val="21590207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250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3004"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339" y="365125"/>
            <a:ext cx="11075830" cy="1325563"/>
          </a:xfrm>
        </p:spPr>
        <p:txBody>
          <a:bodyPr>
            <a:normAutofit/>
          </a:bodyPr>
          <a:lstStyle/>
          <a:p>
            <a:r>
              <a:rPr lang="en-US" b="1" dirty="0"/>
              <a:t>Proposal Preparation and Submission Instructions</a:t>
            </a:r>
            <a:endParaRPr lang="en-US" dirty="0"/>
          </a:p>
        </p:txBody>
      </p:sp>
      <p:sp>
        <p:nvSpPr>
          <p:cNvPr id="3" name="Content Placeholder 2"/>
          <p:cNvSpPr>
            <a:spLocks noGrp="1"/>
          </p:cNvSpPr>
          <p:nvPr>
            <p:ph idx="1"/>
          </p:nvPr>
        </p:nvSpPr>
        <p:spPr/>
        <p:txBody>
          <a:bodyPr>
            <a:normAutofit fontScale="92500" lnSpcReduction="10000"/>
          </a:bodyPr>
          <a:lstStyle/>
          <a:p>
            <a:r>
              <a:rPr lang="en-US" b="1" dirty="0"/>
              <a:t>A. Proposal Preparation Instructions</a:t>
            </a:r>
            <a:endParaRPr lang="en-US" dirty="0"/>
          </a:p>
          <a:p>
            <a:r>
              <a:rPr lang="en-US" b="1" dirty="0"/>
              <a:t>Letters of Intent:</a:t>
            </a:r>
            <a:r>
              <a:rPr lang="en-US" dirty="0"/>
              <a:t> Not required</a:t>
            </a:r>
          </a:p>
          <a:p>
            <a:r>
              <a:rPr lang="en-US" b="1" dirty="0"/>
              <a:t>Preliminary Proposal Submission:</a:t>
            </a:r>
            <a:r>
              <a:rPr lang="en-US" dirty="0"/>
              <a:t> Not required</a:t>
            </a:r>
          </a:p>
          <a:p>
            <a:r>
              <a:rPr lang="en-US" b="1" dirty="0"/>
              <a:t>Full Proposals:</a:t>
            </a:r>
            <a:endParaRPr lang="en-US" dirty="0"/>
          </a:p>
          <a:p>
            <a:pPr lvl="1"/>
            <a:r>
              <a:rPr lang="en-US" dirty="0"/>
              <a:t>Full Proposals submitted via </a:t>
            </a:r>
            <a:r>
              <a:rPr lang="en-US" dirty="0" err="1"/>
              <a:t>FastLane</a:t>
            </a:r>
            <a:r>
              <a:rPr lang="en-US" dirty="0"/>
              <a:t>: </a:t>
            </a:r>
            <a:r>
              <a:rPr lang="en-US" i="1" dirty="0"/>
              <a:t>NSF Proposal and Award Policies and Procedures Guide</a:t>
            </a:r>
            <a:r>
              <a:rPr lang="en-US" dirty="0"/>
              <a:t> (</a:t>
            </a:r>
            <a:r>
              <a:rPr lang="en-US" dirty="0" err="1"/>
              <a:t>PAPPG</a:t>
            </a:r>
            <a:r>
              <a:rPr lang="en-US" dirty="0"/>
              <a:t>) guidelines apply. The complete text of the </a:t>
            </a:r>
            <a:r>
              <a:rPr lang="en-US" dirty="0" err="1"/>
              <a:t>PAPPG</a:t>
            </a:r>
            <a:r>
              <a:rPr lang="en-US" dirty="0"/>
              <a:t> is available electronically on the NSF website at: </a:t>
            </a:r>
            <a:r>
              <a:rPr lang="en-US" dirty="0">
                <a:hlinkClick r:id="rId4"/>
              </a:rPr>
              <a:t>https://www.nsf.gov/publications/pub_summ.jsp?ods_key=pappg</a:t>
            </a:r>
            <a:r>
              <a:rPr lang="en-US" dirty="0"/>
              <a:t>.</a:t>
            </a:r>
          </a:p>
          <a:p>
            <a:pPr lvl="1"/>
            <a:r>
              <a:rPr lang="en-US" dirty="0"/>
              <a:t>Full Proposals submitted via Grants.gov: </a:t>
            </a:r>
            <a:r>
              <a:rPr lang="en-US" i="1" dirty="0"/>
              <a:t>NSF Grants.gov Application Guide: A Guide for the Preparation and Submission of NSF Applications via Grants.gov</a:t>
            </a:r>
            <a:r>
              <a:rPr lang="en-US" dirty="0"/>
              <a:t> guidelines apply (Note: The </a:t>
            </a:r>
            <a:r>
              <a:rPr lang="en-US" i="1" dirty="0"/>
              <a:t>NSF Grants.gov Application Guide</a:t>
            </a:r>
            <a:r>
              <a:rPr lang="en-US" dirty="0"/>
              <a:t> is available on the Grants.gov website and on the NSF website at: </a:t>
            </a:r>
            <a:r>
              <a:rPr lang="en-US" dirty="0">
                <a:hlinkClick r:id="rId5"/>
              </a:rPr>
              <a:t>https://www.nsf.gov/publications/pub_summ.jsp?ods_key=grantsgovguide</a:t>
            </a:r>
            <a:r>
              <a:rPr lang="en-US" dirty="0"/>
              <a:t>).</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75312" y="2081011"/>
            <a:ext cx="609600" cy="609600"/>
          </a:xfrm>
          <a:prstGeom prst="rect">
            <a:avLst/>
          </a:prstGeom>
        </p:spPr>
      </p:pic>
    </p:spTree>
    <p:extLst>
      <p:ext uri="{BB962C8B-B14F-4D97-AF65-F5344CB8AC3E}">
        <p14:creationId xmlns:p14="http://schemas.microsoft.com/office/powerpoint/2010/main" val="30405662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Budgetary Information</a:t>
            </a:r>
            <a:endParaRPr lang="en-US" dirty="0"/>
          </a:p>
        </p:txBody>
      </p:sp>
      <p:sp>
        <p:nvSpPr>
          <p:cNvPr id="3" name="Content Placeholder 2"/>
          <p:cNvSpPr>
            <a:spLocks noGrp="1"/>
          </p:cNvSpPr>
          <p:nvPr>
            <p:ph idx="1"/>
          </p:nvPr>
        </p:nvSpPr>
        <p:spPr/>
        <p:txBody>
          <a:bodyPr/>
          <a:lstStyle/>
          <a:p>
            <a:r>
              <a:rPr lang="en-US" b="1" dirty="0"/>
              <a:t>Cost Sharing Requirements:</a:t>
            </a:r>
            <a:endParaRPr lang="en-US" dirty="0"/>
          </a:p>
          <a:p>
            <a:r>
              <a:rPr lang="en-US" dirty="0"/>
              <a:t>Inclusion of voluntary committed cost sharing is prohibited.</a:t>
            </a:r>
          </a:p>
          <a:p>
            <a:r>
              <a:rPr lang="en-US" b="1" dirty="0"/>
              <a:t>Other Budgetary Limitations:</a:t>
            </a:r>
            <a:endParaRPr lang="en-US" dirty="0"/>
          </a:p>
          <a:p>
            <a:r>
              <a:rPr lang="en-US" dirty="0"/>
              <a:t>Other budgetary limitations apply. Please see the full text of this solicitation for further information.</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2055253"/>
            <a:ext cx="609600" cy="609600"/>
          </a:xfrm>
          <a:prstGeom prst="rect">
            <a:avLst/>
          </a:prstGeom>
        </p:spPr>
      </p:pic>
    </p:spTree>
    <p:extLst>
      <p:ext uri="{BB962C8B-B14F-4D97-AF65-F5344CB8AC3E}">
        <p14:creationId xmlns:p14="http://schemas.microsoft.com/office/powerpoint/2010/main" val="35454402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6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rmAutofit/>
          </a:bodyPr>
          <a:lstStyle/>
          <a:p>
            <a:r>
              <a:rPr lang="en-US" b="1" dirty="0"/>
              <a:t>About the Advancing Informal STEM Learning Program</a:t>
            </a:r>
            <a:endParaRPr lang="en-US" dirty="0"/>
          </a:p>
        </p:txBody>
      </p:sp>
      <p:sp>
        <p:nvSpPr>
          <p:cNvPr id="3" name="Content Placeholder 2"/>
          <p:cNvSpPr>
            <a:spLocks noGrp="1"/>
          </p:cNvSpPr>
          <p:nvPr>
            <p:ph idx="1"/>
          </p:nvPr>
        </p:nvSpPr>
        <p:spPr>
          <a:xfrm>
            <a:off x="838200" y="1825624"/>
            <a:ext cx="10515600" cy="4910027"/>
          </a:xfrm>
        </p:spPr>
        <p:txBody>
          <a:bodyPr>
            <a:normAutofit fontScale="55000" lnSpcReduction="20000"/>
          </a:bodyPr>
          <a:lstStyle/>
          <a:p>
            <a:r>
              <a:rPr lang="en-US" sz="2900" dirty="0"/>
              <a:t>Over the last several decades there has been a growing understanding and acknowledgment that learning occurs across the lifespan and in places and spaces beyond schools or the school day. Developments in technology continue to influence the ways and means for learning, including 24/7 access to information, tools for learning collaboratively, personalization of learning, and authentic/deeper contributions to scientific processes and studies. The social context of science is also changing. The public's trust in the scientific enterprise means that questions of knowledge, evidence, and distinguishing among knowledge, views, and values are ever-present in media and in our daily discussions and deliberations (Dickel, 2016; NAS, 2015). Further, people expect to have a stronger voice in science. This social context has contributed to a changing role of science in people's lives, which has resulted in the shifting dynamics of learning (e.g., do-it-yourself movement, public participation in scientific research, access to low cost, high quality sensors, and other tools to conduct one's own investigations), and interest in the interconnections and interdisciplinary of science with other disciplines (e.g. science, technology, engineering, the arts, and mathematics). In addition, advances in brain research, cognition, and other domains have stimulated interest in expanding notions of how early in life the learning of science, technology, engineering, and mathematics (STEM) can occur. There is unequal distribution of and access to quality STEM learning experiences for individuals, family, and communities. Likewise, the sectors that comprise the informal STEM education field (e.g., mass media, museums/zoos/aquaria, after school, science outreach, citizen science, cyber-enabled learning, science communication, among others) have professionals of varying knowledge and capacities with respect to teaching and learning STEM.</a:t>
            </a:r>
          </a:p>
          <a:p>
            <a:r>
              <a:rPr lang="en-US" sz="2900" dirty="0"/>
              <a:t>Almost any environment can support informal science learning, such as a home, a museum, a library, a street, or a virtual or augmented reality game. Information networks, mobile media, and social networks transform educational possibilities and create opportunities for seamless learning environments. Informal learning environments are, in principle, accessible to all learners, and evidence suggests they have particular potential for supporting learners from underrepresented groups (National Research Council, 2009). These settings offer learners direct access to compelling phenomena in the natural and designed world, and powerful representations of those phenomena. Ubiquity, digital networks, and lack of formal accreditation procedures mean that anyone with appropriate expertise can facilitate STEM learning in the informal world.</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5468154"/>
            <a:ext cx="609600" cy="609600"/>
          </a:xfrm>
          <a:prstGeom prst="rect">
            <a:avLst/>
          </a:prstGeom>
        </p:spPr>
      </p:pic>
    </p:spTree>
    <p:extLst>
      <p:ext uri="{BB962C8B-B14F-4D97-AF65-F5344CB8AC3E}">
        <p14:creationId xmlns:p14="http://schemas.microsoft.com/office/powerpoint/2010/main" val="1232229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0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Program Goals</a:t>
            </a:r>
            <a:endParaRPr lang="en-US" dirty="0"/>
          </a:p>
        </p:txBody>
      </p:sp>
      <p:sp>
        <p:nvSpPr>
          <p:cNvPr id="3" name="Content Placeholder 2"/>
          <p:cNvSpPr>
            <a:spLocks noGrp="1"/>
          </p:cNvSpPr>
          <p:nvPr>
            <p:ph idx="1"/>
          </p:nvPr>
        </p:nvSpPr>
        <p:spPr/>
        <p:txBody>
          <a:bodyPr>
            <a:normAutofit fontScale="77500" lnSpcReduction="20000"/>
          </a:bodyPr>
          <a:lstStyle/>
          <a:p>
            <a:r>
              <a:rPr lang="en-US" dirty="0"/>
              <a:t>The AISL program is situated within the Division of Research on Learning in Formal and Informal Settings (DRL). DRL's mission is to cultivate and catalyze fundamental and applied research and development (R&amp;D) to improve the learning of science, technology, engineering, and mathematics for the nation. In support of this mission, AISL seeks to (a) advance new approaches to and evidence-based understanding of the design and development of STEM learning in informal environments; (b) provide multiple pathways for broadening access to and engagement in STEM learning experiences; (c) advance innovative research on and assessment of STEM learning in informal environments; and (d) engage the public of all ages in learning STEM in informal environments.</a:t>
            </a:r>
          </a:p>
          <a:p>
            <a:r>
              <a:rPr lang="en-US" dirty="0"/>
              <a:t>The AISL program's priorities are: (1) Maximizing Strategic Impact, (2) Enhancing Knowledge-Building, (3) Promoting Innovation, (4) Advancing Collaboration, (5) Strengthening Infrastructure and Building Capacity, and (6) Broadening Participation. Through these priorities, described in more detail throughout the solicitation, the program contributes to STEM engagement and literacy, workforce development, and educational success. It may also narrow the gap between the advancements in scientific discovery and the public's understanding of science.</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5300729"/>
            <a:ext cx="609600" cy="609600"/>
          </a:xfrm>
          <a:prstGeom prst="rect">
            <a:avLst/>
          </a:prstGeom>
        </p:spPr>
      </p:pic>
    </p:spTree>
    <p:extLst>
      <p:ext uri="{BB962C8B-B14F-4D97-AF65-F5344CB8AC3E}">
        <p14:creationId xmlns:p14="http://schemas.microsoft.com/office/powerpoint/2010/main" val="1889318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PROGRAM DESCRIPTION</a:t>
            </a:r>
            <a:endParaRPr lang="en-US" dirty="0"/>
          </a:p>
        </p:txBody>
      </p:sp>
      <p:sp>
        <p:nvSpPr>
          <p:cNvPr id="3" name="Content Placeholder 2"/>
          <p:cNvSpPr>
            <a:spLocks noGrp="1"/>
          </p:cNvSpPr>
          <p:nvPr>
            <p:ph idx="1"/>
          </p:nvPr>
        </p:nvSpPr>
        <p:spPr>
          <a:xfrm>
            <a:off x="838200" y="1558344"/>
            <a:ext cx="10515600" cy="5190185"/>
          </a:xfrm>
        </p:spPr>
        <p:txBody>
          <a:bodyPr>
            <a:normAutofit fontScale="70000" lnSpcReduction="20000"/>
          </a:bodyPr>
          <a:lstStyle/>
          <a:p>
            <a:r>
              <a:rPr lang="en-US" b="1" dirty="0"/>
              <a:t>What is informal science, technology, engineering and mathematics (STEM) learning?</a:t>
            </a:r>
            <a:endParaRPr lang="en-US" dirty="0"/>
          </a:p>
          <a:p>
            <a:r>
              <a:rPr lang="en-US" dirty="0"/>
              <a:t>It is "lifelong learning in science, technology, engineering, and math (STEM) that takes place across a multitude of designed settings and experiences outside of the formal classroom" (Center for the Advancement of Informal Science Education website). For more information see the Center for the CAISE website, </a:t>
            </a:r>
            <a:r>
              <a:rPr lang="en-US" dirty="0">
                <a:hlinkClick r:id="rId4"/>
              </a:rPr>
              <a:t>http://www.informalscience.org</a:t>
            </a:r>
            <a:r>
              <a:rPr lang="en-US" dirty="0"/>
              <a:t>.</a:t>
            </a:r>
          </a:p>
          <a:p>
            <a:r>
              <a:rPr lang="en-US" dirty="0"/>
              <a:t>AISL program investments should be of interest and utility to public audiences, informal STEM practitioners, and decision-makers. </a:t>
            </a:r>
            <a:r>
              <a:rPr lang="en-US" b="1" dirty="0"/>
              <a:t>All proposals must articulate clear rationales describing why a project is primarily informal and how it adds value to the informal STEM learning community</a:t>
            </a:r>
            <a:r>
              <a:rPr lang="en-US" dirty="0"/>
              <a:t>.</a:t>
            </a:r>
          </a:p>
          <a:p>
            <a:r>
              <a:rPr lang="en-US" dirty="0"/>
              <a:t>The products of AISL investments may include, but are not limited to, exhibitions and programs in museums, zoos, aquaria, botanic gardens/arboreta, planetariums, nature centers, parks, libraries, and other environments; science communication; after-school and out-of-school time (</a:t>
            </a:r>
            <a:r>
              <a:rPr lang="en-US" dirty="0" err="1"/>
              <a:t>OST</a:t>
            </a:r>
            <a:r>
              <a:rPr lang="en-US" dirty="0"/>
              <a:t>) programs; radio, television, film, or media programs or series; Do-It-Yourself (DIY)/maker initiatives; opportunities for the public to engage in research including crowd-sourcing and citizen science; on-line and other digital experiences (e.g., games, simulations, social media, mobile computing, distributed networks, and massive online open courses); and research findings that articulate what works, for whom, why, and in what contexts.</a:t>
            </a:r>
          </a:p>
          <a:p>
            <a:r>
              <a:rPr lang="en-US" dirty="0"/>
              <a:t>Given that almost any environment can support informal science learning, there is an opportunity to understand how learners can be supported to make bridges between what they learn in one setting and what they learn in another setting. Thus, projects may choose to include how informal learning practices connect with STEM-related frameworks and curricula, college and career readiness standards, or other educational settings.</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880279"/>
            <a:ext cx="609600" cy="609600"/>
          </a:xfrm>
          <a:prstGeom prst="rect">
            <a:avLst/>
          </a:prstGeom>
        </p:spPr>
      </p:pic>
    </p:spTree>
    <p:extLst>
      <p:ext uri="{BB962C8B-B14F-4D97-AF65-F5344CB8AC3E}">
        <p14:creationId xmlns:p14="http://schemas.microsoft.com/office/powerpoint/2010/main" val="21043512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8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Audiences for AISL Projects</a:t>
            </a:r>
            <a:endParaRPr lang="en-US" dirty="0"/>
          </a:p>
        </p:txBody>
      </p:sp>
      <p:sp>
        <p:nvSpPr>
          <p:cNvPr id="3" name="Content Placeholder 2"/>
          <p:cNvSpPr>
            <a:spLocks noGrp="1"/>
          </p:cNvSpPr>
          <p:nvPr>
            <p:ph idx="1"/>
          </p:nvPr>
        </p:nvSpPr>
        <p:spPr/>
        <p:txBody>
          <a:bodyPr>
            <a:normAutofit fontScale="70000" lnSpcReduction="20000"/>
          </a:bodyPr>
          <a:lstStyle/>
          <a:p>
            <a:r>
              <a:rPr lang="en-US" dirty="0"/>
              <a:t>AISL projects engage participants drawn from both public and professional audiences.</a:t>
            </a:r>
          </a:p>
          <a:p>
            <a:r>
              <a:rPr lang="en-US" b="1" dirty="0"/>
              <a:t>Public audiences</a:t>
            </a:r>
            <a:r>
              <a:rPr lang="en-US" dirty="0"/>
              <a:t> may include learners of any age, educational level, geographic, or cultural background, including those from groups underrepresented in STEM or underserved in STEM, including geographic regions and economically challenged communities. The AISL program is keenly interested in projects that support understanding issues of access to informal STEM learning opportunities for individuals/groups from populations typically underrepresented in STEM, people in rural as well as urban communities, adults across the lifespan, early childhood, and intergenerational and family groups.</a:t>
            </a:r>
          </a:p>
          <a:p>
            <a:r>
              <a:rPr lang="en-US" b="1" dirty="0"/>
              <a:t>Professional audiences</a:t>
            </a:r>
            <a:r>
              <a:rPr lang="en-US" dirty="0"/>
              <a:t> are individuals involved in any aspect of research or development of STEM learning by the public in informal environments. Target audiences could include STEM educators, evaluators, education and learning researchers, technologists, media professionals, or STEM professionals doing outreach in informal settings. Graduate students and post-docs may also be included as professional audiences.</a:t>
            </a:r>
          </a:p>
          <a:p>
            <a:r>
              <a:rPr lang="en-US" dirty="0"/>
              <a:t>Proposals may focus on public audiences, professional audiences or both. Proposals should be clear about their target audience(s) and how the project's design and STEM learning component(s) are relevant and appropriate for the proposed target audiences and age levels.</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5442397"/>
            <a:ext cx="609600" cy="609600"/>
          </a:xfrm>
          <a:prstGeom prst="rect">
            <a:avLst/>
          </a:prstGeom>
        </p:spPr>
      </p:pic>
    </p:spTree>
    <p:extLst>
      <p:ext uri="{BB962C8B-B14F-4D97-AF65-F5344CB8AC3E}">
        <p14:creationId xmlns:p14="http://schemas.microsoft.com/office/powerpoint/2010/main" val="21203065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1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STEM content areas</a:t>
            </a:r>
            <a:endParaRPr lang="en-US" dirty="0"/>
          </a:p>
        </p:txBody>
      </p:sp>
      <p:sp>
        <p:nvSpPr>
          <p:cNvPr id="3" name="Content Placeholder 2"/>
          <p:cNvSpPr>
            <a:spLocks noGrp="1"/>
          </p:cNvSpPr>
          <p:nvPr>
            <p:ph idx="1"/>
          </p:nvPr>
        </p:nvSpPr>
        <p:spPr/>
        <p:txBody>
          <a:bodyPr>
            <a:normAutofit fontScale="92500" lnSpcReduction="20000"/>
          </a:bodyPr>
          <a:lstStyle/>
          <a:p>
            <a:r>
              <a:rPr lang="en-US" dirty="0"/>
              <a:t>A note about STEM-related fields and STEM-related occupations: STEM is an acronym for science, technology, engineering, and mathematics; STEM includes the social, behavioral, and economic sciences. The term "STEM-related fields" is used in this solicitation to refer to these disciplines, their many sub-disciplines, and related fields that require knowledge and skills related to one or more STEM disciplines.</a:t>
            </a:r>
          </a:p>
          <a:p>
            <a:r>
              <a:rPr lang="en-US" dirty="0"/>
              <a:t>Content may focus on any areas of STEM that NSF supports, including interdisciplinary learning and learning that positions STEM within meaningful personal, cultural or societal frameworks. The proposals should discuss the STEM content area(s) in sufficient depth to provide a clear understanding of concepts, topics, processes, and associated skills that are conveyed to the target audience. Topics should be relevant to the age levels of proposed target audience(s). Projects may integrate STEM and art or the humanities, as long as the primary goal is to enhance STEM learning.</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5390882"/>
            <a:ext cx="609600" cy="609600"/>
          </a:xfrm>
          <a:prstGeom prst="rect">
            <a:avLst/>
          </a:prstGeom>
        </p:spPr>
      </p:pic>
    </p:spTree>
    <p:extLst>
      <p:ext uri="{BB962C8B-B14F-4D97-AF65-F5344CB8AC3E}">
        <p14:creationId xmlns:p14="http://schemas.microsoft.com/office/powerpoint/2010/main" val="4631293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3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Priorities </a:t>
            </a:r>
            <a:r>
              <a:rPr lang="en-US" dirty="0"/>
              <a:t> </a:t>
            </a:r>
          </a:p>
        </p:txBody>
      </p:sp>
      <p:sp>
        <p:nvSpPr>
          <p:cNvPr id="3" name="Content Placeholder 2"/>
          <p:cNvSpPr>
            <a:spLocks noGrp="1"/>
          </p:cNvSpPr>
          <p:nvPr>
            <p:ph idx="1"/>
          </p:nvPr>
        </p:nvSpPr>
        <p:spPr>
          <a:xfrm>
            <a:off x="838200" y="1533234"/>
            <a:ext cx="10515600" cy="4351338"/>
          </a:xfrm>
        </p:spPr>
        <p:txBody>
          <a:bodyPr>
            <a:normAutofit fontScale="92500" lnSpcReduction="20000"/>
          </a:bodyPr>
          <a:lstStyle/>
          <a:p>
            <a:r>
              <a:rPr lang="en-US" dirty="0"/>
              <a:t>This section describes six priorities that the AISL program believes are essential for achieving its goals. These priorities are also strategies to incorporate as approaches to the work. Every project does not need to address every priority. Thus, proposals should be clear about how the priorities are being addressed. These priorities should be addressed at the level appropriate to the proposal type and amount of funding requested.</a:t>
            </a:r>
          </a:p>
          <a:p>
            <a:r>
              <a:rPr lang="en-US" b="1" dirty="0"/>
              <a:t>1. Maximizing Strategic Impact.</a:t>
            </a:r>
            <a:r>
              <a:rPr lang="en-US" dirty="0"/>
              <a:t> </a:t>
            </a:r>
          </a:p>
          <a:p>
            <a:r>
              <a:rPr lang="en-US" b="1" dirty="0"/>
              <a:t>2. Enhancing Knowledge-building</a:t>
            </a:r>
          </a:p>
          <a:p>
            <a:r>
              <a:rPr lang="en-US" b="1" dirty="0"/>
              <a:t>3. Promoting Innovation</a:t>
            </a:r>
          </a:p>
          <a:p>
            <a:r>
              <a:rPr lang="en-US" b="1" dirty="0"/>
              <a:t>4. Advancing Collaboration</a:t>
            </a:r>
          </a:p>
          <a:p>
            <a:r>
              <a:rPr lang="en-US" b="1" dirty="0"/>
              <a:t>5. Strengthening Infrastructure and Building Capacity</a:t>
            </a:r>
          </a:p>
          <a:p>
            <a:r>
              <a:rPr lang="en-US" b="1" dirty="0"/>
              <a:t>6. Broadening Participation</a:t>
            </a:r>
            <a:r>
              <a:rPr lang="en-US" dirty="0"/>
              <a:t>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5274972"/>
            <a:ext cx="609600" cy="609600"/>
          </a:xfrm>
          <a:prstGeom prst="rect">
            <a:avLst/>
          </a:prstGeom>
        </p:spPr>
      </p:pic>
    </p:spTree>
    <p:extLst>
      <p:ext uri="{BB962C8B-B14F-4D97-AF65-F5344CB8AC3E}">
        <p14:creationId xmlns:p14="http://schemas.microsoft.com/office/powerpoint/2010/main" val="40922947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7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AISL Project Types</a:t>
            </a:r>
          </a:p>
        </p:txBody>
      </p:sp>
      <p:sp>
        <p:nvSpPr>
          <p:cNvPr id="3" name="Content Placeholder 2"/>
          <p:cNvSpPr>
            <a:spLocks noGrp="1"/>
          </p:cNvSpPr>
          <p:nvPr>
            <p:ph idx="1"/>
          </p:nvPr>
        </p:nvSpPr>
        <p:spPr>
          <a:xfrm>
            <a:off x="838200" y="1506828"/>
            <a:ext cx="10515600" cy="5108017"/>
          </a:xfrm>
        </p:spPr>
        <p:txBody>
          <a:bodyPr>
            <a:normAutofit fontScale="85000" lnSpcReduction="20000"/>
          </a:bodyPr>
          <a:lstStyle/>
          <a:p>
            <a:r>
              <a:rPr lang="en-US" dirty="0"/>
              <a:t>The AISL program supports six types of projects: (1) Pilots and Feasibility Studies, (2) Research in Service to Practice, (3) Innovations in Development, (4) Broad Implementation, (5) Literature Reviews, Syntheses, or Meta-analyses, and (6) Conferences.</a:t>
            </a:r>
          </a:p>
          <a:p>
            <a:r>
              <a:rPr lang="en-US" dirty="0"/>
              <a:t>The range of project types available serve different functions and support varied strategies for guiding proposed work. The first project type, </a:t>
            </a:r>
            <a:r>
              <a:rPr lang="en-US" i="1" dirty="0"/>
              <a:t>Pilots and Feasibility Studies</a:t>
            </a:r>
            <a:r>
              <a:rPr lang="en-US" dirty="0"/>
              <a:t>, is for investigating approaches to STEM learning and design of learning environments or problems that establish the basis for future research, design, and development of models or approaches. </a:t>
            </a:r>
          </a:p>
          <a:p>
            <a:r>
              <a:rPr lang="en-US" dirty="0"/>
              <a:t>The next three project types, </a:t>
            </a:r>
            <a:r>
              <a:rPr lang="en-US" i="1" dirty="0"/>
              <a:t>Research in Service to Practice, Innovations in Development</a:t>
            </a:r>
            <a:r>
              <a:rPr lang="en-US" dirty="0"/>
              <a:t>, and </a:t>
            </a:r>
            <a:r>
              <a:rPr lang="en-US" i="1" dirty="0"/>
              <a:t>Broad Implementation</a:t>
            </a:r>
            <a:r>
              <a:rPr lang="en-US" dirty="0"/>
              <a:t>, provide opportunities to more fully explore questions and issues for which there are preliminary findings, significant literature, or a practice base. Proposers are cautioned against trying to do too much within a single project. Consider whether the proposed work is in the theory-building, theory-refining, or ready-to-scale stage. </a:t>
            </a:r>
          </a:p>
          <a:p>
            <a:r>
              <a:rPr lang="en-US" dirty="0"/>
              <a:t>The last two project types, </a:t>
            </a:r>
            <a:r>
              <a:rPr lang="en-US" i="1" dirty="0"/>
              <a:t>Conferences</a:t>
            </a:r>
            <a:r>
              <a:rPr lang="en-US" dirty="0"/>
              <a:t> and </a:t>
            </a:r>
            <a:r>
              <a:rPr lang="en-US" i="1" dirty="0"/>
              <a:t>Literature Reviews, Syntheses, or Meta-analyses</a:t>
            </a:r>
            <a:r>
              <a:rPr lang="en-US" dirty="0"/>
              <a:t>, offer additional mechanisms for building capacity, advancing informal STEM learning, and synthesizing knowledge. </a:t>
            </a:r>
          </a:p>
          <a:p>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48811" y="5635579"/>
            <a:ext cx="609600" cy="609600"/>
          </a:xfrm>
          <a:prstGeom prst="rect">
            <a:avLst/>
          </a:prstGeom>
        </p:spPr>
      </p:pic>
    </p:spTree>
    <p:extLst>
      <p:ext uri="{BB962C8B-B14F-4D97-AF65-F5344CB8AC3E}">
        <p14:creationId xmlns:p14="http://schemas.microsoft.com/office/powerpoint/2010/main" val="1303300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52786" cy="1325563"/>
          </a:xfrm>
        </p:spPr>
        <p:txBody>
          <a:bodyPr/>
          <a:lstStyle/>
          <a:p>
            <a:r>
              <a:rPr lang="en-US" b="1" dirty="0"/>
              <a:t>What’s this webinar about? How is it different?</a:t>
            </a:r>
          </a:p>
        </p:txBody>
      </p:sp>
      <p:sp>
        <p:nvSpPr>
          <p:cNvPr id="3" name="Content Placeholder 2"/>
          <p:cNvSpPr>
            <a:spLocks noGrp="1"/>
          </p:cNvSpPr>
          <p:nvPr>
            <p:ph idx="1"/>
          </p:nvPr>
        </p:nvSpPr>
        <p:spPr/>
        <p:txBody>
          <a:bodyPr/>
          <a:lstStyle/>
          <a:p>
            <a:r>
              <a:rPr lang="en-US" dirty="0"/>
              <a:t>This webinar is not concerned with being concise. </a:t>
            </a:r>
          </a:p>
          <a:p>
            <a:r>
              <a:rPr lang="en-US" dirty="0"/>
              <a:t>It focuses on helping readers of the NSF AISL solicitation understand </a:t>
            </a:r>
            <a:r>
              <a:rPr lang="en-US" i="1" dirty="0"/>
              <a:t>all</a:t>
            </a:r>
            <a:r>
              <a:rPr lang="en-US" dirty="0"/>
              <a:t> the many parts of the solicitation.</a:t>
            </a:r>
          </a:p>
          <a:p>
            <a:r>
              <a:rPr lang="en-US" dirty="0"/>
              <a:t>It provides suggestions on how to read the entire solicitation and use its various parts.</a:t>
            </a:r>
          </a:p>
          <a:p>
            <a:r>
              <a:rPr lang="en-US" dirty="0"/>
              <a:t>It is not likely something one wants to go through all in one sitting.</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5">
                <a:tint val="45000"/>
                <a:satMod val="400000"/>
              </a:schemeClr>
            </a:duotone>
          </a:blip>
          <a:stretch>
            <a:fillRect/>
          </a:stretch>
        </p:blipFill>
        <p:spPr>
          <a:xfrm>
            <a:off x="8714705" y="5146183"/>
            <a:ext cx="609600" cy="609600"/>
          </a:xfrm>
          <a:prstGeom prst="rect">
            <a:avLst/>
          </a:prstGeom>
        </p:spPr>
      </p:pic>
    </p:spTree>
    <p:extLst>
      <p:ext uri="{BB962C8B-B14F-4D97-AF65-F5344CB8AC3E}">
        <p14:creationId xmlns:p14="http://schemas.microsoft.com/office/powerpoint/2010/main" val="33499309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F76F4-D432-4B27-8E10-D7EC1F78000D}"/>
              </a:ext>
            </a:extLst>
          </p:cNvPr>
          <p:cNvSpPr>
            <a:spLocks noGrp="1"/>
          </p:cNvSpPr>
          <p:nvPr>
            <p:ph type="ctrTitle"/>
          </p:nvPr>
        </p:nvSpPr>
        <p:spPr>
          <a:xfrm>
            <a:off x="1635967" y="1626216"/>
            <a:ext cx="9144000" cy="2387600"/>
          </a:xfrm>
        </p:spPr>
        <p:txBody>
          <a:bodyPr>
            <a:normAutofit/>
          </a:bodyPr>
          <a:lstStyle/>
          <a:p>
            <a:r>
              <a:rPr lang="en-US" sz="3600" dirty="0"/>
              <a:t>Look for Part 2 for the next section of the presentation.</a:t>
            </a:r>
          </a:p>
        </p:txBody>
      </p:sp>
    </p:spTree>
    <p:extLst>
      <p:ext uri="{BB962C8B-B14F-4D97-AF65-F5344CB8AC3E}">
        <p14:creationId xmlns:p14="http://schemas.microsoft.com/office/powerpoint/2010/main" val="582002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 Overview of the Solicitation Structure</a:t>
            </a:r>
          </a:p>
        </p:txBody>
      </p:sp>
      <p:sp>
        <p:nvSpPr>
          <p:cNvPr id="3" name="Content Placeholder 2"/>
          <p:cNvSpPr>
            <a:spLocks noGrp="1"/>
          </p:cNvSpPr>
          <p:nvPr>
            <p:ph idx="1"/>
          </p:nvPr>
        </p:nvSpPr>
        <p:spPr>
          <a:xfrm>
            <a:off x="696533" y="1584101"/>
            <a:ext cx="4880020" cy="4984124"/>
          </a:xfrm>
        </p:spPr>
        <p:txBody>
          <a:bodyPr>
            <a:normAutofit fontScale="85000" lnSpcReduction="10000"/>
          </a:bodyPr>
          <a:lstStyle/>
          <a:p>
            <a:pPr marL="0" indent="0">
              <a:buNone/>
            </a:pPr>
            <a:r>
              <a:rPr lang="en-US" b="1" dirty="0"/>
              <a:t>TABLE OF CONTENTS</a:t>
            </a:r>
          </a:p>
          <a:p>
            <a:r>
              <a:rPr lang="en-US" b="1" dirty="0"/>
              <a:t>Summary of Program Requirements</a:t>
            </a:r>
            <a:endParaRPr lang="en-US" dirty="0"/>
          </a:p>
          <a:p>
            <a:r>
              <a:rPr lang="en-US" dirty="0"/>
              <a:t>I. </a:t>
            </a:r>
            <a:r>
              <a:rPr lang="en-US" b="1" dirty="0"/>
              <a:t>Introduction</a:t>
            </a:r>
            <a:endParaRPr lang="en-US" dirty="0"/>
          </a:p>
          <a:p>
            <a:r>
              <a:rPr lang="en-US" dirty="0"/>
              <a:t>II. </a:t>
            </a:r>
            <a:r>
              <a:rPr lang="en-US" b="1" dirty="0"/>
              <a:t>Program Description</a:t>
            </a:r>
            <a:endParaRPr lang="en-US" dirty="0"/>
          </a:p>
          <a:p>
            <a:r>
              <a:rPr lang="en-US" dirty="0"/>
              <a:t>III. </a:t>
            </a:r>
            <a:r>
              <a:rPr lang="en-US" b="1" dirty="0"/>
              <a:t>Award Information</a:t>
            </a:r>
            <a:endParaRPr lang="en-US" dirty="0"/>
          </a:p>
          <a:p>
            <a:r>
              <a:rPr lang="en-US" dirty="0"/>
              <a:t>IV. </a:t>
            </a:r>
            <a:r>
              <a:rPr lang="en-US" b="1" dirty="0"/>
              <a:t>Eligibility Information</a:t>
            </a:r>
            <a:endParaRPr lang="en-US" dirty="0"/>
          </a:p>
          <a:p>
            <a:r>
              <a:rPr lang="en-US" dirty="0"/>
              <a:t>V. </a:t>
            </a:r>
            <a:r>
              <a:rPr lang="en-US" b="1" dirty="0"/>
              <a:t>Proposal Preparation and Submission Instructions</a:t>
            </a:r>
          </a:p>
          <a:p>
            <a:pPr lvl="1"/>
            <a:r>
              <a:rPr lang="en-US" b="1" dirty="0"/>
              <a:t> </a:t>
            </a:r>
            <a:r>
              <a:rPr lang="en-US" dirty="0"/>
              <a:t>A. Proposal Preparation Instructions</a:t>
            </a:r>
          </a:p>
          <a:p>
            <a:pPr lvl="1"/>
            <a:r>
              <a:rPr lang="en-US" dirty="0"/>
              <a:t>B. Budgetary Information</a:t>
            </a:r>
          </a:p>
          <a:p>
            <a:pPr lvl="1"/>
            <a:r>
              <a:rPr lang="en-US" dirty="0"/>
              <a:t>C. Due Dates</a:t>
            </a:r>
          </a:p>
          <a:p>
            <a:pPr lvl="1"/>
            <a:r>
              <a:rPr lang="en-US" dirty="0"/>
              <a:t>D. FastLane/Grants.gov Requirements</a:t>
            </a:r>
          </a:p>
          <a:p>
            <a:endParaRPr lang="en-US" dirty="0"/>
          </a:p>
        </p:txBody>
      </p:sp>
      <p:sp>
        <p:nvSpPr>
          <p:cNvPr id="4" name="TextBox 3"/>
          <p:cNvSpPr txBox="1"/>
          <p:nvPr/>
        </p:nvSpPr>
        <p:spPr>
          <a:xfrm>
            <a:off x="6284890" y="1584101"/>
            <a:ext cx="4965879" cy="4801314"/>
          </a:xfrm>
          <a:prstGeom prst="rect">
            <a:avLst/>
          </a:prstGeom>
          <a:noFill/>
        </p:spPr>
        <p:txBody>
          <a:bodyPr wrap="square" rtlCol="0">
            <a:spAutoFit/>
          </a:bodyPr>
          <a:lstStyle/>
          <a:p>
            <a:r>
              <a:rPr lang="en-US" sz="2400" dirty="0"/>
              <a:t>VI. </a:t>
            </a:r>
            <a:r>
              <a:rPr lang="en-US" sz="2400" b="1" dirty="0"/>
              <a:t>NSF Proposal Processing and Review Procedures </a:t>
            </a:r>
          </a:p>
          <a:p>
            <a:pPr lvl="1"/>
            <a:r>
              <a:rPr lang="en-US" sz="2400" dirty="0"/>
              <a:t>A. Merit Review Principles and Criteria</a:t>
            </a:r>
          </a:p>
          <a:p>
            <a:pPr lvl="1"/>
            <a:r>
              <a:rPr lang="en-US" sz="2400" dirty="0"/>
              <a:t>B. Review and Selection Process</a:t>
            </a:r>
          </a:p>
          <a:p>
            <a:r>
              <a:rPr lang="en-US" sz="2400" dirty="0"/>
              <a:t>VII. </a:t>
            </a:r>
            <a:r>
              <a:rPr lang="en-US" sz="2400" b="1" dirty="0"/>
              <a:t>Award Administration Information </a:t>
            </a:r>
          </a:p>
          <a:p>
            <a:pPr lvl="1"/>
            <a:r>
              <a:rPr lang="en-US" sz="2400" dirty="0"/>
              <a:t>A. Notification of the Award</a:t>
            </a:r>
          </a:p>
          <a:p>
            <a:pPr lvl="1"/>
            <a:r>
              <a:rPr lang="en-US" sz="2400" dirty="0"/>
              <a:t>B. Award Conditions</a:t>
            </a:r>
          </a:p>
          <a:p>
            <a:pPr lvl="1"/>
            <a:r>
              <a:rPr lang="en-US" sz="2400" dirty="0"/>
              <a:t>C. Reporting Requirements</a:t>
            </a:r>
          </a:p>
          <a:p>
            <a:r>
              <a:rPr lang="en-US" sz="2400" dirty="0"/>
              <a:t>VIII. </a:t>
            </a:r>
            <a:r>
              <a:rPr lang="en-US" sz="2400" b="1" dirty="0"/>
              <a:t>Agency Contacts</a:t>
            </a:r>
            <a:endParaRPr lang="en-US" sz="2400" dirty="0"/>
          </a:p>
          <a:p>
            <a:r>
              <a:rPr lang="en-US" sz="2400" dirty="0"/>
              <a:t>IX. </a:t>
            </a:r>
            <a:r>
              <a:rPr lang="en-US" sz="2400" b="1" dirty="0"/>
              <a:t>Other Information</a:t>
            </a:r>
            <a:endParaRPr lang="en-US" sz="2400" dirty="0"/>
          </a:p>
          <a:p>
            <a:endParaRPr lang="en-US" dirty="0"/>
          </a:p>
        </p:txBody>
      </p:sp>
      <p:cxnSp>
        <p:nvCxnSpPr>
          <p:cNvPr id="6" name="Straight Connector 5"/>
          <p:cNvCxnSpPr/>
          <p:nvPr/>
        </p:nvCxnSpPr>
        <p:spPr>
          <a:xfrm>
            <a:off x="5718220" y="1584101"/>
            <a:ext cx="0" cy="4649274"/>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Recorded Sound">
            <a:hlinkClick r:id="" action="ppaction://media"/>
          </p:cNvPr>
          <p:cNvPicPr>
            <a:picLocks noChangeAspect="1"/>
          </p:cNvPicPr>
          <p:nvPr>
            <a:audioFile r:link="rId1"/>
            <p:extLst>
              <p:ext uri="{DAA4B4D4-6D71-4841-9C94-3DE7FCFB9230}">
                <p14:media xmlns:p14="http://schemas.microsoft.com/office/powerpoint/2010/main" r:embed="rId2">
                  <p14:trim end="4537.9977"/>
                </p14:media>
              </p:ext>
            </p:extLst>
          </p:nvPr>
        </p:nvPicPr>
        <p:blipFill>
          <a:blip r:embed="rId6"/>
          <a:stretch>
            <a:fillRect/>
          </a:stretch>
        </p:blipFill>
        <p:spPr>
          <a:xfrm>
            <a:off x="10997485" y="4558685"/>
            <a:ext cx="609600" cy="609600"/>
          </a:xfrm>
          <a:prstGeom prst="rect">
            <a:avLst/>
          </a:prstGeom>
        </p:spPr>
      </p:pic>
      <p:pic>
        <p:nvPicPr>
          <p:cNvPr id="20"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997485" y="5472050"/>
            <a:ext cx="609600" cy="609600"/>
          </a:xfrm>
          <a:prstGeom prst="rect">
            <a:avLst/>
          </a:prstGeom>
        </p:spPr>
      </p:pic>
    </p:spTree>
    <p:extLst>
      <p:ext uri="{BB962C8B-B14F-4D97-AF65-F5344CB8AC3E}">
        <p14:creationId xmlns:p14="http://schemas.microsoft.com/office/powerpoint/2010/main" val="2108780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1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295" fill="hold"/>
                                        <p:tgtEl>
                                          <p:spTgt spid="20"/>
                                        </p:tgtEl>
                                      </p:cBhvr>
                                    </p:cmd>
                                  </p:childTnLst>
                                </p:cTn>
                              </p:par>
                            </p:childTnLst>
                          </p:cTn>
                        </p:par>
                      </p:childTnLst>
                    </p:cTn>
                  </p:par>
                </p:childTnLst>
              </p:cTn>
              <p:nextCondLst>
                <p:cond evt="onClick" delay="0">
                  <p:tgtEl>
                    <p:spTgt spid="20"/>
                  </p:tgtEl>
                </p:cond>
              </p:nextCondLst>
            </p:seq>
            <p:audio>
              <p:cMediaNode vol="80000">
                <p:cTn id="13"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14052"/>
          </a:xfrm>
        </p:spPr>
        <p:txBody>
          <a:bodyPr>
            <a:normAutofit fontScale="90000"/>
          </a:bodyPr>
          <a:lstStyle/>
          <a:p>
            <a:br>
              <a:rPr lang="en-US" dirty="0"/>
            </a:br>
            <a:r>
              <a:rPr lang="en-US" dirty="0"/>
              <a:t> </a:t>
            </a:r>
            <a:r>
              <a:rPr lang="en-US" b="1" dirty="0"/>
              <a:t>Advancing Informal STEM Learning (AISL)</a:t>
            </a:r>
            <a:r>
              <a:rPr lang="en-US" dirty="0"/>
              <a:t>	</a:t>
            </a:r>
            <a:br>
              <a:rPr lang="en-US" dirty="0"/>
            </a:br>
            <a:br>
              <a:rPr lang="en-US" dirty="0"/>
            </a:br>
            <a:r>
              <a:rPr lang="en-US" sz="2700" b="1" dirty="0"/>
              <a:t>PROGRAM SOLICITATION NSF 17-573</a:t>
            </a:r>
            <a:r>
              <a:rPr lang="en-US" sz="2700" dirty="0"/>
              <a:t>	</a:t>
            </a:r>
            <a:br>
              <a:rPr lang="en-US" sz="2700" dirty="0"/>
            </a:br>
            <a:r>
              <a:rPr lang="en-US" sz="2700" dirty="0"/>
              <a:t> </a:t>
            </a:r>
            <a:r>
              <a:rPr lang="en-US" sz="2700" b="1" dirty="0"/>
              <a:t>REPLACES DOCUMENT(S): NSF 15-593</a:t>
            </a:r>
            <a:r>
              <a:rPr lang="en-US" dirty="0"/>
              <a:t>	</a:t>
            </a:r>
            <a:br>
              <a:rPr lang="en-US" dirty="0"/>
            </a:br>
            <a:br>
              <a:rPr lang="en-US" dirty="0"/>
            </a:br>
            <a:r>
              <a:rPr lang="en-US" dirty="0"/>
              <a:t> </a:t>
            </a:r>
            <a:br>
              <a:rPr lang="en-US" dirty="0"/>
            </a:br>
            <a:r>
              <a:rPr lang="en-US" dirty="0"/>
              <a:t>  </a:t>
            </a:r>
            <a:br>
              <a:rPr lang="en-US" dirty="0"/>
            </a:br>
            <a:r>
              <a:rPr lang="en-US" dirty="0"/>
              <a:t> </a:t>
            </a:r>
            <a:br>
              <a:rPr lang="en-US" dirty="0"/>
            </a:br>
            <a:r>
              <a:rPr lang="en-US" dirty="0"/>
              <a:t>  </a:t>
            </a:r>
            <a:br>
              <a:rPr lang="en-US" dirty="0"/>
            </a:br>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0" y="2274194"/>
            <a:ext cx="609600" cy="609600"/>
          </a:xfrm>
          <a:prstGeom prst="rect">
            <a:avLst/>
          </a:prstGeom>
        </p:spPr>
      </p:pic>
    </p:spTree>
    <p:extLst>
      <p:ext uri="{BB962C8B-B14F-4D97-AF65-F5344CB8AC3E}">
        <p14:creationId xmlns:p14="http://schemas.microsoft.com/office/powerpoint/2010/main" val="2879726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4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Full Proposal Deadline(s)</a:t>
            </a:r>
            <a:r>
              <a:rPr lang="en-US" dirty="0"/>
              <a:t> </a:t>
            </a:r>
          </a:p>
        </p:txBody>
      </p:sp>
      <p:sp>
        <p:nvSpPr>
          <p:cNvPr id="3" name="Content Placeholder 2"/>
          <p:cNvSpPr>
            <a:spLocks noGrp="1"/>
          </p:cNvSpPr>
          <p:nvPr>
            <p:ph idx="1"/>
          </p:nvPr>
        </p:nvSpPr>
        <p:spPr/>
        <p:txBody>
          <a:bodyPr/>
          <a:lstStyle/>
          <a:p>
            <a:r>
              <a:rPr lang="en-US" dirty="0"/>
              <a:t>due by 5 p.m. submitter's local time:</a:t>
            </a:r>
          </a:p>
          <a:p>
            <a:pPr lvl="1"/>
            <a:r>
              <a:rPr lang="en-US" dirty="0"/>
              <a:t> November 06, 2017</a:t>
            </a:r>
          </a:p>
          <a:p>
            <a:pPr lvl="1"/>
            <a:r>
              <a:rPr lang="en-US" dirty="0"/>
              <a:t> November 07, 2018 </a:t>
            </a:r>
          </a:p>
          <a:p>
            <a:pPr lvl="1"/>
            <a:r>
              <a:rPr lang="en-US" dirty="0"/>
              <a:t>November 06, 2019	</a:t>
            </a:r>
          </a:p>
          <a:p>
            <a:endParaRPr lang="en-US" dirty="0"/>
          </a:p>
          <a:p>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37420" y="2364346"/>
            <a:ext cx="609600" cy="609600"/>
          </a:xfrm>
          <a:prstGeom prst="rect">
            <a:avLst/>
          </a:prstGeom>
        </p:spPr>
      </p:pic>
    </p:spTree>
    <p:extLst>
      <p:ext uri="{BB962C8B-B14F-4D97-AF65-F5344CB8AC3E}">
        <p14:creationId xmlns:p14="http://schemas.microsoft.com/office/powerpoint/2010/main" val="6124972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1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IMPORTANT INFORMATION AND REVISION NOTES</a:t>
            </a:r>
            <a:br>
              <a:rPr lang="en-US" b="1" dirty="0"/>
            </a:br>
            <a:endParaRPr lang="en-US" dirty="0"/>
          </a:p>
        </p:txBody>
      </p:sp>
      <p:sp>
        <p:nvSpPr>
          <p:cNvPr id="3" name="Content Placeholder 2"/>
          <p:cNvSpPr>
            <a:spLocks noGrp="1"/>
          </p:cNvSpPr>
          <p:nvPr>
            <p:ph idx="1"/>
          </p:nvPr>
        </p:nvSpPr>
        <p:spPr>
          <a:xfrm>
            <a:off x="838200" y="1416676"/>
            <a:ext cx="10515600" cy="5164427"/>
          </a:xfrm>
        </p:spPr>
        <p:txBody>
          <a:bodyPr>
            <a:normAutofit fontScale="70000" lnSpcReduction="20000"/>
          </a:bodyPr>
          <a:lstStyle/>
          <a:p>
            <a:r>
              <a:rPr lang="en-US" dirty="0"/>
              <a:t>The Collaborative Planning and Resource Center proposal types have been eliminated;</a:t>
            </a:r>
          </a:p>
          <a:p>
            <a:r>
              <a:rPr lang="en-US" dirty="0"/>
              <a:t>The "Exploratory Pathways" project type is renamed "Pilots and Feasibility Studies" to further strengthen understanding of what is acceptable for this project type;</a:t>
            </a:r>
          </a:p>
          <a:p>
            <a:r>
              <a:rPr lang="en-US" dirty="0"/>
              <a:t>A new project type is added: "Literature Reviews, Syntheses, or Meta-analyses" emphasize the need for these types of products focused on research and practice to advance the knowledge base of the field;</a:t>
            </a:r>
          </a:p>
          <a:p>
            <a:r>
              <a:rPr lang="en-US" dirty="0"/>
              <a:t>The limit for small Conference proposals is changed from $</a:t>
            </a:r>
            <a:r>
              <a:rPr lang="en-US" dirty="0" err="1"/>
              <a:t>50k</a:t>
            </a:r>
            <a:r>
              <a:rPr lang="en-US" dirty="0"/>
              <a:t> to $</a:t>
            </a:r>
            <a:r>
              <a:rPr lang="en-US" dirty="0" err="1"/>
              <a:t>75k</a:t>
            </a:r>
            <a:r>
              <a:rPr lang="en-US" dirty="0"/>
              <a:t>;</a:t>
            </a:r>
          </a:p>
          <a:p>
            <a:r>
              <a:rPr lang="en-US" dirty="0"/>
              <a:t>The page limit for the Project Description is increased to 18 pages on all project types except Conferences, which remain at 15 pages;</a:t>
            </a:r>
          </a:p>
          <a:p>
            <a:r>
              <a:rPr lang="en-US" dirty="0"/>
              <a:t>Two types of Supplementary documents are eliminated: (1) executive summaries of summative evaluations and (2) logic models and additional details about project evaluation;</a:t>
            </a:r>
          </a:p>
          <a:p>
            <a:r>
              <a:rPr lang="en-US" dirty="0"/>
              <a:t>The number of proposals for which an organization may be the lead is limited to three (3);</a:t>
            </a:r>
          </a:p>
          <a:p>
            <a:r>
              <a:rPr lang="en-US" dirty="0"/>
              <a:t>The number of proposals for which one can be PI/Co-PI is limited to three (3); and</a:t>
            </a:r>
          </a:p>
          <a:p>
            <a:r>
              <a:rPr lang="en-US" dirty="0"/>
              <a:t>The minimum one-year budget amount is $75,000 for an organization in collaborative proposals uploaded as separate submissions from multiple organizations.</a:t>
            </a:r>
          </a:p>
          <a:p>
            <a:r>
              <a:rPr lang="en-US" dirty="0"/>
              <a:t>Any proposal submitted in response to this solicitation should be submitted in accordance with the revised </a:t>
            </a:r>
            <a:r>
              <a:rPr lang="en-US" i="1" dirty="0"/>
              <a:t>NSF Proposal &amp; Award Policies &amp; Procedures Guide</a:t>
            </a:r>
            <a:r>
              <a:rPr lang="en-US" dirty="0"/>
              <a:t> (</a:t>
            </a:r>
            <a:r>
              <a:rPr lang="en-US" dirty="0" err="1"/>
              <a:t>PAPPG</a:t>
            </a:r>
            <a:r>
              <a:rPr lang="en-US" dirty="0"/>
              <a:t>) (</a:t>
            </a:r>
            <a:r>
              <a:rPr lang="en-US" dirty="0">
                <a:hlinkClick r:id="rId4"/>
              </a:rPr>
              <a:t>NSF 17-1</a:t>
            </a:r>
            <a:r>
              <a:rPr lang="en-US" dirty="0"/>
              <a:t>), which is effective for proposals submitted, or due, on or after January 30, 2017</a:t>
            </a:r>
          </a:p>
          <a:p>
            <a:endParaRPr lang="en-US" dirty="0"/>
          </a:p>
        </p:txBody>
      </p:sp>
      <p:pic>
        <p:nvPicPr>
          <p:cNvPr id="8" name="Recorded Sound">
            <a:hlinkClick r:id="" action="ppaction://media"/>
          </p:cNvPr>
          <p:cNvPicPr>
            <a:picLocks noChangeAspect="1"/>
          </p:cNvPicPr>
          <p:nvPr>
            <a:audioFile r:link="rId1"/>
            <p:extLst>
              <p:ext uri="{DAA4B4D4-6D71-4841-9C94-3DE7FCFB9230}">
                <p14:media xmlns:p14="http://schemas.microsoft.com/office/powerpoint/2010/main" r:embed="rId2">
                  <p14:trim end="15686.5124"/>
                </p14:media>
              </p:ext>
            </p:extLst>
          </p:nvPr>
        </p:nvPicPr>
        <p:blipFill>
          <a:blip r:embed="rId5"/>
          <a:stretch>
            <a:fillRect/>
          </a:stretch>
        </p:blipFill>
        <p:spPr>
          <a:xfrm>
            <a:off x="11319456" y="5326487"/>
            <a:ext cx="609600" cy="609600"/>
          </a:xfrm>
          <a:prstGeom prst="rect">
            <a:avLst/>
          </a:prstGeom>
        </p:spPr>
      </p:pic>
    </p:spTree>
    <p:extLst>
      <p:ext uri="{BB962C8B-B14F-4D97-AF65-F5344CB8AC3E}">
        <p14:creationId xmlns:p14="http://schemas.microsoft.com/office/powerpoint/2010/main" val="4007334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9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eaLnBrk="0" fontAlgn="base" hangingPunct="0">
              <a:lnSpc>
                <a:spcPct val="100000"/>
              </a:lnSpc>
              <a:spcAft>
                <a:spcPct val="0"/>
              </a:spcAft>
            </a:pPr>
            <a:r>
              <a:rPr kumimoji="0" lang="en-US" altLang="en-US" sz="800" b="1" i="0" u="none" strike="noStrike" cap="none" normalizeH="0" baseline="0" dirty="0">
                <a:ln>
                  <a:noFill/>
                </a:ln>
                <a:solidFill>
                  <a:srgbClr val="CC9900"/>
                </a:solidFill>
                <a:effectLst/>
                <a:latin typeface="Verdana" panose="020B0604030504040204" pitchFamily="34" charset="0"/>
              </a:rPr>
              <a:t>General Information</a:t>
            </a:r>
            <a:br>
              <a:rPr kumimoji="0" lang="en-US" altLang="en-US" sz="800" b="1" i="0" u="none" strike="noStrike" cap="none" normalizeH="0" baseline="0" dirty="0">
                <a:ln>
                  <a:noFill/>
                </a:ln>
                <a:solidFill>
                  <a:srgbClr val="CC9900"/>
                </a:solidFill>
                <a:effectLst/>
                <a:latin typeface="Verdana" panose="020B0604030504040204" pitchFamily="34" charset="0"/>
              </a:rPr>
            </a:br>
            <a:r>
              <a:rPr kumimoji="0" lang="en-US" alt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Program Title:</a:t>
            </a:r>
            <a:b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rPr>
              <a:t>Advancing Informal STEM Learning (AISL)</a:t>
            </a:r>
            <a:endParaRPr lang="en-US" dirty="0"/>
          </a:p>
        </p:txBody>
      </p:sp>
      <p:sp>
        <p:nvSpPr>
          <p:cNvPr id="4" name="Rectangle 1"/>
          <p:cNvSpPr>
            <a:spLocks noGrp="1" noChangeArrowheads="1"/>
          </p:cNvSpPr>
          <p:nvPr>
            <p:ph idx="1"/>
          </p:nvPr>
        </p:nvSpPr>
        <p:spPr bwMode="auto">
          <a:xfrm>
            <a:off x="838200" y="2467949"/>
            <a:ext cx="1001533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cs typeface="Arial" panose="020B0604020202020204" pitchFamily="34" charset="0"/>
              </a:rPr>
              <a:t>Synopsis of Program:</a:t>
            </a:r>
            <a:endParaRPr kumimoji="0" lang="en-US" altLang="en-US" sz="18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cs typeface="Arial" panose="020B0604020202020204" pitchFamily="34" charset="0"/>
              </a:rPr>
              <a:t>The </a:t>
            </a:r>
            <a:r>
              <a:rPr kumimoji="0" lang="en-US" altLang="en-US" sz="1800" b="1" i="0" u="none" strike="noStrike" cap="none" normalizeH="0" baseline="0" dirty="0">
                <a:ln>
                  <a:noFill/>
                </a:ln>
                <a:solidFill>
                  <a:schemeClr val="tx1"/>
                </a:solidFill>
                <a:effectLst/>
                <a:cs typeface="Arial" panose="020B0604020202020204" pitchFamily="34" charset="0"/>
              </a:rPr>
              <a:t>Advancing Informal STEM Learning</a:t>
            </a:r>
            <a:r>
              <a:rPr kumimoji="0" lang="en-US" altLang="en-US" sz="1800" b="0" i="0" u="none" strike="noStrike" cap="none" normalizeH="0" baseline="0" dirty="0">
                <a:ln>
                  <a:noFill/>
                </a:ln>
                <a:solidFill>
                  <a:schemeClr val="tx1"/>
                </a:solidFill>
                <a:effectLst/>
                <a:cs typeface="Arial" panose="020B0604020202020204" pitchFamily="34" charset="0"/>
              </a:rPr>
              <a:t> (AISL) program seeks to advance new approaches to and evidence-based understanding of the design and development of STEM learning opportunities for the public in informal environments; provide multiple pathways for broadening access to and engagement in STEM learning experiences; advance innovative research on and assessment of STEM learning in informal environments; and engage the public of all ages in learning STEM in informal environments.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cs typeface="Arial" panose="020B0604020202020204" pitchFamily="34" charset="0"/>
              </a:rPr>
              <a:t>The AISL program supports six types of projects: (1) Pilots and Feasibility Studies, (2) Research in Service to Practice, (3) Innovations in Development, (4) Broad Implementation, (5) Literature Reviews, Syntheses, or Meta-Analyses, and (6) Conferences.</a:t>
            </a:r>
            <a:endParaRPr kumimoji="0" lang="en-US" altLang="en-US" sz="1800" b="0" i="0" u="none" strike="noStrike" cap="none" normalizeH="0" baseline="0" dirty="0">
              <a:ln>
                <a:noFill/>
              </a:ln>
              <a:solidFill>
                <a:schemeClr val="tx1"/>
              </a:solidFill>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79865" y="5197698"/>
            <a:ext cx="609600" cy="609600"/>
          </a:xfrm>
          <a:prstGeom prst="rect">
            <a:avLst/>
          </a:prstGeom>
        </p:spPr>
      </p:pic>
    </p:spTree>
    <p:extLst>
      <p:ext uri="{BB962C8B-B14F-4D97-AF65-F5344CB8AC3E}">
        <p14:creationId xmlns:p14="http://schemas.microsoft.com/office/powerpoint/2010/main" val="24677744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9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Cognizant Program Officer(s):</a:t>
            </a:r>
            <a:br>
              <a:rPr lang="en-US" dirty="0"/>
            </a:br>
            <a:endParaRPr lang="en-US" dirty="0"/>
          </a:p>
        </p:txBody>
      </p:sp>
      <p:sp>
        <p:nvSpPr>
          <p:cNvPr id="3" name="Content Placeholder 2"/>
          <p:cNvSpPr>
            <a:spLocks noGrp="1"/>
          </p:cNvSpPr>
          <p:nvPr>
            <p:ph idx="1"/>
          </p:nvPr>
        </p:nvSpPr>
        <p:spPr/>
        <p:txBody>
          <a:bodyPr/>
          <a:lstStyle/>
          <a:p>
            <a:r>
              <a:rPr lang="en-US" i="1" dirty="0"/>
              <a:t>Please note that the following information is current at the time of publishing. See program website for any updates to the points of contact.</a:t>
            </a:r>
            <a:endParaRPr lang="en-US" dirty="0"/>
          </a:p>
          <a:p>
            <a:r>
              <a:rPr lang="en-US" dirty="0"/>
              <a:t>Address Questions to the Program, telephone: (703)292-8616, email: </a:t>
            </a:r>
            <a:r>
              <a:rPr lang="en-US" dirty="0">
                <a:hlinkClick r:id="rId6"/>
              </a:rPr>
              <a:t>DRLAISL@nsf.gov</a:t>
            </a:r>
            <a:endParaRPr lang="en-US" dirty="0"/>
          </a:p>
          <a:p>
            <a:pPr marL="0" indent="0">
              <a:buNone/>
            </a:pPr>
            <a:endParaRPr lang="en-US" dirty="0"/>
          </a:p>
          <a:p>
            <a:pPr marL="0" indent="0">
              <a:buNone/>
            </a:pPr>
            <a:endParaRPr lang="en-US" dirty="0"/>
          </a:p>
          <a:p>
            <a:pPr marL="0" indent="0">
              <a:buNone/>
            </a:pPr>
            <a:r>
              <a:rPr lang="en-US" dirty="0"/>
              <a:t>[What should you include in your inquiry?             ]</a:t>
            </a:r>
          </a:p>
        </p:txBody>
      </p:sp>
      <p:pic>
        <p:nvPicPr>
          <p:cNvPr id="4" name="Recorded Sound">
            <a:hlinkClick r:id="" action="ppaction://media"/>
          </p:cNvPr>
          <p:cNvPicPr>
            <a:picLocks noChangeAspect="1"/>
          </p:cNvPicPr>
          <p:nvPr>
            <a:audioFile r:link="rId1"/>
            <p:extLst>
              <p:ext uri="{DAA4B4D4-6D71-4841-9C94-3DE7FCFB9230}">
                <p14:media xmlns:p14="http://schemas.microsoft.com/office/powerpoint/2010/main" r:embed="rId2">
                  <p14:trim end="84071.9863"/>
                </p14:media>
              </p:ext>
            </p:extLst>
          </p:nvPr>
        </p:nvPicPr>
        <p:blipFill>
          <a:blip r:embed="rId7"/>
          <a:stretch>
            <a:fillRect/>
          </a:stretch>
        </p:blipFill>
        <p:spPr>
          <a:xfrm>
            <a:off x="4245736" y="3593463"/>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246513" y="4927243"/>
            <a:ext cx="609600" cy="609600"/>
          </a:xfrm>
          <a:prstGeom prst="rect">
            <a:avLst/>
          </a:prstGeom>
        </p:spPr>
      </p:pic>
    </p:spTree>
    <p:extLst>
      <p:ext uri="{BB962C8B-B14F-4D97-AF65-F5344CB8AC3E}">
        <p14:creationId xmlns:p14="http://schemas.microsoft.com/office/powerpoint/2010/main" val="7168167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064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Award Information</a:t>
            </a:r>
            <a:endParaRPr lang="en-US" dirty="0"/>
          </a:p>
        </p:txBody>
      </p:sp>
      <p:sp>
        <p:nvSpPr>
          <p:cNvPr id="3" name="Content Placeholder 2"/>
          <p:cNvSpPr>
            <a:spLocks noGrp="1"/>
          </p:cNvSpPr>
          <p:nvPr>
            <p:ph idx="1"/>
          </p:nvPr>
        </p:nvSpPr>
        <p:spPr>
          <a:xfrm>
            <a:off x="838200" y="1825625"/>
            <a:ext cx="10515600" cy="4858510"/>
          </a:xfrm>
        </p:spPr>
        <p:txBody>
          <a:bodyPr>
            <a:normAutofit fontScale="70000" lnSpcReduction="20000"/>
          </a:bodyPr>
          <a:lstStyle/>
          <a:p>
            <a:r>
              <a:rPr lang="en-US" b="1" dirty="0"/>
              <a:t>Anticipated Type of Award:</a:t>
            </a:r>
            <a:endParaRPr lang="en-US" dirty="0"/>
          </a:p>
          <a:p>
            <a:r>
              <a:rPr lang="en-US" dirty="0"/>
              <a:t>Standard Grant or Continuing Grant</a:t>
            </a:r>
          </a:p>
          <a:p>
            <a:r>
              <a:rPr lang="en-US" b="1" dirty="0"/>
              <a:t>Estimated Number of Awards:</a:t>
            </a:r>
            <a:r>
              <a:rPr lang="en-US" dirty="0"/>
              <a:t> 60 to 85</a:t>
            </a:r>
          </a:p>
          <a:p>
            <a:r>
              <a:rPr lang="en-US" dirty="0"/>
              <a:t>Pending availability of funds, it is anticipated that about 15-20 Pilots and Feasibility Studies awards, 8-10 Research in Service To Practice awards, 10-15 Innovations in Development awards, 4-6 Broad Implementation awards, 8-10 Literature Reviews, Syntheses, and/or Meta-analyses awards, and 12-18 Conference awards will be made. AISL will also fund 8-10 awards made through the EAGER, RAPID, Research Coordination Networks (RCN) mechanisms and 2-4 each CAREER awards and </a:t>
            </a:r>
            <a:r>
              <a:rPr lang="en-US" dirty="0" err="1"/>
              <a:t>REU</a:t>
            </a:r>
            <a:r>
              <a:rPr lang="en-US" dirty="0"/>
              <a:t> supplements.</a:t>
            </a:r>
          </a:p>
          <a:p>
            <a:r>
              <a:rPr lang="en-US" b="1" dirty="0"/>
              <a:t>Anticipated Funding Amount:</a:t>
            </a:r>
            <a:r>
              <a:rPr lang="en-US" dirty="0"/>
              <a:t> $33,000,000 to $44,000,000</a:t>
            </a:r>
          </a:p>
          <a:p>
            <a:r>
              <a:rPr lang="en-US" dirty="0"/>
              <a:t>Limits for funding requests of AISL proposals are as follows: (1) Pilots and Feasibility projects: up to $300,000 with durations up to two years; (2) Research in Service to Practice projects: from $300,000 to $2,000,000 with durations from two to five years; (3) Innovations in Development projects: $500,000 to $3,000,000 with durations from two to five years; (4) Broad Implementation projects from $1,000,000 to $3,000,000 with durations from three to five years; (5) Literature Reviews, Syntheses, or Meta-analyses projects up to $250,000 with durations of up to two years; and (6) Conferences up to $250,000 with durations of up to two years.</a:t>
            </a:r>
          </a:p>
          <a:p>
            <a:endParaRPr lang="en-US" dirty="0"/>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38963" y="3265868"/>
            <a:ext cx="609600" cy="609600"/>
          </a:xfrm>
          <a:prstGeom prst="rect">
            <a:avLst/>
          </a:prstGeom>
        </p:spPr>
      </p:pic>
      <p:pic>
        <p:nvPicPr>
          <p:cNvPr id="10"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296382" y="4841048"/>
            <a:ext cx="609600" cy="609600"/>
          </a:xfrm>
          <a:prstGeom prst="rect">
            <a:avLst/>
          </a:prstGeom>
        </p:spPr>
      </p:pic>
      <p:pic>
        <p:nvPicPr>
          <p:cNvPr id="13"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5791200" y="3124200"/>
            <a:ext cx="609600" cy="609600"/>
          </a:xfrm>
          <a:prstGeom prst="rect">
            <a:avLst/>
          </a:prstGeom>
        </p:spPr>
      </p:pic>
      <p:pic>
        <p:nvPicPr>
          <p:cNvPr id="14"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11195420" y="1936147"/>
            <a:ext cx="609600" cy="609600"/>
          </a:xfrm>
          <a:prstGeom prst="rect">
            <a:avLst/>
          </a:prstGeom>
        </p:spPr>
      </p:pic>
    </p:spTree>
    <p:extLst>
      <p:ext uri="{BB962C8B-B14F-4D97-AF65-F5344CB8AC3E}">
        <p14:creationId xmlns:p14="http://schemas.microsoft.com/office/powerpoint/2010/main" val="27352915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3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485"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8027" fill="hold"/>
                                        <p:tgtEl>
                                          <p:spTgt spid="13"/>
                                        </p:tgtEl>
                                      </p:cBhvr>
                                    </p:cmd>
                                  </p:childTnLst>
                                </p:cTn>
                              </p:par>
                            </p:childTnLst>
                          </p:cTn>
                        </p:par>
                      </p:childTnLst>
                    </p:cTn>
                  </p:par>
                </p:childTnLst>
              </p:cTn>
              <p:nextCondLst>
                <p:cond evt="onClick" delay="0">
                  <p:tgtEl>
                    <p:spTgt spid="13"/>
                  </p:tgtEl>
                </p:cond>
              </p:nextCondLst>
            </p:seq>
            <p:audio>
              <p:cMediaNode vol="80000">
                <p:cTn id="19" fill="hold" display="0">
                  <p:stCondLst>
                    <p:cond delay="indefinite"/>
                  </p:stCondLst>
                  <p:endCondLst>
                    <p:cond evt="onStopAudio" delay="0">
                      <p:tgtEl>
                        <p:sldTgt/>
                      </p:tgtEl>
                    </p:cond>
                  </p:endCondLst>
                </p:cTn>
                <p:tgtEl>
                  <p:spTgt spid="13"/>
                </p:tgtEl>
              </p:cMediaNode>
            </p:audio>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89181" fill="hold"/>
                                        <p:tgtEl>
                                          <p:spTgt spid="14"/>
                                        </p:tgtEl>
                                      </p:cBhvr>
                                    </p:cmd>
                                  </p:childTnLst>
                                </p:cTn>
                              </p:par>
                            </p:childTnLst>
                          </p:cTn>
                        </p:par>
                      </p:childTnLst>
                    </p:cTn>
                  </p:par>
                </p:childTnLst>
              </p:cTn>
              <p:nextCondLst>
                <p:cond evt="onClick" delay="0">
                  <p:tgtEl>
                    <p:spTgt spid="14"/>
                  </p:tgtEl>
                </p:cond>
              </p:nextCondLst>
            </p:seq>
            <p:audio>
              <p:cMediaNode vol="80000">
                <p:cTn id="25"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813D560BD80D4080261BA5ACDA78C0" ma:contentTypeVersion="0" ma:contentTypeDescription="Create a new document." ma:contentTypeScope="" ma:versionID="944a9452161b0e9031f87d0ecb0f51f3">
  <xsd:schema xmlns:xsd="http://www.w3.org/2001/XMLSchema" xmlns:xs="http://www.w3.org/2001/XMLSchema" xmlns:p="http://schemas.microsoft.com/office/2006/metadata/properties" targetNamespace="http://schemas.microsoft.com/office/2006/metadata/properties" ma:root="true" ma:fieldsID="06e0e3112098b4d1518554ee266199a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E490333-CCF6-47F6-AC51-5DB6164E26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C18A9B32-8AAA-4A18-8D37-57BA1ED4B23C}">
  <ds:schemaRefs>
    <ds:schemaRef ds:uri="http://schemas.microsoft.com/sharepoint/v3/contenttype/forms"/>
  </ds:schemaRefs>
</ds:datastoreItem>
</file>

<file path=customXml/itemProps3.xml><?xml version="1.0" encoding="utf-8"?>
<ds:datastoreItem xmlns:ds="http://schemas.openxmlformats.org/officeDocument/2006/customXml" ds:itemID="{F8CD033E-E716-4702-B212-9F098D3641A4}">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536</TotalTime>
  <Words>3040</Words>
  <Application>Microsoft Office PowerPoint</Application>
  <PresentationFormat>Widescreen</PresentationFormat>
  <Paragraphs>120</Paragraphs>
  <Slides>20</Slides>
  <Notes>0</Notes>
  <HiddenSlides>0</HiddenSlides>
  <MMClips>27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Verdana</vt:lpstr>
      <vt:lpstr>Office Theme</vt:lpstr>
      <vt:lpstr>AISL Solicitation NSF 17-573 Deep Dive, Part 1</vt:lpstr>
      <vt:lpstr>What’s this webinar about? How is it different?</vt:lpstr>
      <vt:lpstr>An Overview of the Solicitation Structure</vt:lpstr>
      <vt:lpstr>  Advancing Informal STEM Learning (AISL)   PROGRAM SOLICITATION NSF 17-573   REPLACES DOCUMENT(S): NSF 15-593             </vt:lpstr>
      <vt:lpstr>Full Proposal Deadline(s) </vt:lpstr>
      <vt:lpstr>IMPORTANT INFORMATION AND REVISION NOTES </vt:lpstr>
      <vt:lpstr>General Information Program Title: Advancing Informal STEM Learning (AISL)</vt:lpstr>
      <vt:lpstr>Cognizant Program Officer(s): </vt:lpstr>
      <vt:lpstr>Award Information</vt:lpstr>
      <vt:lpstr> Who May Submit Proposals: </vt:lpstr>
      <vt:lpstr>Proposal Preparation and Submission Instructions</vt:lpstr>
      <vt:lpstr>Budgetary Information</vt:lpstr>
      <vt:lpstr>About the Advancing Informal STEM Learning Program</vt:lpstr>
      <vt:lpstr>Program Goals</vt:lpstr>
      <vt:lpstr>PROGRAM DESCRIPTION</vt:lpstr>
      <vt:lpstr>Audiences for AISL Projects</vt:lpstr>
      <vt:lpstr>STEM content areas</vt:lpstr>
      <vt:lpstr>Priorities  </vt:lpstr>
      <vt:lpstr>AISL Project Types</vt:lpstr>
      <vt:lpstr>Look for Part 2 for the next section of the presentation.</vt:lpstr>
    </vt:vector>
  </TitlesOfParts>
  <Company>National Science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Advancing Informal STEM Learning (AISL) Program Solicitation  NSF 17-573</dc:title>
  <dc:creator>McCallie, Ellen</dc:creator>
  <cp:lastModifiedBy>McCallie, Ellen</cp:lastModifiedBy>
  <cp:revision>58</cp:revision>
  <cp:lastPrinted>2017-08-05T08:18:44Z</cp:lastPrinted>
  <dcterms:created xsi:type="dcterms:W3CDTF">2017-07-19T11:40:54Z</dcterms:created>
  <dcterms:modified xsi:type="dcterms:W3CDTF">2017-10-11T17:00:46Z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0x010100A9813D560BD80D4080261BA5ACDA78C0</vt:lpwstr>
  </property>
</Properties>
</file>