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8" r:id="rId2"/>
  </p:sldIdLst>
  <p:sldSz cx="43891200" cy="32918400"/>
  <p:notesSz cx="6858000" cy="9144000"/>
  <p:defaultTextStyle>
    <a:defPPr>
      <a:defRPr lang="en-US"/>
    </a:defPPr>
    <a:lvl1pPr marL="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608052"/>
    <a:srgbClr val="A9D65B"/>
    <a:srgbClr val="FFF012"/>
    <a:srgbClr val="6F9360"/>
    <a:srgbClr val="948A54"/>
    <a:srgbClr val="707B27"/>
    <a:srgbClr val="CCD7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5966" autoAdjust="0"/>
    <p:restoredTop sz="98445" autoAdjust="0"/>
  </p:normalViewPr>
  <p:slideViewPr>
    <p:cSldViewPr snapToGrid="0" snapToObjects="1">
      <p:cViewPr>
        <p:scale>
          <a:sx n="40" d="100"/>
          <a:sy n="40" d="100"/>
        </p:scale>
        <p:origin x="-1032" y="1416"/>
      </p:cViewPr>
      <p:guideLst>
        <p:guide orient="horz" pos="10368"/>
        <p:guide pos="13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9D517-0558-664C-9AD1-5E62A20240DD}" type="datetimeFigureOut">
              <a:rPr lang="en-US" smtClean="0"/>
              <a:pPr/>
              <a:t>8/11/14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C92E52-350B-C644-BEF2-1148A38170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735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9456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219456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219456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219456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219456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219456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219456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219456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219456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Placeholder 1026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Placeholder 1027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42"/>
            <a:ext cx="37307520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8653760"/>
            <a:ext cx="3072384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75BEFC1E-574F-E845-BC0A-A80F6AF1C24F}" type="datetimeFigureOut">
              <a:rPr lang="en-US" smtClean="0"/>
              <a:pPr/>
              <a:t>8/11/14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996160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298DA47-3E92-6145-A87C-6346CE23A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4559082" y="8435343"/>
            <a:ext cx="35547303" cy="17976341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01948" y="8435343"/>
            <a:ext cx="105925617" cy="17976341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75BEFC1E-574F-E845-BC0A-A80F6AF1C24F}" type="datetimeFigureOut">
              <a:rPr lang="en-US" smtClean="0"/>
              <a:pPr/>
              <a:t>8/11/14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996160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298DA47-3E92-6145-A87C-6346CE23A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75BEFC1E-574F-E845-BC0A-A80F6AF1C24F}" type="datetimeFigureOut">
              <a:rPr lang="en-US" smtClean="0"/>
              <a:pPr/>
              <a:t>8/11/14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996160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298DA47-3E92-6145-A87C-6346CE23A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3" y="21153122"/>
            <a:ext cx="37307520" cy="6537960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3" y="13952226"/>
            <a:ext cx="37307520" cy="7200898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6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75BEFC1E-574F-E845-BC0A-A80F6AF1C24F}" type="datetimeFigureOut">
              <a:rPr lang="en-US" smtClean="0"/>
              <a:pPr/>
              <a:t>8/11/14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996160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298DA47-3E92-6145-A87C-6346CE23A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01945" y="49156623"/>
            <a:ext cx="70736457" cy="139042138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369925" y="49156623"/>
            <a:ext cx="70736463" cy="139042138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75BEFC1E-574F-E845-BC0A-A80F6AF1C24F}" type="datetimeFigureOut">
              <a:rPr lang="en-US" smtClean="0"/>
              <a:pPr/>
              <a:t>8/11/14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996160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298DA47-3E92-6145-A87C-6346CE23A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2" y="7368543"/>
            <a:ext cx="19392903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2" y="10439401"/>
            <a:ext cx="19392903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3" y="7368543"/>
            <a:ext cx="19400520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3" y="10439401"/>
            <a:ext cx="19400520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75BEFC1E-574F-E845-BC0A-A80F6AF1C24F}" type="datetimeFigureOut">
              <a:rPr lang="en-US" smtClean="0"/>
              <a:pPr/>
              <a:t>8/11/14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4996160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298DA47-3E92-6145-A87C-6346CE23A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75BEFC1E-574F-E845-BC0A-A80F6AF1C24F}" type="datetimeFigureOut">
              <a:rPr lang="en-US" smtClean="0"/>
              <a:pPr/>
              <a:t>8/11/14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996160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298DA47-3E92-6145-A87C-6346CE23A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75BEFC1E-574F-E845-BC0A-A80F6AF1C24F}" type="datetimeFigureOut">
              <a:rPr lang="en-US" smtClean="0"/>
              <a:pPr/>
              <a:t>8/11/14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996160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298DA47-3E92-6145-A87C-6346CE23A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5" y="1310640"/>
            <a:ext cx="14439903" cy="5577840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44"/>
            <a:ext cx="24536400" cy="28094942"/>
          </a:xfrm>
        </p:spPr>
        <p:txBody>
          <a:bodyPr/>
          <a:lstStyle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5" y="6888484"/>
            <a:ext cx="14439903" cy="22517102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75BEFC1E-574F-E845-BC0A-A80F6AF1C24F}" type="datetimeFigureOut">
              <a:rPr lang="en-US" smtClean="0"/>
              <a:pPr/>
              <a:t>8/11/14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996160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298DA47-3E92-6145-A87C-6346CE23A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3" y="23042881"/>
            <a:ext cx="26334720" cy="2720342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3" y="2941320"/>
            <a:ext cx="26334720" cy="19751040"/>
          </a:xfrm>
        </p:spPr>
        <p:txBody>
          <a:bodyPr/>
          <a:lstStyle>
            <a:lvl1pPr marL="0" indent="0">
              <a:buNone/>
              <a:defRPr sz="15400"/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3" y="25763223"/>
            <a:ext cx="26334720" cy="3863338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75BEFC1E-574F-E845-BC0A-A80F6AF1C24F}" type="datetimeFigureOut">
              <a:rPr lang="en-US" smtClean="0"/>
              <a:pPr/>
              <a:t>8/11/14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996160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298DA47-3E92-6145-A87C-6346CE23A3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48A54"/>
            </a:gs>
            <a:gs pos="100000">
              <a:srgbClr val="000000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2746909"/>
            <a:ext cx="39502080" cy="54864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9704880"/>
            <a:ext cx="39502080" cy="9423113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5591"/>
            <a:ext cx="43891200" cy="20574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508250">
              <a:defRPr/>
            </a:pPr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31825769"/>
            <a:ext cx="43891199" cy="10926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0" y="31825769"/>
            <a:ext cx="438911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0" dirty="0" err="1" smtClean="0">
                <a:solidFill>
                  <a:schemeClr val="bg1"/>
                </a:solidFill>
                <a:latin typeface="+mj-lt"/>
              </a:rPr>
              <a:t>www.allaboutbirds.org</a:t>
            </a:r>
            <a:r>
              <a:rPr lang="en-US" sz="6000" b="0" dirty="0" smtClean="0">
                <a:solidFill>
                  <a:schemeClr val="bg1"/>
                </a:solidFill>
                <a:latin typeface="+mj-lt"/>
              </a:rPr>
              <a:t>/labs</a:t>
            </a:r>
            <a:endParaRPr lang="en-US" sz="6000" b="0" dirty="0">
              <a:solidFill>
                <a:schemeClr val="bg1"/>
              </a:solidFill>
              <a:latin typeface="+mj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94560" rtl="0" eaLnBrk="1" latinLnBrk="0" hangingPunct="1">
        <a:spcBef>
          <a:spcPct val="0"/>
        </a:spcBef>
        <a:buNone/>
        <a:defRPr sz="15000" b="1" i="0" kern="1200">
          <a:solidFill>
            <a:schemeClr val="tx1"/>
          </a:solidFill>
          <a:latin typeface="Avenir LT Com 85 Heavy Oblique"/>
          <a:ea typeface="+mj-ea"/>
          <a:cs typeface="Avenir LT Com 85 Heavy Oblique"/>
        </a:defRPr>
      </a:lvl1pPr>
    </p:titleStyle>
    <p:bodyStyle>
      <a:lvl1pPr marL="1645920" indent="-1645920" algn="l" defTabSz="2194560" rtl="0" eaLnBrk="1" latinLnBrk="0" hangingPunct="1">
        <a:spcBef>
          <a:spcPct val="20000"/>
        </a:spcBef>
        <a:buFont typeface="Arial"/>
        <a:buChar char="•"/>
        <a:defRPr sz="10000" b="0" i="0" kern="1200">
          <a:solidFill>
            <a:schemeClr val="tx1"/>
          </a:solidFill>
          <a:latin typeface="Avenir LT Com 85 Heavy"/>
          <a:ea typeface="+mn-ea"/>
          <a:cs typeface="Avenir LT Com 85 Heavy"/>
        </a:defRPr>
      </a:lvl1pPr>
      <a:lvl2pPr marL="3566160" indent="-1371600" algn="l" defTabSz="2194560" rtl="0" eaLnBrk="1" latinLnBrk="0" hangingPunct="1">
        <a:spcBef>
          <a:spcPct val="20000"/>
        </a:spcBef>
        <a:buFont typeface="Arial"/>
        <a:buChar char="–"/>
        <a:defRPr sz="8500" b="0" i="0" kern="1200">
          <a:solidFill>
            <a:schemeClr val="tx1"/>
          </a:solidFill>
          <a:latin typeface="Avenir LT Com 85 Heavy"/>
          <a:ea typeface="+mn-ea"/>
          <a:cs typeface="Avenir LT Com 85 Heavy"/>
        </a:defRPr>
      </a:lvl2pPr>
      <a:lvl3pPr marL="5486400" indent="-1097280" algn="l" defTabSz="2194560" rtl="0" eaLnBrk="1" latinLnBrk="0" hangingPunct="1">
        <a:spcBef>
          <a:spcPct val="20000"/>
        </a:spcBef>
        <a:buFont typeface="Arial"/>
        <a:buChar char="•"/>
        <a:defRPr sz="8500" b="0" i="0" kern="1200">
          <a:solidFill>
            <a:schemeClr val="tx1"/>
          </a:solidFill>
          <a:latin typeface="Avenir LT Com 85 Heavy"/>
          <a:ea typeface="+mn-ea"/>
          <a:cs typeface="Avenir LT Com 85 Heavy"/>
        </a:defRPr>
      </a:lvl3pPr>
      <a:lvl4pPr marL="7680960" indent="-1097280" algn="l" defTabSz="2194560" rtl="0" eaLnBrk="1" latinLnBrk="0" hangingPunct="1">
        <a:spcBef>
          <a:spcPct val="20000"/>
        </a:spcBef>
        <a:buFont typeface="Arial"/>
        <a:buChar char="–"/>
        <a:defRPr sz="8500" b="0" i="0" kern="1200">
          <a:solidFill>
            <a:schemeClr val="tx1"/>
          </a:solidFill>
          <a:latin typeface="Avenir LT Com 85 Heavy"/>
          <a:ea typeface="+mn-ea"/>
          <a:cs typeface="Avenir LT Com 85 Heavy"/>
        </a:defRPr>
      </a:lvl4pPr>
      <a:lvl5pPr marL="9875520" indent="-1097280" algn="l" defTabSz="2194560" rtl="0" eaLnBrk="1" latinLnBrk="0" hangingPunct="1">
        <a:spcBef>
          <a:spcPct val="20000"/>
        </a:spcBef>
        <a:buFont typeface="Arial"/>
        <a:buChar char="»"/>
        <a:defRPr sz="8500" b="0" i="0" kern="1200">
          <a:solidFill>
            <a:schemeClr val="tx1"/>
          </a:solidFill>
          <a:latin typeface="Avenir LT Com 85 Heavy"/>
          <a:ea typeface="+mn-ea"/>
          <a:cs typeface="Avenir LT Com 85 Heavy"/>
        </a:defRPr>
      </a:lvl5pPr>
      <a:lvl6pPr marL="1207008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emf"/><Relationship Id="rId1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tiff"/><Relationship Id="rId7" Type="http://schemas.openxmlformats.org/officeDocument/2006/relationships/image" Target="../media/image5.emf"/><Relationship Id="rId8" Type="http://schemas.openxmlformats.org/officeDocument/2006/relationships/image" Target="../media/image6.emf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F9360"/>
            </a:gs>
            <a:gs pos="89000">
              <a:srgbClr val="000000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496674" y="3363596"/>
            <a:ext cx="25226166" cy="1675437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31203905"/>
            <a:ext cx="43891200" cy="17144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38912" tIns="219456" rIns="438912" bIns="219456" anchor="ctr"/>
          <a:lstStyle/>
          <a:p>
            <a:pPr algn="ctr">
              <a:defRPr/>
            </a:pPr>
            <a:endParaRPr lang="en-US" sz="4800" dirty="0">
              <a:solidFill>
                <a:prstClr val="white"/>
              </a:solidFill>
            </a:endParaRPr>
          </a:p>
        </p:txBody>
      </p:sp>
      <p:sp>
        <p:nvSpPr>
          <p:cNvPr id="28681" name="TextBox 13"/>
          <p:cNvSpPr txBox="1">
            <a:spLocks noChangeArrowheads="1"/>
          </p:cNvSpPr>
          <p:nvPr/>
        </p:nvSpPr>
        <p:spPr bwMode="auto">
          <a:xfrm>
            <a:off x="1295865" y="31305647"/>
            <a:ext cx="18775680" cy="146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38912" tIns="219456" rIns="438912" bIns="219456">
            <a:prstTxWarp prst="textNoShape">
              <a:avLst/>
            </a:prstTxWarp>
            <a:spAutoFit/>
          </a:bodyPr>
          <a:lstStyle/>
          <a:p>
            <a:r>
              <a:rPr lang="en-US" sz="6700" dirty="0" err="1" smtClean="0">
                <a:solidFill>
                  <a:srgbClr val="FFFFFF"/>
                </a:solidFill>
                <a:latin typeface="Calibri" pitchFamily="-123" charset="0"/>
              </a:rPr>
              <a:t>AllAboutBirds.org</a:t>
            </a:r>
            <a:r>
              <a:rPr lang="en-US" sz="6700" dirty="0" smtClean="0">
                <a:solidFill>
                  <a:srgbClr val="FFFFFF"/>
                </a:solidFill>
                <a:latin typeface="Calibri" pitchFamily="-123" charset="0"/>
              </a:rPr>
              <a:t>/</a:t>
            </a:r>
            <a:r>
              <a:rPr lang="en-US" sz="6700" dirty="0" err="1" smtClean="0">
                <a:solidFill>
                  <a:srgbClr val="FFFFFF"/>
                </a:solidFill>
                <a:latin typeface="Calibri" pitchFamily="-123" charset="0"/>
              </a:rPr>
              <a:t>MerlinApp</a:t>
            </a:r>
            <a:endParaRPr lang="en-US" sz="6700" dirty="0">
              <a:solidFill>
                <a:srgbClr val="000000"/>
              </a:solidFill>
              <a:latin typeface="Calibri" pitchFamily="-123" charset="0"/>
            </a:endParaRPr>
          </a:p>
        </p:txBody>
      </p:sp>
      <p:sp>
        <p:nvSpPr>
          <p:cNvPr id="28684" name="TextBox 2"/>
          <p:cNvSpPr txBox="1">
            <a:spLocks noChangeArrowheads="1"/>
          </p:cNvSpPr>
          <p:nvPr/>
        </p:nvSpPr>
        <p:spPr bwMode="auto">
          <a:xfrm>
            <a:off x="34518600" y="11132822"/>
            <a:ext cx="7200902" cy="1760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38912" tIns="219456" rIns="438912" bIns="219456">
            <a:prstTxWarp prst="textNoShape">
              <a:avLst/>
            </a:prstTxWarp>
            <a:spAutoFit/>
          </a:bodyPr>
          <a:lstStyle/>
          <a:p>
            <a:endParaRPr lang="en-US">
              <a:latin typeface="Calibri" pitchFamily="-123" charset="0"/>
            </a:endParaRPr>
          </a:p>
        </p:txBody>
      </p:sp>
      <p:pic>
        <p:nvPicPr>
          <p:cNvPr id="51" name="Picture 50" descr="CL_logo_RGB_inv.ai"/>
          <p:cNvPicPr>
            <a:picLocks/>
          </p:cNvPicPr>
          <p:nvPr/>
        </p:nvPicPr>
        <p:blipFill>
          <a:blip r:embed="rId4"/>
          <a:srcRect t="28091" b="43304"/>
          <a:stretch>
            <a:fillRect/>
          </a:stretch>
        </p:blipFill>
        <p:spPr bwMode="auto">
          <a:xfrm>
            <a:off x="13761720" y="447825"/>
            <a:ext cx="15616213" cy="269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3" descr="C:\Documents and Settings\ac656.ORNITH\Desktop\slides graphics\nsf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176270" y="533774"/>
            <a:ext cx="2492129" cy="2498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Rectangle 56"/>
          <p:cNvSpPr/>
          <p:nvPr/>
        </p:nvSpPr>
        <p:spPr>
          <a:xfrm>
            <a:off x="14075783" y="30536149"/>
            <a:ext cx="3029882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200" dirty="0">
                <a:latin typeface="Calibri"/>
                <a:ea typeface="ＭＳ 明朝"/>
                <a:cs typeface="Lucida Grande"/>
              </a:rPr>
              <a:t>Principal Investigator Miyoko Chu, Co-PI Rick </a:t>
            </a:r>
            <a:r>
              <a:rPr lang="en-US" sz="3200" dirty="0" err="1">
                <a:latin typeface="Calibri"/>
                <a:ea typeface="ＭＳ 明朝"/>
                <a:cs typeface="Lucida Grande"/>
              </a:rPr>
              <a:t>Bonney</a:t>
            </a:r>
            <a:r>
              <a:rPr lang="en-US" sz="3200" dirty="0">
                <a:latin typeface="Calibri"/>
                <a:ea typeface="ＭＳ 明朝"/>
                <a:cs typeface="Lucida Grande"/>
              </a:rPr>
              <a:t>, Evaluation Manager Tina Phillips (Cornell Lab of Ornithology). External Evaluator Kate Haley-Goldman (Audience </a:t>
            </a:r>
            <a:r>
              <a:rPr lang="en-US" sz="3200" dirty="0" smtClean="0">
                <a:latin typeface="Calibri"/>
                <a:ea typeface="ＭＳ 明朝"/>
                <a:cs typeface="Lucida Grande"/>
              </a:rPr>
              <a:t>Viewpoints</a:t>
            </a:r>
            <a:r>
              <a:rPr lang="en-US" sz="3000" dirty="0" smtClean="0">
                <a:latin typeface="Calibri" pitchFamily="-123" charset="0"/>
              </a:rPr>
              <a:t>)</a:t>
            </a:r>
            <a:endParaRPr lang="en-US" sz="3000" dirty="0">
              <a:latin typeface="Calibri" pitchFamily="-123" charset="0"/>
            </a:endParaRPr>
          </a:p>
        </p:txBody>
      </p:sp>
      <p:sp>
        <p:nvSpPr>
          <p:cNvPr id="60" name="TextBox 48"/>
          <p:cNvSpPr txBox="1">
            <a:spLocks noChangeArrowheads="1"/>
          </p:cNvSpPr>
          <p:nvPr/>
        </p:nvSpPr>
        <p:spPr bwMode="auto">
          <a:xfrm>
            <a:off x="21841882" y="23267391"/>
            <a:ext cx="20826517" cy="4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US" sz="5600" b="1" dirty="0" smtClean="0">
                <a:latin typeface="Arial"/>
                <a:cs typeface="Arial"/>
              </a:rPr>
              <a:t>Summative Evaluation </a:t>
            </a:r>
          </a:p>
          <a:p>
            <a:pPr>
              <a:lnSpc>
                <a:spcPct val="120000"/>
              </a:lnSpc>
            </a:pPr>
            <a:endParaRPr lang="en-US" sz="800" b="1" dirty="0" smtClean="0">
              <a:latin typeface="Arial"/>
              <a:cs typeface="Arial"/>
            </a:endParaRPr>
          </a:p>
          <a:p>
            <a:r>
              <a:rPr lang="en-US" sz="4800" dirty="0" smtClean="0">
                <a:latin typeface="Arial"/>
                <a:cs typeface="Arial"/>
              </a:rPr>
              <a:t>Evaluation is underway </a:t>
            </a:r>
            <a:r>
              <a:rPr lang="en-US" sz="4800" dirty="0">
                <a:latin typeface="Arial"/>
                <a:cs typeface="Arial"/>
              </a:rPr>
              <a:t>to assess the extent to which Merlin helps </a:t>
            </a:r>
            <a:r>
              <a:rPr lang="en-US" sz="4800" dirty="0" smtClean="0">
                <a:latin typeface="Arial"/>
                <a:cs typeface="Arial"/>
              </a:rPr>
              <a:t>people</a:t>
            </a:r>
            <a:r>
              <a:rPr lang="en-US" sz="4800" dirty="0">
                <a:latin typeface="Arial"/>
                <a:cs typeface="Arial"/>
              </a:rPr>
              <a:t> </a:t>
            </a:r>
            <a:r>
              <a:rPr lang="en-US" sz="4800" dirty="0" smtClean="0">
                <a:latin typeface="Arial"/>
                <a:cs typeface="Arial"/>
              </a:rPr>
              <a:t>identify birds, improve </a:t>
            </a:r>
            <a:r>
              <a:rPr lang="en-US" sz="4800" dirty="0">
                <a:latin typeface="Arial"/>
                <a:cs typeface="Arial"/>
              </a:rPr>
              <a:t>observation and identification </a:t>
            </a:r>
            <a:r>
              <a:rPr lang="en-US" sz="4800" dirty="0" smtClean="0">
                <a:latin typeface="Arial"/>
                <a:cs typeface="Arial"/>
              </a:rPr>
              <a:t>skills, increase </a:t>
            </a:r>
            <a:r>
              <a:rPr lang="en-US" sz="4800" dirty="0">
                <a:latin typeface="Arial"/>
                <a:cs typeface="Arial"/>
              </a:rPr>
              <a:t>their knowledge of </a:t>
            </a:r>
            <a:r>
              <a:rPr lang="en-US" sz="4800" dirty="0" smtClean="0">
                <a:latin typeface="Arial"/>
                <a:cs typeface="Arial"/>
              </a:rPr>
              <a:t>birds, and engage </a:t>
            </a:r>
            <a:r>
              <a:rPr lang="en-US" sz="4800" dirty="0" smtClean="0">
                <a:latin typeface="Arial"/>
                <a:cs typeface="Arial"/>
              </a:rPr>
              <a:t>in </a:t>
            </a:r>
            <a:r>
              <a:rPr lang="en-US" sz="4800" dirty="0">
                <a:latin typeface="Arial"/>
                <a:cs typeface="Arial"/>
              </a:rPr>
              <a:t>bird-watching activities and </a:t>
            </a:r>
            <a:r>
              <a:rPr lang="en-US" sz="4800" dirty="0" smtClean="0">
                <a:latin typeface="Arial"/>
                <a:cs typeface="Arial"/>
              </a:rPr>
              <a:t>stewardship. The audience is self-</a:t>
            </a:r>
            <a:r>
              <a:rPr lang="en-US" sz="4800" dirty="0">
                <a:latin typeface="Arial"/>
                <a:cs typeface="Arial"/>
              </a:rPr>
              <a:t>identified beginner and novice birders</a:t>
            </a:r>
            <a:r>
              <a:rPr lang="en-US" sz="4800" dirty="0" smtClean="0">
                <a:latin typeface="Arial"/>
                <a:cs typeface="Arial"/>
              </a:rPr>
              <a:t>.</a:t>
            </a:r>
          </a:p>
        </p:txBody>
      </p:sp>
      <p:sp>
        <p:nvSpPr>
          <p:cNvPr id="62" name="TextBox 29"/>
          <p:cNvSpPr txBox="1">
            <a:spLocks noChangeArrowheads="1"/>
          </p:cNvSpPr>
          <p:nvPr/>
        </p:nvSpPr>
        <p:spPr bwMode="auto">
          <a:xfrm>
            <a:off x="7220707" y="20906590"/>
            <a:ext cx="7956067" cy="576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</a:pPr>
            <a:r>
              <a:rPr lang="en-US" sz="4800" dirty="0">
                <a:latin typeface="Arial"/>
                <a:cs typeface="Arial"/>
              </a:rPr>
              <a:t>More than 2,000 photos, 1,000 audio recordings, ID tips, and maps. Merlin teaches people the names of the birds they’ve seen and encourages </a:t>
            </a:r>
            <a:r>
              <a:rPr lang="en-US" sz="4800" dirty="0" smtClean="0">
                <a:latin typeface="Arial"/>
                <a:cs typeface="Arial"/>
              </a:rPr>
              <a:t>exploration</a:t>
            </a:r>
            <a:r>
              <a:rPr lang="en-US" sz="4800" dirty="0">
                <a:latin typeface="Arial"/>
                <a:cs typeface="Arial"/>
              </a:rPr>
              <a:t>.</a:t>
            </a:r>
            <a:endParaRPr lang="en-US" sz="4800" dirty="0" smtClean="0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endParaRPr lang="en-US" sz="4800" dirty="0">
              <a:latin typeface="Arial"/>
              <a:cs typeface="Arial"/>
            </a:endParaRPr>
          </a:p>
        </p:txBody>
      </p:sp>
      <p:pic>
        <p:nvPicPr>
          <p:cNvPr id="42" name="Picture 4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0673" y="31374220"/>
            <a:ext cx="2199005" cy="13716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4625" y="28892362"/>
            <a:ext cx="4223862" cy="12515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49359" y="28751249"/>
            <a:ext cx="3774061" cy="15096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29900" y="3862534"/>
            <a:ext cx="11188700" cy="83439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072303" y="4406830"/>
            <a:ext cx="11188700" cy="83439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23644115" y="12150981"/>
            <a:ext cx="11188700" cy="83439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24703" y="3833502"/>
            <a:ext cx="11188700" cy="83439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33224703" y="12635877"/>
            <a:ext cx="11188700" cy="784496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2721583" y="3141024"/>
            <a:ext cx="41141267" cy="7215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6110648" y="5729109"/>
            <a:ext cx="10885509" cy="3962787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25000" b="0" dirty="0">
                <a:solidFill>
                  <a:srgbClr val="FFF012"/>
                </a:solidFill>
                <a:latin typeface="Avenir Black"/>
                <a:cs typeface="Avenir Black"/>
              </a:rPr>
              <a:t>Merlin</a:t>
            </a:r>
            <a:r>
              <a:rPr lang="en-US" sz="25000" b="1" dirty="0" smtClean="0">
                <a:solidFill>
                  <a:srgbClr val="FFF012"/>
                </a:solidFill>
                <a:latin typeface="Arial"/>
                <a:cs typeface="Arial"/>
              </a:rPr>
              <a:t/>
            </a:r>
            <a:br>
              <a:rPr lang="en-US" sz="25000" b="1" dirty="0" smtClean="0">
                <a:solidFill>
                  <a:srgbClr val="FFF012"/>
                </a:solidFill>
                <a:latin typeface="Arial"/>
                <a:cs typeface="Arial"/>
              </a:rPr>
            </a:br>
            <a:endParaRPr lang="en-US" sz="25000" dirty="0">
              <a:solidFill>
                <a:srgbClr val="FFF012"/>
              </a:solidFill>
              <a:latin typeface="Arial"/>
              <a:cs typeface="Arial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-2569183" y="3202708"/>
            <a:ext cx="47566026" cy="7215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78" name="TextBox 8"/>
          <p:cNvSpPr txBox="1">
            <a:spLocks noChangeArrowheads="1"/>
          </p:cNvSpPr>
          <p:nvPr/>
        </p:nvSpPr>
        <p:spPr bwMode="auto">
          <a:xfrm>
            <a:off x="21230303" y="7465406"/>
            <a:ext cx="22707600" cy="2597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38912" tIns="219456" rIns="438912" bIns="219456">
            <a:prstTxWarp prst="textNoShape">
              <a:avLst/>
            </a:prstTxWarp>
            <a:spAutoFit/>
          </a:bodyPr>
          <a:lstStyle/>
          <a:p>
            <a:r>
              <a:rPr lang="en-US" sz="11500" b="1" dirty="0">
                <a:solidFill>
                  <a:srgbClr val="FFF012"/>
                </a:solidFill>
                <a:latin typeface="Avenir Black"/>
                <a:cs typeface="Avenir Black"/>
              </a:rPr>
              <a:t>An </a:t>
            </a:r>
            <a:r>
              <a:rPr lang="en-US" sz="11500" b="1" dirty="0" smtClean="0">
                <a:solidFill>
                  <a:srgbClr val="FFF012"/>
                </a:solidFill>
                <a:latin typeface="Avenir Black"/>
                <a:cs typeface="Avenir Black"/>
              </a:rPr>
              <a:t>Online </a:t>
            </a:r>
            <a:r>
              <a:rPr lang="en-US" sz="11500" b="1" dirty="0">
                <a:solidFill>
                  <a:srgbClr val="FFF012"/>
                </a:solidFill>
                <a:latin typeface="Avenir Black"/>
                <a:cs typeface="Avenir Black"/>
              </a:rPr>
              <a:t>W</a:t>
            </a:r>
            <a:r>
              <a:rPr lang="en-US" sz="11500" b="1" dirty="0" smtClean="0">
                <a:solidFill>
                  <a:srgbClr val="FFF012"/>
                </a:solidFill>
                <a:latin typeface="Avenir Black"/>
                <a:cs typeface="Avenir Black"/>
              </a:rPr>
              <a:t>izard </a:t>
            </a:r>
            <a:r>
              <a:rPr lang="en-US" sz="11500" b="1" dirty="0">
                <a:solidFill>
                  <a:srgbClr val="FFF012"/>
                </a:solidFill>
                <a:latin typeface="Avenir Black"/>
                <a:cs typeface="Avenir Black"/>
              </a:rPr>
              <a:t>for </a:t>
            </a:r>
            <a:r>
              <a:rPr lang="en-US" sz="14000" b="1" dirty="0">
                <a:solidFill>
                  <a:srgbClr val="FFF012"/>
                </a:solidFill>
                <a:latin typeface="Avenir Black"/>
                <a:cs typeface="Avenir Black"/>
              </a:rPr>
              <a:t>B</a:t>
            </a:r>
            <a:r>
              <a:rPr lang="en-US" sz="14000" b="1" dirty="0" smtClean="0">
                <a:solidFill>
                  <a:srgbClr val="FFF012"/>
                </a:solidFill>
                <a:latin typeface="Avenir Black"/>
                <a:cs typeface="Avenir Black"/>
              </a:rPr>
              <a:t>ird </a:t>
            </a:r>
            <a:r>
              <a:rPr lang="en-US" sz="14000" b="1" dirty="0">
                <a:solidFill>
                  <a:srgbClr val="FFF012"/>
                </a:solidFill>
                <a:latin typeface="Avenir Black"/>
                <a:cs typeface="Avenir Black"/>
              </a:rPr>
              <a:t>ID</a:t>
            </a:r>
          </a:p>
        </p:txBody>
      </p:sp>
      <p:sp>
        <p:nvSpPr>
          <p:cNvPr id="28694" name="TextBox 37"/>
          <p:cNvSpPr txBox="1">
            <a:spLocks noChangeArrowheads="1"/>
          </p:cNvSpPr>
          <p:nvPr/>
        </p:nvSpPr>
        <p:spPr bwMode="auto">
          <a:xfrm>
            <a:off x="14359889" y="10179517"/>
            <a:ext cx="24528395" cy="158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8912" tIns="219456" rIns="438912" bIns="219456">
            <a:prstTxWarp prst="textNoShape">
              <a:avLst/>
            </a:prstTxWarp>
            <a:spAutoFit/>
          </a:bodyPr>
          <a:lstStyle/>
          <a:p>
            <a:r>
              <a:rPr lang="en-US" sz="7400" dirty="0" smtClean="0">
                <a:solidFill>
                  <a:srgbClr val="FFF012"/>
                </a:solidFill>
                <a:latin typeface="Avenir Book"/>
                <a:cs typeface="Avenir Book"/>
              </a:rPr>
              <a:t>What’s that bird? Answer five simple questions.</a:t>
            </a:r>
            <a:endParaRPr lang="en-US" sz="7400" dirty="0">
              <a:solidFill>
                <a:srgbClr val="FFF012"/>
              </a:solidFill>
              <a:latin typeface="Avenir Book"/>
              <a:cs typeface="Avenir Book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-1130221" y="17567769"/>
            <a:ext cx="17284518" cy="2550206"/>
          </a:xfrm>
          <a:prstGeom prst="rect">
            <a:avLst/>
          </a:prstGeom>
          <a:gradFill flip="none" rotWithShape="1">
            <a:gsLst>
              <a:gs pos="0">
                <a:srgbClr val="608052">
                  <a:alpha val="82000"/>
                </a:srgbClr>
              </a:gs>
              <a:gs pos="100000">
                <a:srgbClr val="6F9360">
                  <a:alpha val="82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16154297" y="12460457"/>
            <a:ext cx="28842546" cy="10173509"/>
          </a:xfrm>
          <a:prstGeom prst="roundRect">
            <a:avLst>
              <a:gd name="adj" fmla="val 9388"/>
            </a:avLst>
          </a:prstGeom>
          <a:solidFill>
            <a:schemeClr val="bg1">
              <a:lumMod val="65000"/>
              <a:alpha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384677" y="13968434"/>
            <a:ext cx="4457206" cy="791154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251525" y="13968434"/>
            <a:ext cx="4445132" cy="79115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42292" y="13968434"/>
            <a:ext cx="4424783" cy="7911541"/>
          </a:xfrm>
          <a:prstGeom prst="rect">
            <a:avLst/>
          </a:prstGeom>
        </p:spPr>
      </p:pic>
      <p:sp>
        <p:nvSpPr>
          <p:cNvPr id="61" name="TextBox 48"/>
          <p:cNvSpPr txBox="1">
            <a:spLocks noChangeArrowheads="1"/>
          </p:cNvSpPr>
          <p:nvPr/>
        </p:nvSpPr>
        <p:spPr bwMode="auto">
          <a:xfrm>
            <a:off x="32407009" y="14010766"/>
            <a:ext cx="10913989" cy="773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</a:pPr>
            <a:r>
              <a:rPr lang="en-US" sz="4800" dirty="0" smtClean="0">
                <a:latin typeface="Arial"/>
                <a:cs typeface="Arial"/>
              </a:rPr>
              <a:t>Merlin </a:t>
            </a:r>
            <a:r>
              <a:rPr lang="en-US" sz="4800" dirty="0">
                <a:latin typeface="Arial"/>
                <a:cs typeface="Arial"/>
              </a:rPr>
              <a:t>customizes your list based on the species you’re most likely to see at your location and time of year.</a:t>
            </a:r>
          </a:p>
          <a:p>
            <a:pPr>
              <a:lnSpc>
                <a:spcPct val="110000"/>
              </a:lnSpc>
            </a:pPr>
            <a:endParaRPr lang="en-US" sz="2000" dirty="0" smtClean="0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4800" dirty="0" smtClean="0">
                <a:latin typeface="Arial"/>
                <a:cs typeface="Arial"/>
              </a:rPr>
              <a:t>Merlin </a:t>
            </a:r>
            <a:r>
              <a:rPr lang="en-US" sz="4800" dirty="0">
                <a:latin typeface="Arial"/>
                <a:cs typeface="Arial"/>
              </a:rPr>
              <a:t>draws upon more than 70 million bird observations from the eBird citizen-science project and 3 million descriptors from online activities in which users “taught” Merlin how people see and describe birds.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284518" y="12663783"/>
            <a:ext cx="26036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b="1" dirty="0" smtClean="0">
                <a:latin typeface="Arial"/>
                <a:cs typeface="Arial"/>
              </a:rPr>
              <a:t>Merlin Helps You Find the Best Match</a:t>
            </a:r>
            <a:endParaRPr lang="en-US" sz="5600" b="1" dirty="0">
              <a:latin typeface="Arial"/>
              <a:cs typeface="Arial"/>
            </a:endParaRPr>
          </a:p>
        </p:txBody>
      </p:sp>
      <p:sp>
        <p:nvSpPr>
          <p:cNvPr id="28672" name="TextBox 28671"/>
          <p:cNvSpPr txBox="1"/>
          <p:nvPr/>
        </p:nvSpPr>
        <p:spPr>
          <a:xfrm>
            <a:off x="1578517" y="18380062"/>
            <a:ext cx="125736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b="1" dirty="0">
                <a:latin typeface="Arial"/>
                <a:cs typeface="Arial"/>
              </a:rPr>
              <a:t>Merlin Opens the Door for Learning</a:t>
            </a:r>
          </a:p>
          <a:p>
            <a:endParaRPr lang="en-US" sz="5600" b="1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284518" y="28140735"/>
            <a:ext cx="206487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i="1" dirty="0" smtClean="0">
                <a:solidFill>
                  <a:srgbClr val="CCD733"/>
                </a:solidFill>
              </a:rPr>
              <a:t>“I love this app. I never noticed what birds we have right in our backyard. “</a:t>
            </a:r>
            <a:endParaRPr lang="en-US" sz="4800" i="1" dirty="0">
              <a:solidFill>
                <a:srgbClr val="CCD733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810763" y="36705061"/>
            <a:ext cx="135196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“Great App. This app makes watching birds exciting--I thought they were all sparrows!”</a:t>
            </a:r>
          </a:p>
          <a:p>
            <a:endParaRPr lang="en-US" sz="2800" dirty="0"/>
          </a:p>
        </p:txBody>
      </p:sp>
      <p:sp>
        <p:nvSpPr>
          <p:cNvPr id="17" name="Rectangle 16"/>
          <p:cNvSpPr/>
          <p:nvPr/>
        </p:nvSpPr>
        <p:spPr>
          <a:xfrm>
            <a:off x="20454108" y="29243942"/>
            <a:ext cx="224293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i="1" dirty="0" smtClean="0">
                <a:solidFill>
                  <a:srgbClr val="CCD733"/>
                </a:solidFill>
              </a:rPr>
              <a:t>“This </a:t>
            </a:r>
            <a:r>
              <a:rPr lang="en-US" sz="4800" i="1" dirty="0">
                <a:solidFill>
                  <a:srgbClr val="CCD733"/>
                </a:solidFill>
              </a:rPr>
              <a:t>app makes watching birds exciting--I thought they were all sparrows!</a:t>
            </a:r>
            <a:r>
              <a:rPr lang="en-US" sz="4800" i="1" dirty="0" smtClean="0">
                <a:solidFill>
                  <a:srgbClr val="CCD733"/>
                </a:solidFill>
              </a:rPr>
              <a:t>”</a:t>
            </a:r>
            <a:endParaRPr lang="en-US" sz="4800" i="1" dirty="0">
              <a:solidFill>
                <a:srgbClr val="CCD733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357912" y="31330901"/>
            <a:ext cx="7719331" cy="14393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50525" y="20559816"/>
            <a:ext cx="5289572" cy="997633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220707" y="26571114"/>
            <a:ext cx="12432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Arial"/>
                <a:cs typeface="Arial"/>
              </a:rPr>
              <a:t>230,000 downloads since January!</a:t>
            </a:r>
            <a:endParaRPr lang="en-US" sz="4800" b="1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391" y="30896128"/>
            <a:ext cx="7345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Prairie Warbler By </a:t>
            </a:r>
            <a:r>
              <a:rPr lang="en-US" sz="1400" dirty="0" err="1" smtClean="0">
                <a:latin typeface="Arial"/>
                <a:cs typeface="Arial"/>
              </a:rPr>
              <a:t>Gerrit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 err="1" smtClean="0">
                <a:latin typeface="Arial"/>
                <a:cs typeface="Arial"/>
              </a:rPr>
              <a:t>Yvn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381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1491</TotalTime>
  <Words>267</Words>
  <Application>Microsoft Macintosh PowerPoint</Application>
  <PresentationFormat>Custom</PresentationFormat>
  <Paragraphs>19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Merlin </vt:lpstr>
    </vt:vector>
  </TitlesOfParts>
  <Company>Cornell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Diane Tessaglia-Hymes</dc:creator>
  <cp:lastModifiedBy>Jessie Barry</cp:lastModifiedBy>
  <cp:revision>74</cp:revision>
  <dcterms:created xsi:type="dcterms:W3CDTF">2012-03-09T13:24:49Z</dcterms:created>
  <dcterms:modified xsi:type="dcterms:W3CDTF">2014-08-11T17:48:42Z</dcterms:modified>
</cp:coreProperties>
</file>