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72" r:id="rId3"/>
    <p:sldId id="257" r:id="rId4"/>
    <p:sldId id="265" r:id="rId5"/>
    <p:sldId id="266" r:id="rId6"/>
    <p:sldId id="267" r:id="rId7"/>
    <p:sldId id="268" r:id="rId8"/>
    <p:sldId id="263" r:id="rId9"/>
    <p:sldId id="271" r:id="rId10"/>
    <p:sldId id="270" r:id="rId11"/>
    <p:sldId id="276" r:id="rId12"/>
    <p:sldId id="277" r:id="rId13"/>
    <p:sldId id="278" r:id="rId14"/>
    <p:sldId id="273" r:id="rId15"/>
    <p:sldId id="280" r:id="rId16"/>
    <p:sldId id="281" r:id="rId17"/>
    <p:sldId id="282" r:id="rId18"/>
    <p:sldId id="283" r:id="rId19"/>
    <p:sldId id="274" r:id="rId20"/>
    <p:sldId id="279" r:id="rId21"/>
    <p:sldId id="284" r:id="rId22"/>
    <p:sldId id="285" r:id="rId23"/>
    <p:sldId id="2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95" d="100"/>
          <a:sy n="95" d="100"/>
        </p:scale>
        <p:origin x="1560"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88BDC-B2A9-4B7C-9C23-5F425F04706A}" type="datetimeFigureOut">
              <a:rPr lang="en-US" smtClean="0"/>
              <a:t>10/4/17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EE93D-6D9C-470B-8F94-9811EC7CF34B}" type="slidenum">
              <a:rPr lang="en-US" smtClean="0"/>
              <a:t>‹#›</a:t>
            </a:fld>
            <a:endParaRPr lang="en-US"/>
          </a:p>
        </p:txBody>
      </p:sp>
    </p:spTree>
    <p:extLst>
      <p:ext uri="{BB962C8B-B14F-4D97-AF65-F5344CB8AC3E}">
        <p14:creationId xmlns:p14="http://schemas.microsoft.com/office/powerpoint/2010/main" val="1030396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objective of this youth media project is to provide 14-24 year olds with training and hands-on experience in engineering, and the physical and biological sciences. The project is designed around core practices that engage youth in original research and inquiry through experimentation, development, and creative use of new technologies and tools to communicate STEM to the public. Youth Radio project participants in Oakland, CA, Atlanta, GA and Washington, DC include 540 youth, 80% of whom are low-income and/or youth of color, plus another 400 youth via off-site outreach in schools and community centers. </a:t>
            </a:r>
            <a:br>
              <a:rPr lang="en-US" dirty="0"/>
            </a:br>
            <a:r>
              <a:rPr lang="en-US" dirty="0"/>
              <a:t/>
            </a:r>
            <a:br>
              <a:rPr lang="en-US" dirty="0"/>
            </a:br>
            <a:r>
              <a:rPr lang="en-US" dirty="0"/>
              <a:t>Core deliverables include: (1) "Brains and Beakers," eight live events per year where a visiting STEM researcher brings his/her work out of the lab and onto the stage at Youth Radio facilities, demonstrating key principles and discoveries and interacting with youth participants; (2) "Youth Radio Investigates," an annual 6-part multimedia series, where youth partner with university and industry-based researchers to explore the veracity of scientific claims applied to products and services and they use every day; (3) The "Application Development Lab," where youth develop, create and disseminate online embeddable and downloadable applications (12 annually) that serve real needs in youth communities. The digital media produced by the youth will be broadcast by National Public Radio and distributed online through various sites including iTunes and BoingBoing.net, one of the most frequently visited technology-focused sites on the web. </a:t>
            </a:r>
            <a:br>
              <a:rPr lang="en-US" dirty="0"/>
            </a:br>
            <a:r>
              <a:rPr lang="en-US" dirty="0"/>
              <a:t/>
            </a:r>
            <a:br>
              <a:rPr lang="en-US" dirty="0"/>
            </a:br>
            <a:r>
              <a:rPr lang="en-US" dirty="0"/>
              <a:t>Project advisors include STEM researchers in universities as well as highly experienced and successful new media technology developers. Project partners include National Public Radio, KQED, the California Academy of Sciences, and the Oakland Unified School District. This project builds on the successful prior work (NSF #0610272) that initiated a Science and Technology program within the Youth Radio organization. </a:t>
            </a:r>
            <a:br>
              <a:rPr lang="en-US" dirty="0"/>
            </a:br>
            <a:r>
              <a:rPr lang="en-US" dirty="0"/>
              <a:t/>
            </a:r>
            <a:br>
              <a:rPr lang="en-US" dirty="0"/>
            </a:br>
            <a:r>
              <a:rPr lang="en-US" dirty="0"/>
              <a:t>The summative evaluation by </a:t>
            </a:r>
            <a:r>
              <a:rPr lang="en-US" dirty="0" err="1"/>
              <a:t>Rockman</a:t>
            </a:r>
            <a:r>
              <a:rPr lang="en-US" dirty="0"/>
              <a:t> et al will measure how the program affects students' science and technology knowledge, skills, and attitudes. It will build on the evaluation from the prior NSF funded project (#0610272) that highlighted the organizational and staff growth processes as Youth Radio discovered how to design and implement successful, sustainable STEM programs. </a:t>
            </a:r>
            <a:r>
              <a:rPr lang="en-US" dirty="0" err="1"/>
              <a:t>Rockman</a:t>
            </a:r>
            <a:r>
              <a:rPr lang="en-US" dirty="0"/>
              <a:t> will evaluate the new programs (Youth Investigates, Brains and Beakers, and the Application Lab), measuring the following STEM-related student outcomes/impacts: perceptions of selves as producers/creators of science or technology; attitudes toward science and perceptions of scientists; understanding the process of scientific inquiry and research and/or technology skills development; and understanding or interest in careers in science or technology (based on National Research Council report, 2009). Data will be collected from the youth at the Oakland site and from the other Youth Radio bureaus to determine which aspects of the program transfer to multiple sites and which ones are unique to a specific location or set of circumstances. Methods include surveys of student attitudes, participant focus groups, interim assessments, objective skills assessments, and interviews. </a:t>
            </a:r>
            <a:br>
              <a:rPr lang="en-US" dirty="0"/>
            </a:br>
            <a:r>
              <a:rPr lang="en-US" dirty="0"/>
              <a:t/>
            </a:r>
            <a:br>
              <a:rPr lang="en-US" dirty="0"/>
            </a:br>
            <a:r>
              <a:rPr lang="en-US" dirty="0"/>
              <a:t>This project provides an innovative new model for collaborations between STEM researchers and under-represented youth resulting in digital media that impacts the youth as well as the public's understanding and engagement in science.</a:t>
            </a:r>
          </a:p>
        </p:txBody>
      </p:sp>
      <p:sp>
        <p:nvSpPr>
          <p:cNvPr id="4" name="Slide Number Placeholder 3"/>
          <p:cNvSpPr>
            <a:spLocks noGrp="1"/>
          </p:cNvSpPr>
          <p:nvPr>
            <p:ph type="sldNum" sz="quarter" idx="10"/>
          </p:nvPr>
        </p:nvSpPr>
        <p:spPr/>
        <p:txBody>
          <a:bodyPr/>
          <a:lstStyle/>
          <a:p>
            <a:fld id="{F94C9B48-783B-46E5-AA89-054FF5DFA727}" type="slidenum">
              <a:rPr lang="en-US" smtClean="0"/>
              <a:pPr/>
              <a:t>20</a:t>
            </a:fld>
            <a:endParaRPr lang="en-US"/>
          </a:p>
        </p:txBody>
      </p:sp>
    </p:spTree>
    <p:extLst>
      <p:ext uri="{BB962C8B-B14F-4D97-AF65-F5344CB8AC3E}">
        <p14:creationId xmlns:p14="http://schemas.microsoft.com/office/powerpoint/2010/main" val="381025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objective of this youth media project is to provide 14-24 year olds with training and hands-on experience in engineering, and the physical and biological sciences. The project is designed around core practices that engage youth in original research and inquiry through experimentation, development, and creative use of new technologies and tools to communicate STEM to the public. Youth Radio project participants in Oakland, CA, Atlanta, GA and Washington, DC include 540 youth, 80% of whom are low-income and/or youth of color, plus another 400 youth via off-site outreach in schools and community centers. </a:t>
            </a:r>
            <a:br>
              <a:rPr lang="en-US" dirty="0"/>
            </a:br>
            <a:r>
              <a:rPr lang="en-US" dirty="0"/>
              <a:t/>
            </a:r>
            <a:br>
              <a:rPr lang="en-US" dirty="0"/>
            </a:br>
            <a:r>
              <a:rPr lang="en-US" dirty="0"/>
              <a:t>Core deliverables include: (1) "Brains and Beakers," eight live events per year where a visiting STEM researcher brings his/her work out of the lab and onto the stage at Youth Radio facilities, demonstrating key principles and discoveries and interacting with youth participants; (2) "Youth Radio Investigates," an annual 6-part multimedia series, where youth partner with university and industry-based researchers to explore the veracity of scientific claims applied to products and services and they use every day; (3) The "Application Development Lab," where youth develop, create and disseminate online embeddable and downloadable applications (12 annually) that serve real needs in youth communities. The digital media produced by the youth will be broadcast by National Public Radio and distributed online through various sites including iTunes and BoingBoing.net, one of the most frequently visited technology-focused sites on the web. </a:t>
            </a:r>
            <a:br>
              <a:rPr lang="en-US" dirty="0"/>
            </a:br>
            <a:r>
              <a:rPr lang="en-US" dirty="0"/>
              <a:t/>
            </a:r>
            <a:br>
              <a:rPr lang="en-US" dirty="0"/>
            </a:br>
            <a:r>
              <a:rPr lang="en-US" dirty="0"/>
              <a:t>Project advisors include STEM researchers in universities as well as highly experienced and successful new media technology developers. Project partners include National Public Radio, KQED, the California Academy of Sciences, and the Oakland Unified School District. This project builds on the successful prior work (NSF #0610272) that initiated a Science and Technology program within the Youth Radio organization. </a:t>
            </a:r>
            <a:br>
              <a:rPr lang="en-US" dirty="0"/>
            </a:br>
            <a:r>
              <a:rPr lang="en-US" dirty="0"/>
              <a:t/>
            </a:r>
            <a:br>
              <a:rPr lang="en-US" dirty="0"/>
            </a:br>
            <a:r>
              <a:rPr lang="en-US" dirty="0"/>
              <a:t>The summative evaluation by </a:t>
            </a:r>
            <a:r>
              <a:rPr lang="en-US" dirty="0" err="1"/>
              <a:t>Rockman</a:t>
            </a:r>
            <a:r>
              <a:rPr lang="en-US" dirty="0"/>
              <a:t> et al will measure how the program affects students' science and technology knowledge, skills, and attitudes. It will build on the evaluation from the prior NSF funded project (#0610272) that highlighted the organizational and staff growth processes as Youth Radio discovered how to design and implement successful, sustainable STEM programs. </a:t>
            </a:r>
            <a:r>
              <a:rPr lang="en-US" dirty="0" err="1"/>
              <a:t>Rockman</a:t>
            </a:r>
            <a:r>
              <a:rPr lang="en-US" dirty="0"/>
              <a:t> will evaluate the new programs (Youth Investigates, Brains and Beakers, and the Application Lab), measuring the following STEM-related student outcomes/impacts: perceptions of selves as producers/creators of science or technology; attitudes toward science and perceptions of scientists; understanding the process of scientific inquiry and research and/or technology skills development; and understanding or interest in careers in science or technology (based on National Research Council report, 2009). Data will be collected from the youth at the Oakland site and from the other Youth Radio bureaus to determine which aspects of the program transfer to multiple sites and which ones are unique to a specific location or set of circumstances. Methods include surveys of student attitudes, participant focus groups, interim assessments, objective skills assessments, and interviews. </a:t>
            </a:r>
            <a:br>
              <a:rPr lang="en-US" dirty="0"/>
            </a:br>
            <a:r>
              <a:rPr lang="en-US" dirty="0"/>
              <a:t/>
            </a:r>
            <a:br>
              <a:rPr lang="en-US" dirty="0"/>
            </a:br>
            <a:r>
              <a:rPr lang="en-US" dirty="0"/>
              <a:t>This project provides an innovative new model for collaborations between STEM researchers and under-represented youth resulting in digital media that impacts the youth as well as the public's understanding and engagement in science.</a:t>
            </a:r>
          </a:p>
        </p:txBody>
      </p:sp>
      <p:sp>
        <p:nvSpPr>
          <p:cNvPr id="4" name="Slide Number Placeholder 3"/>
          <p:cNvSpPr>
            <a:spLocks noGrp="1"/>
          </p:cNvSpPr>
          <p:nvPr>
            <p:ph type="sldNum" sz="quarter" idx="10"/>
          </p:nvPr>
        </p:nvSpPr>
        <p:spPr/>
        <p:txBody>
          <a:bodyPr/>
          <a:lstStyle/>
          <a:p>
            <a:fld id="{F94C9B48-783B-46E5-AA89-054FF5DFA727}" type="slidenum">
              <a:rPr lang="en-US" smtClean="0"/>
              <a:pPr/>
              <a:t>21</a:t>
            </a:fld>
            <a:endParaRPr lang="en-US"/>
          </a:p>
        </p:txBody>
      </p:sp>
    </p:spTree>
    <p:extLst>
      <p:ext uri="{BB962C8B-B14F-4D97-AF65-F5344CB8AC3E}">
        <p14:creationId xmlns:p14="http://schemas.microsoft.com/office/powerpoint/2010/main" val="166610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objective of this youth media project is to provide 14-24 year olds with training and hands-on experience in engineering, and the physical and biological sciences. The project is designed around core practices that engage youth in original research and inquiry through experimentation, development, and creative use of new technologies and tools to communicate STEM to the public. Youth Radio project participants in Oakland, CA, Atlanta, GA and Washington, DC include 540 youth, 80% of whom are low-income and/or youth of color, plus another 400 youth via off-site outreach in schools and community centers. </a:t>
            </a:r>
            <a:br>
              <a:rPr lang="en-US" dirty="0"/>
            </a:br>
            <a:r>
              <a:rPr lang="en-US" dirty="0"/>
              <a:t/>
            </a:r>
            <a:br>
              <a:rPr lang="en-US" dirty="0"/>
            </a:br>
            <a:r>
              <a:rPr lang="en-US" dirty="0"/>
              <a:t>Core deliverables include: (1) "Brains and Beakers," eight live events per year where a visiting STEM researcher brings his/her work out of the lab and onto the stage at Youth Radio facilities, demonstrating key principles and discoveries and interacting with youth participants; (2) "Youth Radio Investigates," an annual 6-part multimedia series, where youth partner with university and industry-based researchers to explore the veracity of scientific claims applied to products and services and they use every day; (3) The "Application Development Lab," where youth develop, create and disseminate online embeddable and downloadable applications (12 annually) that serve real needs in youth communities. The digital media produced by the youth will be broadcast by National Public Radio and distributed online through various sites including iTunes and BoingBoing.net, one of the most frequently visited technology-focused sites on the web. </a:t>
            </a:r>
            <a:br>
              <a:rPr lang="en-US" dirty="0"/>
            </a:br>
            <a:r>
              <a:rPr lang="en-US" dirty="0"/>
              <a:t/>
            </a:r>
            <a:br>
              <a:rPr lang="en-US" dirty="0"/>
            </a:br>
            <a:r>
              <a:rPr lang="en-US" dirty="0"/>
              <a:t>Project advisors include STEM researchers in universities as well as highly experienced and successful new media technology developers. Project partners include National Public Radio, KQED, the California Academy of Sciences, and the Oakland Unified School District. This project builds on the successful prior work (NSF #0610272) that initiated a Science and Technology program within the Youth Radio organization. </a:t>
            </a:r>
            <a:br>
              <a:rPr lang="en-US" dirty="0"/>
            </a:br>
            <a:r>
              <a:rPr lang="en-US" dirty="0"/>
              <a:t/>
            </a:r>
            <a:br>
              <a:rPr lang="en-US" dirty="0"/>
            </a:br>
            <a:r>
              <a:rPr lang="en-US" dirty="0"/>
              <a:t>The summative evaluation by </a:t>
            </a:r>
            <a:r>
              <a:rPr lang="en-US" dirty="0" err="1"/>
              <a:t>Rockman</a:t>
            </a:r>
            <a:r>
              <a:rPr lang="en-US" dirty="0"/>
              <a:t> et al will measure how the program affects students' science and technology knowledge, skills, and attitudes. It will build on the evaluation from the prior NSF funded project (#0610272) that highlighted the organizational and staff growth processes as Youth Radio discovered how to design and implement successful, sustainable STEM programs. </a:t>
            </a:r>
            <a:r>
              <a:rPr lang="en-US" dirty="0" err="1"/>
              <a:t>Rockman</a:t>
            </a:r>
            <a:r>
              <a:rPr lang="en-US" dirty="0"/>
              <a:t> will evaluate the new programs (Youth Investigates, Brains and Beakers, and the Application Lab), measuring the following STEM-related student outcomes/impacts: perceptions of selves as producers/creators of science or technology; attitudes toward science and perceptions of scientists; understanding the process of scientific inquiry and research and/or technology skills development; and understanding or interest in careers in science or technology (based on National Research Council report, 2009). Data will be collected from the youth at the Oakland site and from the other Youth Radio bureaus to determine which aspects of the program transfer to multiple sites and which ones are unique to a specific location or set of circumstances. Methods include surveys of student attitudes, participant focus groups, interim assessments, objective skills assessments, and interviews. </a:t>
            </a:r>
            <a:br>
              <a:rPr lang="en-US" dirty="0"/>
            </a:br>
            <a:r>
              <a:rPr lang="en-US" dirty="0"/>
              <a:t/>
            </a:r>
            <a:br>
              <a:rPr lang="en-US" dirty="0"/>
            </a:br>
            <a:r>
              <a:rPr lang="en-US" dirty="0"/>
              <a:t>This project provides an innovative new model for collaborations between STEM researchers and under-represented youth resulting in digital media that impacts the youth as well as the public's understanding and engagement in science.</a:t>
            </a:r>
          </a:p>
        </p:txBody>
      </p:sp>
      <p:sp>
        <p:nvSpPr>
          <p:cNvPr id="4" name="Slide Number Placeholder 3"/>
          <p:cNvSpPr>
            <a:spLocks noGrp="1"/>
          </p:cNvSpPr>
          <p:nvPr>
            <p:ph type="sldNum" sz="quarter" idx="10"/>
          </p:nvPr>
        </p:nvSpPr>
        <p:spPr/>
        <p:txBody>
          <a:bodyPr/>
          <a:lstStyle/>
          <a:p>
            <a:fld id="{F94C9B48-783B-46E5-AA89-054FF5DFA727}" type="slidenum">
              <a:rPr lang="en-US" smtClean="0"/>
              <a:pPr/>
              <a:t>22</a:t>
            </a:fld>
            <a:endParaRPr lang="en-US"/>
          </a:p>
        </p:txBody>
      </p:sp>
    </p:spTree>
    <p:extLst>
      <p:ext uri="{BB962C8B-B14F-4D97-AF65-F5344CB8AC3E}">
        <p14:creationId xmlns:p14="http://schemas.microsoft.com/office/powerpoint/2010/main" val="57150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 objective of this youth media project is to provide 14-24 year olds with training and hands-on experience in engineering, and the physical and biological sciences. The project is designed around core practices that engage youth in original research and inquiry through experimentation, development, and creative use of new technologies and tools to communicate STEM to the public. Youth Radio project participants in Oakland, CA, Atlanta, GA and Washington, DC include 540 youth, 80% of whom are low-income and/or youth of color, plus another 400 youth via off-site outreach in schools and community centers. </a:t>
            </a:r>
            <a:br>
              <a:rPr lang="en-US" dirty="0"/>
            </a:br>
            <a:r>
              <a:rPr lang="en-US" dirty="0"/>
              <a:t/>
            </a:r>
            <a:br>
              <a:rPr lang="en-US" dirty="0"/>
            </a:br>
            <a:r>
              <a:rPr lang="en-US" dirty="0"/>
              <a:t>Core deliverables include: (1) "Brains and Beakers," eight live events per year where a visiting STEM researcher brings his/her work out of the lab and onto the stage at Youth Radio facilities, demonstrating key principles and discoveries and interacting with youth participants; (2) "Youth Radio Investigates," an annual 6-part multimedia series, where youth partner with university and industry-based researchers to explore the veracity of scientific claims applied to products and services and they use every day; (3) The "Application Development Lab," where youth develop, create and disseminate online embeddable and downloadable applications (12 annually) that serve real needs in youth communities. The digital media produced by the youth will be broadcast by National Public Radio and distributed online through various sites including iTunes and BoingBoing.net, one of the most frequently visited technology-focused sites on the web. </a:t>
            </a:r>
            <a:br>
              <a:rPr lang="en-US" dirty="0"/>
            </a:br>
            <a:r>
              <a:rPr lang="en-US" dirty="0"/>
              <a:t/>
            </a:r>
            <a:br>
              <a:rPr lang="en-US" dirty="0"/>
            </a:br>
            <a:r>
              <a:rPr lang="en-US" dirty="0"/>
              <a:t>Project advisors include STEM researchers in universities as well as highly experienced and successful new media technology developers. Project partners include National Public Radio, KQED, the California Academy of Sciences, and the Oakland Unified School District. This project builds on the successful prior work (NSF #0610272) that initiated a Science and Technology program within the Youth Radio organization. </a:t>
            </a:r>
            <a:br>
              <a:rPr lang="en-US" dirty="0"/>
            </a:br>
            <a:r>
              <a:rPr lang="en-US" dirty="0"/>
              <a:t/>
            </a:r>
            <a:br>
              <a:rPr lang="en-US" dirty="0"/>
            </a:br>
            <a:r>
              <a:rPr lang="en-US" dirty="0"/>
              <a:t>The summative evaluation by </a:t>
            </a:r>
            <a:r>
              <a:rPr lang="en-US" dirty="0" err="1"/>
              <a:t>Rockman</a:t>
            </a:r>
            <a:r>
              <a:rPr lang="en-US" dirty="0"/>
              <a:t> et al will measure how the program affects students' science and technology knowledge, skills, and attitudes. It will build on the evaluation from the prior NSF funded project (#0610272) that highlighted the organizational and staff growth processes as Youth Radio discovered how to design and implement successful, sustainable STEM programs. </a:t>
            </a:r>
            <a:r>
              <a:rPr lang="en-US" dirty="0" err="1"/>
              <a:t>Rockman</a:t>
            </a:r>
            <a:r>
              <a:rPr lang="en-US" dirty="0"/>
              <a:t> will evaluate the new programs (Youth Investigates, Brains and Beakers, and the Application Lab), measuring the following STEM-related student outcomes/impacts: perceptions of selves as producers/creators of science or technology; attitudes toward science and perceptions of scientists; understanding the process of scientific inquiry and research and/or technology skills development; and understanding or interest in careers in science or technology (based on National Research Council report, 2009). Data will be collected from the youth at the Oakland site and from the other Youth Radio bureaus to determine which aspects of the program transfer to multiple sites and which ones are unique to a specific location or set of circumstances. Methods include surveys of student attitudes, participant focus groups, interim assessments, objective skills assessments, and interviews. </a:t>
            </a:r>
            <a:br>
              <a:rPr lang="en-US" dirty="0"/>
            </a:br>
            <a:r>
              <a:rPr lang="en-US" dirty="0"/>
              <a:t/>
            </a:r>
            <a:br>
              <a:rPr lang="en-US" dirty="0"/>
            </a:br>
            <a:r>
              <a:rPr lang="en-US" dirty="0"/>
              <a:t>This project provides an innovative new model for collaborations between STEM researchers and under-represented youth resulting in digital media that impacts the youth as well as the public's understanding and engagement in science.</a:t>
            </a:r>
          </a:p>
        </p:txBody>
      </p:sp>
      <p:sp>
        <p:nvSpPr>
          <p:cNvPr id="4" name="Slide Number Placeholder 3"/>
          <p:cNvSpPr>
            <a:spLocks noGrp="1"/>
          </p:cNvSpPr>
          <p:nvPr>
            <p:ph type="sldNum" sz="quarter" idx="10"/>
          </p:nvPr>
        </p:nvSpPr>
        <p:spPr/>
        <p:txBody>
          <a:bodyPr/>
          <a:lstStyle/>
          <a:p>
            <a:fld id="{F94C9B48-783B-46E5-AA89-054FF5DFA727}" type="slidenum">
              <a:rPr lang="en-US" smtClean="0"/>
              <a:pPr/>
              <a:t>23</a:t>
            </a:fld>
            <a:endParaRPr lang="en-US"/>
          </a:p>
        </p:txBody>
      </p:sp>
    </p:spTree>
    <p:extLst>
      <p:ext uri="{BB962C8B-B14F-4D97-AF65-F5344CB8AC3E}">
        <p14:creationId xmlns:p14="http://schemas.microsoft.com/office/powerpoint/2010/main" val="509127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9755"/>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42317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D89CC-AA7D-483A-B16A-4EA9E8588971}"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DE962-72B2-4F01-AC55-546C42326A16}" type="slidenum">
              <a:rPr lang="en-US" smtClean="0"/>
              <a:t>‹#›</a:t>
            </a:fld>
            <a:endParaRPr lang="en-US"/>
          </a:p>
        </p:txBody>
      </p:sp>
      <p:grpSp>
        <p:nvGrpSpPr>
          <p:cNvPr id="22" name="Group 21"/>
          <p:cNvGrpSpPr/>
          <p:nvPr userDrawn="1"/>
        </p:nvGrpSpPr>
        <p:grpSpPr>
          <a:xfrm>
            <a:off x="149112" y="120017"/>
            <a:ext cx="8851689" cy="1255327"/>
            <a:chOff x="80873" y="121902"/>
            <a:chExt cx="8851689" cy="1255327"/>
          </a:xfrm>
        </p:grpSpPr>
        <p:pic>
          <p:nvPicPr>
            <p:cNvPr id="13" name="Picture 12"/>
            <p:cNvPicPr>
              <a:picLocks noChangeAspect="1"/>
            </p:cNvPicPr>
            <p:nvPr userDrawn="1"/>
          </p:nvPicPr>
          <p:blipFill>
            <a:blip r:embed="rId2"/>
            <a:stretch>
              <a:fillRect/>
            </a:stretch>
          </p:blipFill>
          <p:spPr>
            <a:xfrm>
              <a:off x="7767869" y="149093"/>
              <a:ext cx="1164693" cy="1226251"/>
            </a:xfrm>
            <a:prstGeom prst="rect">
              <a:avLst/>
            </a:prstGeom>
          </p:spPr>
        </p:pic>
        <p:pic>
          <p:nvPicPr>
            <p:cNvPr id="14" name="Picture 13"/>
            <p:cNvPicPr/>
            <p:nvPr userDrawn="1"/>
          </p:nvPicPr>
          <p:blipFill rotWithShape="1">
            <a:blip r:embed="rId3"/>
            <a:srcRect l="59497" t="11394" r="8633" b="58412"/>
            <a:stretch/>
          </p:blipFill>
          <p:spPr bwMode="auto">
            <a:xfrm>
              <a:off x="2259440" y="121902"/>
              <a:ext cx="3437921" cy="1253442"/>
            </a:xfrm>
            <a:prstGeom prst="rect">
              <a:avLst/>
            </a:prstGeom>
            <a:ln>
              <a:noFill/>
            </a:ln>
            <a:extLst>
              <a:ext uri="{53640926-AAD7-44D8-BBD7-CCE9431645EC}">
                <a14:shadowObscured xmlns:a14="http://schemas.microsoft.com/office/drawing/2010/main"/>
              </a:ext>
            </a:extLst>
          </p:spPr>
        </p:pic>
        <p:pic>
          <p:nvPicPr>
            <p:cNvPr id="16" name="Picture 15"/>
            <p:cNvPicPr/>
            <p:nvPr userDrawn="1"/>
          </p:nvPicPr>
          <p:blipFill rotWithShape="1">
            <a:blip r:embed="rId4"/>
            <a:srcRect l="51442" b="7710"/>
            <a:stretch/>
          </p:blipFill>
          <p:spPr bwMode="auto">
            <a:xfrm>
              <a:off x="5794122" y="158862"/>
              <a:ext cx="1876986" cy="1218367"/>
            </a:xfrm>
            <a:prstGeom prst="rect">
              <a:avLst/>
            </a:prstGeom>
            <a:ln>
              <a:noFill/>
            </a:ln>
            <a:extLst>
              <a:ext uri="{53640926-AAD7-44D8-BBD7-CCE9431645EC}">
                <a14:shadowObscured xmlns:a14="http://schemas.microsoft.com/office/drawing/2010/main"/>
              </a:ext>
            </a:extLst>
          </p:spPr>
        </p:pic>
        <p:pic>
          <p:nvPicPr>
            <p:cNvPr id="17" name="Picture 16"/>
            <p:cNvPicPr>
              <a:picLocks noChangeAspect="1"/>
            </p:cNvPicPr>
            <p:nvPr userDrawn="1"/>
          </p:nvPicPr>
          <p:blipFill>
            <a:blip r:embed="rId5"/>
            <a:stretch>
              <a:fillRect/>
            </a:stretch>
          </p:blipFill>
          <p:spPr>
            <a:xfrm>
              <a:off x="80873" y="146459"/>
              <a:ext cx="2081806" cy="1204329"/>
            </a:xfrm>
            <a:prstGeom prst="rect">
              <a:avLst/>
            </a:prstGeom>
          </p:spPr>
        </p:pic>
      </p:grpSp>
    </p:spTree>
    <p:extLst>
      <p:ext uri="{BB962C8B-B14F-4D97-AF65-F5344CB8AC3E}">
        <p14:creationId xmlns:p14="http://schemas.microsoft.com/office/powerpoint/2010/main" val="958099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D89CC-AA7D-483A-B16A-4EA9E8588971}"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DE962-72B2-4F01-AC55-546C42326A16}" type="slidenum">
              <a:rPr lang="en-US" smtClean="0"/>
              <a:t>‹#›</a:t>
            </a:fld>
            <a:endParaRPr lang="en-US"/>
          </a:p>
        </p:txBody>
      </p:sp>
    </p:spTree>
    <p:extLst>
      <p:ext uri="{BB962C8B-B14F-4D97-AF65-F5344CB8AC3E}">
        <p14:creationId xmlns:p14="http://schemas.microsoft.com/office/powerpoint/2010/main" val="1594110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D89CC-AA7D-483A-B16A-4EA9E8588971}"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DE962-72B2-4F01-AC55-546C42326A16}" type="slidenum">
              <a:rPr lang="en-US" smtClean="0"/>
              <a:t>‹#›</a:t>
            </a:fld>
            <a:endParaRPr lang="en-US"/>
          </a:p>
        </p:txBody>
      </p:sp>
    </p:spTree>
    <p:extLst>
      <p:ext uri="{BB962C8B-B14F-4D97-AF65-F5344CB8AC3E}">
        <p14:creationId xmlns:p14="http://schemas.microsoft.com/office/powerpoint/2010/main" val="301644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0" cap="none" spc="0">
                <a:ln w="0"/>
                <a:solidFill>
                  <a:schemeClr val="tx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628650" y="1825625"/>
            <a:ext cx="7886700" cy="35831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D89CC-AA7D-483A-B16A-4EA9E8588971}"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DE962-72B2-4F01-AC55-546C42326A16}" type="slidenum">
              <a:rPr lang="en-US" smtClean="0"/>
              <a:t>‹#›</a:t>
            </a:fld>
            <a:endParaRPr lang="en-US"/>
          </a:p>
        </p:txBody>
      </p:sp>
      <p:grpSp>
        <p:nvGrpSpPr>
          <p:cNvPr id="12" name="Group 11"/>
          <p:cNvGrpSpPr/>
          <p:nvPr userDrawn="1"/>
        </p:nvGrpSpPr>
        <p:grpSpPr>
          <a:xfrm>
            <a:off x="146155" y="5466149"/>
            <a:ext cx="8851689" cy="1255327"/>
            <a:chOff x="80873" y="121902"/>
            <a:chExt cx="8851689" cy="1255327"/>
          </a:xfrm>
        </p:grpSpPr>
        <p:pic>
          <p:nvPicPr>
            <p:cNvPr id="13" name="Picture 12"/>
            <p:cNvPicPr>
              <a:picLocks noChangeAspect="1"/>
            </p:cNvPicPr>
            <p:nvPr userDrawn="1"/>
          </p:nvPicPr>
          <p:blipFill>
            <a:blip r:embed="rId2"/>
            <a:stretch>
              <a:fillRect/>
            </a:stretch>
          </p:blipFill>
          <p:spPr>
            <a:xfrm>
              <a:off x="7767869" y="149093"/>
              <a:ext cx="1164693" cy="1226251"/>
            </a:xfrm>
            <a:prstGeom prst="rect">
              <a:avLst/>
            </a:prstGeom>
          </p:spPr>
        </p:pic>
        <p:pic>
          <p:nvPicPr>
            <p:cNvPr id="14" name="Picture 13"/>
            <p:cNvPicPr/>
            <p:nvPr userDrawn="1"/>
          </p:nvPicPr>
          <p:blipFill rotWithShape="1">
            <a:blip r:embed="rId3"/>
            <a:srcRect l="59497" t="11394" r="8633" b="58412"/>
            <a:stretch/>
          </p:blipFill>
          <p:spPr bwMode="auto">
            <a:xfrm>
              <a:off x="2259440" y="121902"/>
              <a:ext cx="3437921" cy="1253442"/>
            </a:xfrm>
            <a:prstGeom prst="rect">
              <a:avLst/>
            </a:prstGeom>
            <a:ln>
              <a:noFill/>
            </a:ln>
            <a:extLst>
              <a:ext uri="{53640926-AAD7-44D8-BBD7-CCE9431645EC}">
                <a14:shadowObscured xmlns:a14="http://schemas.microsoft.com/office/drawing/2010/main"/>
              </a:ext>
            </a:extLst>
          </p:spPr>
        </p:pic>
        <p:pic>
          <p:nvPicPr>
            <p:cNvPr id="15" name="Picture 14"/>
            <p:cNvPicPr/>
            <p:nvPr userDrawn="1"/>
          </p:nvPicPr>
          <p:blipFill rotWithShape="1">
            <a:blip r:embed="rId4"/>
            <a:srcRect l="51442" b="7710"/>
            <a:stretch/>
          </p:blipFill>
          <p:spPr bwMode="auto">
            <a:xfrm>
              <a:off x="5794122" y="158862"/>
              <a:ext cx="1876986" cy="1218367"/>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userDrawn="1"/>
          </p:nvPicPr>
          <p:blipFill>
            <a:blip r:embed="rId5"/>
            <a:stretch>
              <a:fillRect/>
            </a:stretch>
          </p:blipFill>
          <p:spPr>
            <a:xfrm>
              <a:off x="80873" y="146459"/>
              <a:ext cx="2081806" cy="1204329"/>
            </a:xfrm>
            <a:prstGeom prst="rect">
              <a:avLst/>
            </a:prstGeom>
          </p:spPr>
        </p:pic>
      </p:grpSp>
      <p:cxnSp>
        <p:nvCxnSpPr>
          <p:cNvPr id="18" name="Straight Connector 17"/>
          <p:cNvCxnSpPr/>
          <p:nvPr userDrawn="1"/>
        </p:nvCxnSpPr>
        <p:spPr>
          <a:xfrm>
            <a:off x="343978" y="1333875"/>
            <a:ext cx="8369194" cy="0"/>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806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9D89CC-AA7D-483A-B16A-4EA9E8588971}" type="datetimeFigureOut">
              <a:rPr lang="en-US" smtClean="0"/>
              <a:t>10/4/17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DE962-72B2-4F01-AC55-546C42326A16}" type="slidenum">
              <a:rPr lang="en-US" smtClean="0"/>
              <a:t>‹#›</a:t>
            </a:fld>
            <a:endParaRPr lang="en-US"/>
          </a:p>
        </p:txBody>
      </p:sp>
      <p:grpSp>
        <p:nvGrpSpPr>
          <p:cNvPr id="12" name="Group 11"/>
          <p:cNvGrpSpPr/>
          <p:nvPr userDrawn="1"/>
        </p:nvGrpSpPr>
        <p:grpSpPr>
          <a:xfrm>
            <a:off x="149112" y="120017"/>
            <a:ext cx="8851689" cy="1255327"/>
            <a:chOff x="80873" y="121902"/>
            <a:chExt cx="8851689" cy="1255327"/>
          </a:xfrm>
        </p:grpSpPr>
        <p:pic>
          <p:nvPicPr>
            <p:cNvPr id="13" name="Picture 12"/>
            <p:cNvPicPr>
              <a:picLocks noChangeAspect="1"/>
            </p:cNvPicPr>
            <p:nvPr userDrawn="1"/>
          </p:nvPicPr>
          <p:blipFill>
            <a:blip r:embed="rId2"/>
            <a:stretch>
              <a:fillRect/>
            </a:stretch>
          </p:blipFill>
          <p:spPr>
            <a:xfrm>
              <a:off x="7767869" y="149093"/>
              <a:ext cx="1164693" cy="1226251"/>
            </a:xfrm>
            <a:prstGeom prst="rect">
              <a:avLst/>
            </a:prstGeom>
          </p:spPr>
        </p:pic>
        <p:pic>
          <p:nvPicPr>
            <p:cNvPr id="14" name="Picture 13"/>
            <p:cNvPicPr/>
            <p:nvPr userDrawn="1"/>
          </p:nvPicPr>
          <p:blipFill rotWithShape="1">
            <a:blip r:embed="rId3"/>
            <a:srcRect l="59497" t="11394" r="8633" b="58412"/>
            <a:stretch/>
          </p:blipFill>
          <p:spPr bwMode="auto">
            <a:xfrm>
              <a:off x="2259440" y="121902"/>
              <a:ext cx="3437921" cy="1253442"/>
            </a:xfrm>
            <a:prstGeom prst="rect">
              <a:avLst/>
            </a:prstGeom>
            <a:ln>
              <a:noFill/>
            </a:ln>
            <a:extLst>
              <a:ext uri="{53640926-AAD7-44D8-BBD7-CCE9431645EC}">
                <a14:shadowObscured xmlns:a14="http://schemas.microsoft.com/office/drawing/2010/main"/>
              </a:ext>
            </a:extLst>
          </p:spPr>
        </p:pic>
        <p:pic>
          <p:nvPicPr>
            <p:cNvPr id="15" name="Picture 14"/>
            <p:cNvPicPr/>
            <p:nvPr userDrawn="1"/>
          </p:nvPicPr>
          <p:blipFill rotWithShape="1">
            <a:blip r:embed="rId4"/>
            <a:srcRect l="51442" b="7710"/>
            <a:stretch/>
          </p:blipFill>
          <p:spPr bwMode="auto">
            <a:xfrm>
              <a:off x="5794122" y="158862"/>
              <a:ext cx="1876986" cy="1218367"/>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userDrawn="1"/>
          </p:nvPicPr>
          <p:blipFill>
            <a:blip r:embed="rId5"/>
            <a:stretch>
              <a:fillRect/>
            </a:stretch>
          </p:blipFill>
          <p:spPr>
            <a:xfrm>
              <a:off x="80873" y="146459"/>
              <a:ext cx="2081806" cy="1204329"/>
            </a:xfrm>
            <a:prstGeom prst="rect">
              <a:avLst/>
            </a:prstGeom>
          </p:spPr>
        </p:pic>
      </p:grpSp>
    </p:spTree>
    <p:extLst>
      <p:ext uri="{BB962C8B-B14F-4D97-AF65-F5344CB8AC3E}">
        <p14:creationId xmlns:p14="http://schemas.microsoft.com/office/powerpoint/2010/main" val="1977878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36019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36019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D89CC-AA7D-483A-B16A-4EA9E8588971}" type="datetimeFigureOut">
              <a:rPr lang="en-US" smtClean="0"/>
              <a:t>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DE962-72B2-4F01-AC55-546C42326A16}" type="slidenum">
              <a:rPr lang="en-US" smtClean="0"/>
              <a:t>‹#›</a:t>
            </a:fld>
            <a:endParaRPr lang="en-US"/>
          </a:p>
        </p:txBody>
      </p:sp>
      <p:grpSp>
        <p:nvGrpSpPr>
          <p:cNvPr id="13" name="Group 12"/>
          <p:cNvGrpSpPr/>
          <p:nvPr userDrawn="1"/>
        </p:nvGrpSpPr>
        <p:grpSpPr>
          <a:xfrm>
            <a:off x="146155" y="5562520"/>
            <a:ext cx="8851689" cy="1255327"/>
            <a:chOff x="80873" y="121902"/>
            <a:chExt cx="8851689" cy="1255327"/>
          </a:xfrm>
        </p:grpSpPr>
        <p:pic>
          <p:nvPicPr>
            <p:cNvPr id="14" name="Picture 13"/>
            <p:cNvPicPr>
              <a:picLocks noChangeAspect="1"/>
            </p:cNvPicPr>
            <p:nvPr userDrawn="1"/>
          </p:nvPicPr>
          <p:blipFill>
            <a:blip r:embed="rId2"/>
            <a:stretch>
              <a:fillRect/>
            </a:stretch>
          </p:blipFill>
          <p:spPr>
            <a:xfrm>
              <a:off x="7767869" y="149093"/>
              <a:ext cx="1164693" cy="1226251"/>
            </a:xfrm>
            <a:prstGeom prst="rect">
              <a:avLst/>
            </a:prstGeom>
          </p:spPr>
        </p:pic>
        <p:pic>
          <p:nvPicPr>
            <p:cNvPr id="15" name="Picture 14"/>
            <p:cNvPicPr/>
            <p:nvPr userDrawn="1"/>
          </p:nvPicPr>
          <p:blipFill rotWithShape="1">
            <a:blip r:embed="rId3"/>
            <a:srcRect l="59497" t="11394" r="8633" b="58412"/>
            <a:stretch/>
          </p:blipFill>
          <p:spPr bwMode="auto">
            <a:xfrm>
              <a:off x="2259440" y="121902"/>
              <a:ext cx="3437921" cy="1253442"/>
            </a:xfrm>
            <a:prstGeom prst="rect">
              <a:avLst/>
            </a:prstGeom>
            <a:ln>
              <a:noFill/>
            </a:ln>
            <a:extLst>
              <a:ext uri="{53640926-AAD7-44D8-BBD7-CCE9431645EC}">
                <a14:shadowObscured xmlns:a14="http://schemas.microsoft.com/office/drawing/2010/main"/>
              </a:ext>
            </a:extLst>
          </p:spPr>
        </p:pic>
        <p:pic>
          <p:nvPicPr>
            <p:cNvPr id="16" name="Picture 15"/>
            <p:cNvPicPr/>
            <p:nvPr userDrawn="1"/>
          </p:nvPicPr>
          <p:blipFill rotWithShape="1">
            <a:blip r:embed="rId4"/>
            <a:srcRect l="51442" b="7710"/>
            <a:stretch/>
          </p:blipFill>
          <p:spPr bwMode="auto">
            <a:xfrm>
              <a:off x="5794122" y="158862"/>
              <a:ext cx="1876986" cy="1218367"/>
            </a:xfrm>
            <a:prstGeom prst="rect">
              <a:avLst/>
            </a:prstGeom>
            <a:ln>
              <a:noFill/>
            </a:ln>
            <a:extLst>
              <a:ext uri="{53640926-AAD7-44D8-BBD7-CCE9431645EC}">
                <a14:shadowObscured xmlns:a14="http://schemas.microsoft.com/office/drawing/2010/main"/>
              </a:ext>
            </a:extLst>
          </p:spPr>
        </p:pic>
        <p:pic>
          <p:nvPicPr>
            <p:cNvPr id="17" name="Picture 16"/>
            <p:cNvPicPr>
              <a:picLocks noChangeAspect="1"/>
            </p:cNvPicPr>
            <p:nvPr userDrawn="1"/>
          </p:nvPicPr>
          <p:blipFill>
            <a:blip r:embed="rId5"/>
            <a:stretch>
              <a:fillRect/>
            </a:stretch>
          </p:blipFill>
          <p:spPr>
            <a:xfrm>
              <a:off x="80873" y="146459"/>
              <a:ext cx="2081806" cy="1204329"/>
            </a:xfrm>
            <a:prstGeom prst="rect">
              <a:avLst/>
            </a:prstGeom>
          </p:spPr>
        </p:pic>
      </p:grpSp>
      <p:cxnSp>
        <p:nvCxnSpPr>
          <p:cNvPr id="18" name="Straight Connector 17"/>
          <p:cNvCxnSpPr/>
          <p:nvPr userDrawn="1"/>
        </p:nvCxnSpPr>
        <p:spPr>
          <a:xfrm>
            <a:off x="330253" y="1333875"/>
            <a:ext cx="8369194" cy="0"/>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9228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D89CC-AA7D-483A-B16A-4EA9E8588971}" type="datetimeFigureOut">
              <a:rPr lang="en-US" smtClean="0"/>
              <a:t>10/4/17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DE962-72B2-4F01-AC55-546C42326A16}" type="slidenum">
              <a:rPr lang="en-US" smtClean="0"/>
              <a:t>‹#›</a:t>
            </a:fld>
            <a:endParaRPr lang="en-US"/>
          </a:p>
        </p:txBody>
      </p:sp>
    </p:spTree>
    <p:extLst>
      <p:ext uri="{BB962C8B-B14F-4D97-AF65-F5344CB8AC3E}">
        <p14:creationId xmlns:p14="http://schemas.microsoft.com/office/powerpoint/2010/main" val="83737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p:txBody>
          <a:bodyPr/>
          <a:lstStyle/>
          <a:p>
            <a:fld id="{709D89CC-AA7D-483A-B16A-4EA9E8588971}" type="datetimeFigureOut">
              <a:rPr lang="en-US" smtClean="0"/>
              <a:t>10/4/17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DE962-72B2-4F01-AC55-546C42326A16}" type="slidenum">
              <a:rPr lang="en-US" smtClean="0"/>
              <a:t>‹#›</a:t>
            </a:fld>
            <a:endParaRPr lang="en-US"/>
          </a:p>
        </p:txBody>
      </p:sp>
      <p:grpSp>
        <p:nvGrpSpPr>
          <p:cNvPr id="11" name="Group 10"/>
          <p:cNvGrpSpPr/>
          <p:nvPr userDrawn="1"/>
        </p:nvGrpSpPr>
        <p:grpSpPr>
          <a:xfrm>
            <a:off x="146155" y="5466149"/>
            <a:ext cx="8851689" cy="1255327"/>
            <a:chOff x="80873" y="121902"/>
            <a:chExt cx="8851689" cy="1255327"/>
          </a:xfrm>
        </p:grpSpPr>
        <p:pic>
          <p:nvPicPr>
            <p:cNvPr id="12" name="Picture 11"/>
            <p:cNvPicPr>
              <a:picLocks noChangeAspect="1"/>
            </p:cNvPicPr>
            <p:nvPr userDrawn="1"/>
          </p:nvPicPr>
          <p:blipFill>
            <a:blip r:embed="rId2"/>
            <a:stretch>
              <a:fillRect/>
            </a:stretch>
          </p:blipFill>
          <p:spPr>
            <a:xfrm>
              <a:off x="7767869" y="149093"/>
              <a:ext cx="1164693" cy="1226251"/>
            </a:xfrm>
            <a:prstGeom prst="rect">
              <a:avLst/>
            </a:prstGeom>
          </p:spPr>
        </p:pic>
        <p:pic>
          <p:nvPicPr>
            <p:cNvPr id="13" name="Picture 12"/>
            <p:cNvPicPr/>
            <p:nvPr userDrawn="1"/>
          </p:nvPicPr>
          <p:blipFill rotWithShape="1">
            <a:blip r:embed="rId3"/>
            <a:srcRect l="59497" t="11394" r="8633" b="58412"/>
            <a:stretch/>
          </p:blipFill>
          <p:spPr bwMode="auto">
            <a:xfrm>
              <a:off x="2259440" y="121902"/>
              <a:ext cx="3437921" cy="1253442"/>
            </a:xfrm>
            <a:prstGeom prst="rect">
              <a:avLst/>
            </a:prstGeom>
            <a:ln>
              <a:noFill/>
            </a:ln>
            <a:extLst>
              <a:ext uri="{53640926-AAD7-44D8-BBD7-CCE9431645EC}">
                <a14:shadowObscured xmlns:a14="http://schemas.microsoft.com/office/drawing/2010/main"/>
              </a:ext>
            </a:extLst>
          </p:spPr>
        </p:pic>
        <p:pic>
          <p:nvPicPr>
            <p:cNvPr id="14" name="Picture 13"/>
            <p:cNvPicPr/>
            <p:nvPr userDrawn="1"/>
          </p:nvPicPr>
          <p:blipFill rotWithShape="1">
            <a:blip r:embed="rId4"/>
            <a:srcRect l="51442" b="7710"/>
            <a:stretch/>
          </p:blipFill>
          <p:spPr bwMode="auto">
            <a:xfrm>
              <a:off x="5794122" y="158862"/>
              <a:ext cx="1876986" cy="1218367"/>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userDrawn="1"/>
          </p:nvPicPr>
          <p:blipFill>
            <a:blip r:embed="rId5"/>
            <a:stretch>
              <a:fillRect/>
            </a:stretch>
          </p:blipFill>
          <p:spPr>
            <a:xfrm>
              <a:off x="80873" y="146459"/>
              <a:ext cx="2081806" cy="1204329"/>
            </a:xfrm>
            <a:prstGeom prst="rect">
              <a:avLst/>
            </a:prstGeom>
          </p:spPr>
        </p:pic>
      </p:grpSp>
      <p:cxnSp>
        <p:nvCxnSpPr>
          <p:cNvPr id="16" name="Straight Connector 15"/>
          <p:cNvCxnSpPr/>
          <p:nvPr userDrawn="1"/>
        </p:nvCxnSpPr>
        <p:spPr>
          <a:xfrm>
            <a:off x="395736" y="1351128"/>
            <a:ext cx="8369194" cy="0"/>
          </a:xfrm>
          <a:prstGeom prst="line">
            <a:avLst/>
          </a:prstGeom>
          <a:ln w="285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5859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D89CC-AA7D-483A-B16A-4EA9E8588971}" type="datetimeFigureOut">
              <a:rPr lang="en-US" smtClean="0"/>
              <a:t>10/4/17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DE962-72B2-4F01-AC55-546C42326A16}" type="slidenum">
              <a:rPr lang="en-US" smtClean="0"/>
              <a:t>‹#›</a:t>
            </a:fld>
            <a:endParaRPr lang="en-US"/>
          </a:p>
        </p:txBody>
      </p:sp>
    </p:spTree>
    <p:extLst>
      <p:ext uri="{BB962C8B-B14F-4D97-AF65-F5344CB8AC3E}">
        <p14:creationId xmlns:p14="http://schemas.microsoft.com/office/powerpoint/2010/main" val="239580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9D89CC-AA7D-483A-B16A-4EA9E8588971}" type="datetimeFigureOut">
              <a:rPr lang="en-US" smtClean="0"/>
              <a:t>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DE962-72B2-4F01-AC55-546C42326A16}" type="slidenum">
              <a:rPr lang="en-US" smtClean="0"/>
              <a:t>‹#›</a:t>
            </a:fld>
            <a:endParaRPr lang="en-US"/>
          </a:p>
        </p:txBody>
      </p:sp>
    </p:spTree>
    <p:extLst>
      <p:ext uri="{BB962C8B-B14F-4D97-AF65-F5344CB8AC3E}">
        <p14:creationId xmlns:p14="http://schemas.microsoft.com/office/powerpoint/2010/main" val="216190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9D89CC-AA7D-483A-B16A-4EA9E8588971}" type="datetimeFigureOut">
              <a:rPr lang="en-US" smtClean="0"/>
              <a:t>10/4/17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DE962-72B2-4F01-AC55-546C42326A16}" type="slidenum">
              <a:rPr lang="en-US" smtClean="0"/>
              <a:t>‹#›</a:t>
            </a:fld>
            <a:endParaRPr lang="en-US"/>
          </a:p>
        </p:txBody>
      </p:sp>
    </p:spTree>
    <p:extLst>
      <p:ext uri="{BB962C8B-B14F-4D97-AF65-F5344CB8AC3E}">
        <p14:creationId xmlns:p14="http://schemas.microsoft.com/office/powerpoint/2010/main" val="1837670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D89CC-AA7D-483A-B16A-4EA9E8588971}" type="datetimeFigureOut">
              <a:rPr lang="en-US" smtClean="0"/>
              <a:t>10/4/17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DE962-72B2-4F01-AC55-546C42326A16}" type="slidenum">
              <a:rPr lang="en-US" smtClean="0"/>
              <a:t>‹#›</a:t>
            </a:fld>
            <a:endParaRPr lang="en-US"/>
          </a:p>
        </p:txBody>
      </p:sp>
    </p:spTree>
    <p:extLst>
      <p:ext uri="{BB962C8B-B14F-4D97-AF65-F5344CB8AC3E}">
        <p14:creationId xmlns:p14="http://schemas.microsoft.com/office/powerpoint/2010/main" val="3328890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gif"/><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gif"/><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gif"/><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eg"/><Relationship Id="rId7" Type="http://schemas.openxmlformats.org/officeDocument/2006/relationships/hyperlink" Target="https://youthradio.org/creative-studio/article/discussion-can-gaming-teach-you-to-be-a-better-citizen/" TargetMode="External"/><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gi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gif"/><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9755"/>
            <a:ext cx="7772400" cy="2020136"/>
          </a:xfrm>
        </p:spPr>
        <p:txBody>
          <a:bodyPr/>
          <a:lstStyle/>
          <a:p>
            <a:r>
              <a:rPr lang="en-US" b="1" dirty="0">
                <a:solidFill>
                  <a:srgbClr val="0070C0"/>
                </a:solidFill>
              </a:rPr>
              <a:t>Broadening Participation</a:t>
            </a:r>
          </a:p>
        </p:txBody>
      </p:sp>
      <p:sp>
        <p:nvSpPr>
          <p:cNvPr id="3" name="Subtitle 2"/>
          <p:cNvSpPr>
            <a:spLocks noGrp="1"/>
          </p:cNvSpPr>
          <p:nvPr>
            <p:ph type="subTitle" idx="1"/>
          </p:nvPr>
        </p:nvSpPr>
        <p:spPr>
          <a:xfrm>
            <a:off x="845127" y="4231765"/>
            <a:ext cx="7613073" cy="2293725"/>
          </a:xfrm>
        </p:spPr>
        <p:txBody>
          <a:bodyPr>
            <a:normAutofit fontScale="92500" lnSpcReduction="10000"/>
          </a:bodyPr>
          <a:lstStyle/>
          <a:p>
            <a:r>
              <a:rPr lang="en-US" sz="3600" b="1" kern="0" dirty="0">
                <a:latin typeface="Cambria"/>
                <a:ea typeface="+mj-ea"/>
                <a:cs typeface="+mj-cs"/>
              </a:rPr>
              <a:t>Advancing Informal STEM Learning (AISL)</a:t>
            </a:r>
            <a:br>
              <a:rPr lang="en-US" sz="3600" b="1" kern="0" dirty="0">
                <a:latin typeface="Cambria"/>
                <a:ea typeface="+mj-ea"/>
                <a:cs typeface="+mj-cs"/>
              </a:rPr>
            </a:br>
            <a:r>
              <a:rPr lang="en-US" sz="2000" b="1" kern="0" dirty="0">
                <a:latin typeface="Cambria"/>
                <a:ea typeface="+mj-ea"/>
                <a:cs typeface="+mj-cs"/>
              </a:rPr>
              <a:t/>
            </a:r>
            <a:br>
              <a:rPr lang="en-US" sz="2000" b="1" kern="0" dirty="0">
                <a:latin typeface="Cambria"/>
                <a:ea typeface="+mj-ea"/>
                <a:cs typeface="+mj-cs"/>
              </a:rPr>
            </a:br>
            <a:r>
              <a:rPr lang="en-US" sz="1800" b="1" kern="0" dirty="0">
                <a:effectLst>
                  <a:outerShdw blurRad="38100" dist="38100" dir="2700000" algn="tl">
                    <a:srgbClr val="000000">
                      <a:alpha val="43137"/>
                    </a:srgbClr>
                  </a:outerShdw>
                </a:effectLst>
                <a:latin typeface="Cambria"/>
                <a:ea typeface="+mj-ea"/>
                <a:cs typeface="+mj-cs"/>
              </a:rPr>
              <a:t> </a:t>
            </a:r>
          </a:p>
          <a:p>
            <a:r>
              <a:rPr lang="en-US" sz="2200" kern="0" dirty="0">
                <a:latin typeface="Cambria"/>
                <a:ea typeface="+mj-ea"/>
                <a:cs typeface="+mj-cs"/>
              </a:rPr>
              <a:t>D</a:t>
            </a:r>
            <a:r>
              <a:rPr lang="en-US" sz="2200" kern="0" dirty="0">
                <a:latin typeface="Cambria"/>
                <a:ea typeface="+mj-ea"/>
                <a:cs typeface="Cambria"/>
              </a:rPr>
              <a:t>irectorate for Education and Human Resources</a:t>
            </a:r>
            <a:br>
              <a:rPr lang="en-US" sz="2200" kern="0" dirty="0">
                <a:latin typeface="Cambria"/>
                <a:ea typeface="+mj-ea"/>
                <a:cs typeface="Cambria"/>
              </a:rPr>
            </a:br>
            <a:r>
              <a:rPr lang="en-US" sz="2200" kern="0" dirty="0">
                <a:latin typeface="Cambria"/>
                <a:ea typeface="+mj-ea"/>
                <a:cs typeface="Cambria"/>
              </a:rPr>
              <a:t>Division of Research on Learning in Formal and Informal Settings</a:t>
            </a:r>
            <a:r>
              <a:rPr lang="en-US" sz="2200" b="1" kern="0" dirty="0">
                <a:effectLst>
                  <a:outerShdw blurRad="38100" dist="38100" dir="2700000" algn="tl">
                    <a:srgbClr val="000000">
                      <a:alpha val="43137"/>
                    </a:srgbClr>
                  </a:outerShdw>
                </a:effectLst>
                <a:latin typeface="Cambria"/>
                <a:ea typeface="+mj-ea"/>
                <a:cs typeface="Cambria"/>
              </a:rPr>
              <a:t/>
            </a:r>
            <a:br>
              <a:rPr lang="en-US" sz="2200" b="1" kern="0" dirty="0">
                <a:effectLst>
                  <a:outerShdw blurRad="38100" dist="38100" dir="2700000" algn="tl">
                    <a:srgbClr val="000000">
                      <a:alpha val="43137"/>
                    </a:srgbClr>
                  </a:outerShdw>
                </a:effectLst>
                <a:latin typeface="Cambria"/>
                <a:ea typeface="+mj-ea"/>
                <a:cs typeface="Cambria"/>
              </a:rPr>
            </a:br>
            <a:endParaRPr lang="en-US" sz="2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25" y="1040390"/>
            <a:ext cx="1581150" cy="1590675"/>
          </a:xfrm>
          <a:prstGeom prst="rect">
            <a:avLst/>
          </a:prstGeom>
        </p:spPr>
      </p:pic>
    </p:spTree>
    <p:extLst>
      <p:ext uri="{BB962C8B-B14F-4D97-AF65-F5344CB8AC3E}">
        <p14:creationId xmlns:p14="http://schemas.microsoft.com/office/powerpoint/2010/main" val="418111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3" name="Content Placeholder 2"/>
          <p:cNvSpPr>
            <a:spLocks noGrp="1"/>
          </p:cNvSpPr>
          <p:nvPr>
            <p:ph idx="1"/>
          </p:nvPr>
        </p:nvSpPr>
        <p:spPr>
          <a:xfrm>
            <a:off x="628650" y="2122098"/>
            <a:ext cx="7886700" cy="3286664"/>
          </a:xfrm>
        </p:spPr>
        <p:txBody>
          <a:bodyPr>
            <a:normAutofit/>
          </a:bodyPr>
          <a:lstStyle/>
          <a:p>
            <a:pPr marL="0" indent="0" algn="ctr">
              <a:buNone/>
            </a:pPr>
            <a:r>
              <a:rPr lang="en-US" sz="3600" b="1" dirty="0">
                <a:solidFill>
                  <a:srgbClr val="0070C0"/>
                </a:solidFill>
              </a:rPr>
              <a:t>Mission</a:t>
            </a:r>
          </a:p>
          <a:p>
            <a:pPr marL="0" indent="0" algn="ctr">
              <a:buNone/>
            </a:pPr>
            <a:r>
              <a:rPr lang="en-US" sz="2400" dirty="0"/>
              <a:t>To achieve excellence in U.S. </a:t>
            </a:r>
            <a:r>
              <a:rPr lang="en-US" sz="2400" b="1" dirty="0"/>
              <a:t>science, technology, engineering and mathematics (STEM) education </a:t>
            </a:r>
            <a:r>
              <a:rPr lang="en-US" sz="2400" dirty="0"/>
              <a:t>at all levels and in all settings (both formal and informal) in order to support the development of a diverse and well-prepared workforce of scientists, technicians, engineers, mathematicians and educators and a well-informed citizenry that have access to the ideas and tools of science and engineering.</a:t>
            </a:r>
            <a:endParaRPr lang="en-US" sz="2400" dirty="0">
              <a:ln w="0"/>
              <a:effectLst>
                <a:outerShdw blurRad="38100" dist="19050" dir="2700000" algn="tl" rotWithShape="0">
                  <a:schemeClr val="dk1">
                    <a:alpha val="40000"/>
                  </a:schemeClr>
                </a:outerShdw>
              </a:effectLst>
            </a:endParaRPr>
          </a:p>
          <a:p>
            <a:pPr marL="0" lvl="0" indent="0" algn="ctr">
              <a:buNone/>
            </a:pPr>
            <a:endParaRPr lang="en-US" sz="2400" dirty="0">
              <a:ln w="0"/>
              <a:solidFill>
                <a:prstClr val="black"/>
              </a:solidFill>
              <a:effectLst>
                <a:outerShdw blurRad="38100" dist="19050" dir="2700000" algn="tl" rotWithShape="0">
                  <a:prstClr val="black">
                    <a:alpha val="40000"/>
                  </a:prstClr>
                </a:outerShdw>
              </a:effectLst>
            </a:endParaRPr>
          </a:p>
          <a:p>
            <a:pPr marL="0" indent="0">
              <a:buNone/>
            </a:pPr>
            <a:endParaRPr lang="en-US" dirty="0"/>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Tree>
    <p:extLst>
      <p:ext uri="{BB962C8B-B14F-4D97-AF65-F5344CB8AC3E}">
        <p14:creationId xmlns:p14="http://schemas.microsoft.com/office/powerpoint/2010/main" val="2704192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
        <p:nvSpPr>
          <p:cNvPr id="6" name="Rectangle 5"/>
          <p:cNvSpPr/>
          <p:nvPr/>
        </p:nvSpPr>
        <p:spPr>
          <a:xfrm>
            <a:off x="1051344" y="1928540"/>
            <a:ext cx="6775657" cy="3323987"/>
          </a:xfrm>
          <a:prstGeom prst="rect">
            <a:avLst/>
          </a:prstGeom>
        </p:spPr>
        <p:txBody>
          <a:bodyPr wrap="square">
            <a:spAutoFit/>
          </a:bodyPr>
          <a:lstStyle/>
          <a:p>
            <a:pPr algn="ctr"/>
            <a:r>
              <a:rPr lang="en-US" sz="2000" b="1" dirty="0"/>
              <a:t>Research and Investment Themes</a:t>
            </a:r>
          </a:p>
          <a:p>
            <a:endParaRPr lang="en-US" sz="2000" b="1" dirty="0">
              <a:solidFill>
                <a:srgbClr val="0070C0"/>
              </a:solidFill>
            </a:endParaRPr>
          </a:p>
          <a:p>
            <a:r>
              <a:rPr lang="en-US" sz="2000" b="1" dirty="0">
                <a:solidFill>
                  <a:srgbClr val="0070C0"/>
                </a:solidFill>
              </a:rPr>
              <a:t>1. STEM Learning and Learning Environments</a:t>
            </a:r>
          </a:p>
          <a:p>
            <a:endParaRPr lang="en-US" sz="2000" b="1" dirty="0"/>
          </a:p>
          <a:p>
            <a:pPr marL="285750" indent="-285750">
              <a:buFont typeface="Wingdings" panose="05000000000000000000" pitchFamily="2" charset="2"/>
              <a:buChar char="§"/>
            </a:pPr>
            <a:r>
              <a:rPr lang="en-US" sz="2000" dirty="0"/>
              <a:t>Build on cognitive and “non-cognitive” foundations in STEM</a:t>
            </a:r>
          </a:p>
          <a:p>
            <a:pPr marL="285750" indent="-285750">
              <a:buFont typeface="Wingdings" panose="05000000000000000000" pitchFamily="2" charset="2"/>
              <a:buChar char="§"/>
            </a:pPr>
            <a:r>
              <a:rPr lang="en-US" sz="2000" dirty="0"/>
              <a:t>Support research and the development of innovative tools, approaches and practices in formal and informal STEM learning  contexts</a:t>
            </a:r>
          </a:p>
          <a:p>
            <a:endParaRPr lang="en-US" dirty="0"/>
          </a:p>
          <a:p>
            <a:endParaRPr lang="en-US" dirty="0"/>
          </a:p>
          <a:p>
            <a:endParaRPr lang="en-US" sz="1400" dirty="0"/>
          </a:p>
        </p:txBody>
      </p:sp>
      <p:sp>
        <p:nvSpPr>
          <p:cNvPr id="8" name="Rectangle 7"/>
          <p:cNvSpPr/>
          <p:nvPr/>
        </p:nvSpPr>
        <p:spPr>
          <a:xfrm>
            <a:off x="1781697" y="4931448"/>
            <a:ext cx="5314950" cy="400110"/>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EHR Strategic Framework</a:t>
            </a:r>
          </a:p>
        </p:txBody>
      </p:sp>
    </p:spTree>
    <p:extLst>
      <p:ext uri="{BB962C8B-B14F-4D97-AF65-F5344CB8AC3E}">
        <p14:creationId xmlns:p14="http://schemas.microsoft.com/office/powerpoint/2010/main" val="1300704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
        <p:nvSpPr>
          <p:cNvPr id="6" name="Rectangle 5"/>
          <p:cNvSpPr/>
          <p:nvPr/>
        </p:nvSpPr>
        <p:spPr>
          <a:xfrm>
            <a:off x="1051344" y="1928540"/>
            <a:ext cx="6775657" cy="3354765"/>
          </a:xfrm>
          <a:prstGeom prst="rect">
            <a:avLst/>
          </a:prstGeom>
        </p:spPr>
        <p:txBody>
          <a:bodyPr wrap="square">
            <a:spAutoFit/>
          </a:bodyPr>
          <a:lstStyle/>
          <a:p>
            <a:r>
              <a:rPr lang="en-US" sz="2000" b="1" dirty="0">
                <a:solidFill>
                  <a:srgbClr val="0070C0"/>
                </a:solidFill>
              </a:rPr>
              <a:t>2. Broadening Participation and Institutional Capacity in STEM</a:t>
            </a:r>
          </a:p>
          <a:p>
            <a:endParaRPr lang="en-US" sz="1600" dirty="0"/>
          </a:p>
          <a:p>
            <a:pPr marL="285750" indent="-285750">
              <a:buFont typeface="Wingdings" panose="05000000000000000000" pitchFamily="2" charset="2"/>
              <a:buChar char="§"/>
            </a:pPr>
            <a:r>
              <a:rPr lang="en-US" dirty="0"/>
              <a:t>Promote accessibility, supports and success for underrepresented groups through high-quality STEM education</a:t>
            </a:r>
            <a:endParaRPr lang="en-US" b="1" dirty="0">
              <a:solidFill>
                <a:srgbClr val="0070C0"/>
              </a:solidFill>
            </a:endParaRPr>
          </a:p>
          <a:p>
            <a:endParaRPr lang="en-US" sz="2000" b="1" dirty="0">
              <a:solidFill>
                <a:srgbClr val="0070C0"/>
              </a:solidFill>
            </a:endParaRPr>
          </a:p>
          <a:p>
            <a:r>
              <a:rPr lang="en-US" sz="2000" b="1" dirty="0">
                <a:solidFill>
                  <a:srgbClr val="0070C0"/>
                </a:solidFill>
              </a:rPr>
              <a:t>3. STEM Workforce </a:t>
            </a:r>
          </a:p>
          <a:p>
            <a:endParaRPr lang="en-US" sz="1400" dirty="0"/>
          </a:p>
          <a:p>
            <a:pPr marL="285750" indent="-285750">
              <a:buFont typeface="Wingdings" panose="05000000000000000000" pitchFamily="2" charset="2"/>
              <a:buChar char="§"/>
            </a:pPr>
            <a:r>
              <a:rPr lang="en-US" dirty="0"/>
              <a:t>Build capacity and prepare a diverse STEM workforce</a:t>
            </a:r>
          </a:p>
          <a:p>
            <a:pPr marL="285750" indent="-285750">
              <a:buFont typeface="Wingdings" panose="05000000000000000000" pitchFamily="2" charset="2"/>
              <a:buChar char="§"/>
            </a:pPr>
            <a:r>
              <a:rPr lang="en-US" dirty="0"/>
              <a:t>Capitalize on novel advances in science and technology</a:t>
            </a:r>
          </a:p>
          <a:p>
            <a:pPr marL="285750" indent="-285750">
              <a:buFont typeface="Wingdings" panose="05000000000000000000" pitchFamily="2" charset="2"/>
              <a:buChar char="§"/>
            </a:pPr>
            <a:r>
              <a:rPr lang="en-US" dirty="0"/>
              <a:t>Address emerging global, social, and economic challenges and opportunities</a:t>
            </a:r>
          </a:p>
          <a:p>
            <a:pPr marL="285750" indent="-285750">
              <a:buFont typeface="Wingdings" panose="05000000000000000000" pitchFamily="2" charset="2"/>
              <a:buChar char="§"/>
            </a:pPr>
            <a:endParaRPr lang="en-US" sz="1400" dirty="0"/>
          </a:p>
        </p:txBody>
      </p:sp>
      <p:sp>
        <p:nvSpPr>
          <p:cNvPr id="7" name="Rectangle 6"/>
          <p:cNvSpPr/>
          <p:nvPr/>
        </p:nvSpPr>
        <p:spPr>
          <a:xfrm>
            <a:off x="1781697" y="4931448"/>
            <a:ext cx="5314950" cy="400110"/>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EHR Strategic Framework</a:t>
            </a:r>
          </a:p>
        </p:txBody>
      </p:sp>
    </p:spTree>
    <p:extLst>
      <p:ext uri="{BB962C8B-B14F-4D97-AF65-F5344CB8AC3E}">
        <p14:creationId xmlns:p14="http://schemas.microsoft.com/office/powerpoint/2010/main" val="188898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
        <p:nvSpPr>
          <p:cNvPr id="6" name="Rectangle 5"/>
          <p:cNvSpPr/>
          <p:nvPr/>
        </p:nvSpPr>
        <p:spPr>
          <a:xfrm>
            <a:off x="1184171" y="1974649"/>
            <a:ext cx="6775657" cy="2831544"/>
          </a:xfrm>
          <a:prstGeom prst="rect">
            <a:avLst/>
          </a:prstGeom>
        </p:spPr>
        <p:txBody>
          <a:bodyPr wrap="square">
            <a:spAutoFit/>
          </a:bodyPr>
          <a:lstStyle/>
          <a:p>
            <a:r>
              <a:rPr lang="en-US" sz="2400" b="1" dirty="0">
                <a:solidFill>
                  <a:srgbClr val="0070C0"/>
                </a:solidFill>
              </a:rPr>
              <a:t>Broadening Participation and Institutional Capacity in STEM</a:t>
            </a:r>
          </a:p>
          <a:p>
            <a:endParaRPr lang="en-US" sz="1600" dirty="0"/>
          </a:p>
          <a:p>
            <a:r>
              <a:rPr lang="en-US" sz="2000" dirty="0"/>
              <a:t>Programs in this category capitalize on the Nation's </a:t>
            </a:r>
            <a:r>
              <a:rPr lang="en-US" sz="2000" b="1" dirty="0">
                <a:solidFill>
                  <a:srgbClr val="0070C0"/>
                </a:solidFill>
              </a:rPr>
              <a:t>diversity</a:t>
            </a:r>
            <a:r>
              <a:rPr lang="en-US" sz="2000" dirty="0">
                <a:solidFill>
                  <a:srgbClr val="FFFFFF"/>
                </a:solidFill>
              </a:rPr>
              <a:t> </a:t>
            </a:r>
            <a:r>
              <a:rPr lang="en-US" sz="2000" dirty="0"/>
              <a:t>in order to increase the scientific workforce by engaging and building capacity in </a:t>
            </a:r>
            <a:r>
              <a:rPr lang="en-US" sz="2000" b="1" dirty="0">
                <a:solidFill>
                  <a:srgbClr val="0070C0"/>
                </a:solidFill>
              </a:rPr>
              <a:t>all people </a:t>
            </a:r>
            <a:r>
              <a:rPr lang="en-US" sz="2000" dirty="0"/>
              <a:t>in</a:t>
            </a:r>
            <a:r>
              <a:rPr lang="en-US" sz="2000" dirty="0">
                <a:solidFill>
                  <a:srgbClr val="FFFFFF"/>
                </a:solidFill>
              </a:rPr>
              <a:t> </a:t>
            </a:r>
            <a:r>
              <a:rPr lang="en-US" sz="2000" b="1" dirty="0">
                <a:solidFill>
                  <a:srgbClr val="0070C0"/>
                </a:solidFill>
              </a:rPr>
              <a:t>STEM learning and professional training, particularly those from groups that have been traditionally underrepresented </a:t>
            </a:r>
            <a:r>
              <a:rPr lang="en-US" sz="2000" dirty="0"/>
              <a:t>in STEM fields. </a:t>
            </a:r>
          </a:p>
          <a:p>
            <a:endParaRPr lang="en-US" sz="1400" dirty="0"/>
          </a:p>
        </p:txBody>
      </p:sp>
      <p:sp>
        <p:nvSpPr>
          <p:cNvPr id="7" name="Rectangle 6"/>
          <p:cNvSpPr/>
          <p:nvPr/>
        </p:nvSpPr>
        <p:spPr>
          <a:xfrm>
            <a:off x="1781697" y="4931448"/>
            <a:ext cx="5314950" cy="400110"/>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EHR Strategic Framework</a:t>
            </a:r>
          </a:p>
        </p:txBody>
      </p:sp>
    </p:spTree>
    <p:extLst>
      <p:ext uri="{BB962C8B-B14F-4D97-AF65-F5344CB8AC3E}">
        <p14:creationId xmlns:p14="http://schemas.microsoft.com/office/powerpoint/2010/main" val="799475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Broadening Participation &amp; AISL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25" y="1040390"/>
            <a:ext cx="1581150" cy="15906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425" y="4681645"/>
            <a:ext cx="1903720" cy="1371073"/>
          </a:xfrm>
          <a:prstGeom prst="rect">
            <a:avLst/>
          </a:prstGeom>
        </p:spPr>
      </p:pic>
      <p:sp>
        <p:nvSpPr>
          <p:cNvPr id="6" name="Rectangle 5"/>
          <p:cNvSpPr/>
          <p:nvPr/>
        </p:nvSpPr>
        <p:spPr>
          <a:xfrm>
            <a:off x="465826" y="6346285"/>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Advancing Informal STEM Learning (AISL)</a:t>
            </a:r>
          </a:p>
        </p:txBody>
      </p:sp>
    </p:spTree>
    <p:extLst>
      <p:ext uri="{BB962C8B-B14F-4D97-AF65-F5344CB8AC3E}">
        <p14:creationId xmlns:p14="http://schemas.microsoft.com/office/powerpoint/2010/main" val="98818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
        <p:nvSpPr>
          <p:cNvPr id="7" name="Rectangle 6"/>
          <p:cNvSpPr/>
          <p:nvPr/>
        </p:nvSpPr>
        <p:spPr>
          <a:xfrm>
            <a:off x="1470421" y="4983206"/>
            <a:ext cx="6168652" cy="400110"/>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Advancing Informal STEM Learning (AISL)  #17-573</a:t>
            </a:r>
          </a:p>
        </p:txBody>
      </p:sp>
      <p:sp>
        <p:nvSpPr>
          <p:cNvPr id="3" name="Rectangle 2"/>
          <p:cNvSpPr/>
          <p:nvPr/>
        </p:nvSpPr>
        <p:spPr>
          <a:xfrm>
            <a:off x="922487" y="1874663"/>
            <a:ext cx="7299025" cy="2739211"/>
          </a:xfrm>
          <a:prstGeom prst="rect">
            <a:avLst/>
          </a:prstGeom>
        </p:spPr>
        <p:txBody>
          <a:bodyPr wrap="square">
            <a:spAutoFit/>
          </a:bodyPr>
          <a:lstStyle/>
          <a:p>
            <a:pPr algn="ctr"/>
            <a:r>
              <a:rPr lang="en-US" sz="2800" b="1" u="sng" dirty="0">
                <a:solidFill>
                  <a:srgbClr val="000000"/>
                </a:solidFill>
              </a:rPr>
              <a:t>AISL Program Priorities</a:t>
            </a:r>
          </a:p>
          <a:p>
            <a:pPr marL="342900" indent="-342900" algn="ctr">
              <a:buFont typeface="Arial" panose="020B0604020202020204" pitchFamily="34" charset="0"/>
              <a:buChar char="•"/>
            </a:pPr>
            <a:r>
              <a:rPr lang="en-US" sz="2400" dirty="0">
                <a:solidFill>
                  <a:srgbClr val="000000"/>
                </a:solidFill>
              </a:rPr>
              <a:t>Maximizing Strategic Impact </a:t>
            </a:r>
          </a:p>
          <a:p>
            <a:pPr marL="342900" indent="-342900" algn="ctr">
              <a:buFont typeface="Arial" panose="020B0604020202020204" pitchFamily="34" charset="0"/>
              <a:buChar char="•"/>
            </a:pPr>
            <a:r>
              <a:rPr lang="en-US" sz="2400" dirty="0">
                <a:solidFill>
                  <a:srgbClr val="000000"/>
                </a:solidFill>
              </a:rPr>
              <a:t>Enhancing Knowledge-Building</a:t>
            </a:r>
          </a:p>
          <a:p>
            <a:pPr marL="342900" indent="-342900" algn="ctr">
              <a:buFont typeface="Arial" panose="020B0604020202020204" pitchFamily="34" charset="0"/>
              <a:buChar char="•"/>
            </a:pPr>
            <a:r>
              <a:rPr lang="en-US" sz="2400" dirty="0">
                <a:solidFill>
                  <a:srgbClr val="000000"/>
                </a:solidFill>
              </a:rPr>
              <a:t>Promoting Innovation</a:t>
            </a:r>
          </a:p>
          <a:p>
            <a:pPr marL="342900" indent="-342900" algn="ctr">
              <a:buFont typeface="Arial" panose="020B0604020202020204" pitchFamily="34" charset="0"/>
              <a:buChar char="•"/>
            </a:pPr>
            <a:r>
              <a:rPr lang="en-US" sz="2400" dirty="0">
                <a:solidFill>
                  <a:srgbClr val="000000"/>
                </a:solidFill>
              </a:rPr>
              <a:t>Advancing Collaboration</a:t>
            </a:r>
          </a:p>
          <a:p>
            <a:pPr marL="342900" indent="-342900" algn="ctr">
              <a:buFont typeface="Arial" panose="020B0604020202020204" pitchFamily="34" charset="0"/>
              <a:buChar char="•"/>
            </a:pPr>
            <a:r>
              <a:rPr lang="en-US" sz="2400" dirty="0">
                <a:solidFill>
                  <a:srgbClr val="000000"/>
                </a:solidFill>
              </a:rPr>
              <a:t>Strengthening Infrastructure and Building Capacity</a:t>
            </a:r>
          </a:p>
          <a:p>
            <a:pPr marL="342900" indent="-342900" algn="ctr">
              <a:buFont typeface="Arial" panose="020B0604020202020204" pitchFamily="34" charset="0"/>
              <a:buChar char="•"/>
            </a:pPr>
            <a:r>
              <a:rPr lang="en-US" sz="2400" b="1" dirty="0">
                <a:solidFill>
                  <a:srgbClr val="0070C0"/>
                </a:solidFill>
              </a:rPr>
              <a:t>Broadening Participation	</a:t>
            </a:r>
          </a:p>
        </p:txBody>
      </p:sp>
    </p:spTree>
    <p:extLst>
      <p:ext uri="{BB962C8B-B14F-4D97-AF65-F5344CB8AC3E}">
        <p14:creationId xmlns:p14="http://schemas.microsoft.com/office/powerpoint/2010/main" val="3226201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
        <p:nvSpPr>
          <p:cNvPr id="7" name="Rectangle 6"/>
          <p:cNvSpPr/>
          <p:nvPr/>
        </p:nvSpPr>
        <p:spPr>
          <a:xfrm>
            <a:off x="1470421" y="4983206"/>
            <a:ext cx="6168652" cy="400110"/>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Advancing Informal STEM Learning (AISL)  #17-573</a:t>
            </a:r>
          </a:p>
        </p:txBody>
      </p:sp>
      <p:sp>
        <p:nvSpPr>
          <p:cNvPr id="3" name="Rectangle 2"/>
          <p:cNvSpPr/>
          <p:nvPr/>
        </p:nvSpPr>
        <p:spPr>
          <a:xfrm>
            <a:off x="922487" y="1874663"/>
            <a:ext cx="7299025" cy="3877985"/>
          </a:xfrm>
          <a:prstGeom prst="rect">
            <a:avLst/>
          </a:prstGeom>
        </p:spPr>
        <p:txBody>
          <a:bodyPr wrap="square">
            <a:spAutoFit/>
          </a:bodyPr>
          <a:lstStyle/>
          <a:p>
            <a:pPr algn="ctr"/>
            <a:r>
              <a:rPr lang="en-US" sz="2800" b="1" u="sng" dirty="0">
                <a:solidFill>
                  <a:srgbClr val="000000"/>
                </a:solidFill>
              </a:rPr>
              <a:t>Broadening Participation</a:t>
            </a:r>
          </a:p>
          <a:p>
            <a:endParaRPr lang="en-US" sz="1600" dirty="0"/>
          </a:p>
          <a:p>
            <a:r>
              <a:rPr lang="en-US" sz="1600" dirty="0"/>
              <a:t>As an NSF broadening participation emphasis program, the AISL program contributes to NSF's mission by supporting projects to engage professionals and the public from populations typically underrepresented in the STEM fields. Projects focused on young people can contribute to informing how the nation prepares this increasingly diverse cohort for rapidly changing occupations in STEM-related fields. Projects focused on professionals can contribute to research on STEM learning outcomes, organizational capacity, and field-wide mechanisms for expanding access to STEM resources and experiences. AISL is particularly interested in receiving proposals from organizations that serve underrepresented minorities (URMs).</a:t>
            </a:r>
            <a:r>
              <a:rPr lang="en-US" dirty="0"/>
              <a:t>	</a:t>
            </a:r>
          </a:p>
          <a:p>
            <a:pPr algn="ctr"/>
            <a:endParaRPr lang="en-US" sz="2800" b="1" u="sng" dirty="0">
              <a:solidFill>
                <a:srgbClr val="000000"/>
              </a:solidFill>
            </a:endParaRPr>
          </a:p>
          <a:p>
            <a:pPr algn="ctr"/>
            <a:endParaRPr lang="en-US" sz="2800" b="1" u="sng" dirty="0">
              <a:solidFill>
                <a:srgbClr val="000000"/>
              </a:solidFill>
            </a:endParaRPr>
          </a:p>
        </p:txBody>
      </p:sp>
    </p:spTree>
    <p:extLst>
      <p:ext uri="{BB962C8B-B14F-4D97-AF65-F5344CB8AC3E}">
        <p14:creationId xmlns:p14="http://schemas.microsoft.com/office/powerpoint/2010/main" val="1926194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
        <p:nvSpPr>
          <p:cNvPr id="7" name="Rectangle 6"/>
          <p:cNvSpPr/>
          <p:nvPr/>
        </p:nvSpPr>
        <p:spPr>
          <a:xfrm>
            <a:off x="1470421" y="4983206"/>
            <a:ext cx="6168652" cy="400110"/>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Advancing Informal STEM Learning (AISL)  #17-573</a:t>
            </a:r>
          </a:p>
        </p:txBody>
      </p:sp>
      <p:sp>
        <p:nvSpPr>
          <p:cNvPr id="3" name="Rectangle 2"/>
          <p:cNvSpPr/>
          <p:nvPr/>
        </p:nvSpPr>
        <p:spPr>
          <a:xfrm>
            <a:off x="922487" y="1874663"/>
            <a:ext cx="7299025" cy="3939540"/>
          </a:xfrm>
          <a:prstGeom prst="rect">
            <a:avLst/>
          </a:prstGeom>
        </p:spPr>
        <p:txBody>
          <a:bodyPr wrap="square">
            <a:spAutoFit/>
          </a:bodyPr>
          <a:lstStyle/>
          <a:p>
            <a:pPr algn="ctr"/>
            <a:r>
              <a:rPr lang="en-US" sz="2800" b="1" u="sng" dirty="0">
                <a:solidFill>
                  <a:srgbClr val="000000"/>
                </a:solidFill>
              </a:rPr>
              <a:t>Broadening Participation</a:t>
            </a:r>
          </a:p>
          <a:p>
            <a:pPr algn="ctr"/>
            <a:r>
              <a:rPr lang="en-US" sz="1600" dirty="0"/>
              <a:t>For projects in which broadening participation is a </a:t>
            </a:r>
            <a:r>
              <a:rPr lang="en-US" sz="1600" b="1" dirty="0">
                <a:solidFill>
                  <a:srgbClr val="0070C0"/>
                </a:solidFill>
              </a:rPr>
              <a:t>primary goal</a:t>
            </a:r>
            <a:r>
              <a:rPr lang="en-US" sz="1600" dirty="0"/>
              <a:t>, these additional review criteria apply:</a:t>
            </a:r>
          </a:p>
          <a:p>
            <a:endParaRPr lang="en-US" dirty="0"/>
          </a:p>
          <a:p>
            <a:pPr marL="285750" indent="-285750">
              <a:buFont typeface="Arial" panose="020B0604020202020204" pitchFamily="34" charset="0"/>
              <a:buChar char="•"/>
            </a:pPr>
            <a:r>
              <a:rPr lang="en-US" dirty="0"/>
              <a:t>Does the proposal identify the characteristics and needs of the targeted underrepresented groups (public or professional) to be served?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Does the proposal include explicit plans or strategies for addressing or accommodating the specific interests, community or cultural perspectives, and educational needs of participants of the identified underrepresented groups?</a:t>
            </a:r>
          </a:p>
          <a:p>
            <a:r>
              <a:rPr lang="en-US" dirty="0"/>
              <a:t>	</a:t>
            </a:r>
          </a:p>
          <a:p>
            <a:pPr algn="ctr"/>
            <a:endParaRPr lang="en-US" sz="2800" b="1" u="sng" dirty="0">
              <a:solidFill>
                <a:srgbClr val="000000"/>
              </a:solidFill>
            </a:endParaRPr>
          </a:p>
        </p:txBody>
      </p:sp>
    </p:spTree>
    <p:extLst>
      <p:ext uri="{BB962C8B-B14F-4D97-AF65-F5344CB8AC3E}">
        <p14:creationId xmlns:p14="http://schemas.microsoft.com/office/powerpoint/2010/main" val="3796064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4" name="Rectangle 3"/>
          <p:cNvSpPr/>
          <p:nvPr/>
        </p:nvSpPr>
        <p:spPr>
          <a:xfrm>
            <a:off x="750498" y="1342659"/>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
        <p:nvSpPr>
          <p:cNvPr id="7" name="Rectangle 6"/>
          <p:cNvSpPr/>
          <p:nvPr/>
        </p:nvSpPr>
        <p:spPr>
          <a:xfrm>
            <a:off x="1470421" y="4983206"/>
            <a:ext cx="6168652" cy="400110"/>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Advancing Informal STEM Learning (AISL)  #17-573</a:t>
            </a:r>
          </a:p>
        </p:txBody>
      </p:sp>
      <p:sp>
        <p:nvSpPr>
          <p:cNvPr id="3" name="Rectangle 2"/>
          <p:cNvSpPr/>
          <p:nvPr/>
        </p:nvSpPr>
        <p:spPr>
          <a:xfrm>
            <a:off x="922487" y="1874663"/>
            <a:ext cx="7299025" cy="3477875"/>
          </a:xfrm>
          <a:prstGeom prst="rect">
            <a:avLst/>
          </a:prstGeom>
        </p:spPr>
        <p:txBody>
          <a:bodyPr wrap="square">
            <a:spAutoFit/>
          </a:bodyPr>
          <a:lstStyle/>
          <a:p>
            <a:pPr algn="ctr"/>
            <a:r>
              <a:rPr lang="en-US" sz="2800" b="1" u="sng" dirty="0">
                <a:solidFill>
                  <a:srgbClr val="000000"/>
                </a:solidFill>
              </a:rPr>
              <a:t>Broadening Participation</a:t>
            </a:r>
          </a:p>
          <a:p>
            <a:pPr algn="ctr"/>
            <a:r>
              <a:rPr lang="en-US" sz="1600" dirty="0"/>
              <a:t>For projects in which broadening participation is a </a:t>
            </a:r>
            <a:r>
              <a:rPr lang="en-US" sz="1600" b="1" dirty="0">
                <a:solidFill>
                  <a:srgbClr val="0070C0"/>
                </a:solidFill>
              </a:rPr>
              <a:t>secondary </a:t>
            </a:r>
            <a:r>
              <a:rPr lang="en-US" sz="1600" dirty="0"/>
              <a:t>goal, these additional review criteria apply:</a:t>
            </a:r>
          </a:p>
          <a:p>
            <a:endParaRPr lang="en-US" dirty="0"/>
          </a:p>
          <a:p>
            <a:endParaRPr lang="en-US" dirty="0"/>
          </a:p>
          <a:p>
            <a:pPr algn="ctr"/>
            <a:r>
              <a:rPr lang="en-US" sz="2400" b="1" dirty="0"/>
              <a:t>It is still expected that the proposal will demonstrate knowledge of and collaboration with the target communities.	</a:t>
            </a:r>
          </a:p>
          <a:p>
            <a:endParaRPr lang="en-US" sz="2400" dirty="0"/>
          </a:p>
          <a:p>
            <a:pPr algn="ctr"/>
            <a:endParaRPr lang="en-US" sz="2800" b="1" u="sng" dirty="0">
              <a:solidFill>
                <a:srgbClr val="000000"/>
              </a:solidFill>
            </a:endParaRPr>
          </a:p>
        </p:txBody>
      </p:sp>
    </p:spTree>
    <p:extLst>
      <p:ext uri="{BB962C8B-B14F-4D97-AF65-F5344CB8AC3E}">
        <p14:creationId xmlns:p14="http://schemas.microsoft.com/office/powerpoint/2010/main" val="60380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Broadening Participation </a:t>
            </a:r>
            <a:r>
              <a:rPr lang="en-US" sz="4400" b="1" dirty="0">
                <a:solidFill>
                  <a:srgbClr val="0070C0"/>
                </a:solidFill>
              </a:rPr>
              <a:t>AISL Portfolio Exemplars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25" y="1040390"/>
            <a:ext cx="1581150" cy="15906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425" y="4681645"/>
            <a:ext cx="1903720" cy="1371073"/>
          </a:xfrm>
          <a:prstGeom prst="rect">
            <a:avLst/>
          </a:prstGeom>
        </p:spPr>
      </p:pic>
      <p:sp>
        <p:nvSpPr>
          <p:cNvPr id="6" name="Rectangle 5"/>
          <p:cNvSpPr/>
          <p:nvPr/>
        </p:nvSpPr>
        <p:spPr>
          <a:xfrm>
            <a:off x="762989" y="6320406"/>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Advancing Informal STEM Learning (AISL)</a:t>
            </a:r>
          </a:p>
        </p:txBody>
      </p:sp>
    </p:spTree>
    <p:extLst>
      <p:ext uri="{BB962C8B-B14F-4D97-AF65-F5344CB8AC3E}">
        <p14:creationId xmlns:p14="http://schemas.microsoft.com/office/powerpoint/2010/main" val="412660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Broadening Participation &amp; NSF</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25" y="1040390"/>
            <a:ext cx="1581150" cy="15906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425" y="4681645"/>
            <a:ext cx="1903720" cy="1371073"/>
          </a:xfrm>
          <a:prstGeom prst="rect">
            <a:avLst/>
          </a:prstGeom>
        </p:spPr>
      </p:pic>
    </p:spTree>
    <p:extLst>
      <p:ext uri="{BB962C8B-B14F-4D97-AF65-F5344CB8AC3E}">
        <p14:creationId xmlns:p14="http://schemas.microsoft.com/office/powerpoint/2010/main" val="514479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551" y="140605"/>
            <a:ext cx="6604000" cy="1143000"/>
          </a:xfrm>
        </p:spPr>
        <p:txBody>
          <a:bodyPr/>
          <a:lstStyle/>
          <a:p>
            <a:r>
              <a:rPr lang="en-US" sz="3600" b="1" dirty="0">
                <a:solidFill>
                  <a:srgbClr val="0070C0"/>
                </a:solidFill>
              </a:rPr>
              <a:t>The Youth Radio Innovation Lab &amp; Science Desk</a:t>
            </a:r>
          </a:p>
        </p:txBody>
      </p:sp>
      <p:sp>
        <p:nvSpPr>
          <p:cNvPr id="4" name="Content Placeholder 3"/>
          <p:cNvSpPr>
            <a:spLocks noGrp="1"/>
          </p:cNvSpPr>
          <p:nvPr>
            <p:ph sz="half" idx="2"/>
          </p:nvPr>
        </p:nvSpPr>
        <p:spPr>
          <a:xfrm>
            <a:off x="2499102" y="1424211"/>
            <a:ext cx="6644898" cy="5438326"/>
          </a:xfrm>
          <a:ln>
            <a:noFill/>
          </a:ln>
        </p:spPr>
        <p:style>
          <a:lnRef idx="2">
            <a:schemeClr val="dk1"/>
          </a:lnRef>
          <a:fillRef idx="1">
            <a:schemeClr val="lt1"/>
          </a:fillRef>
          <a:effectRef idx="0">
            <a:schemeClr val="dk1"/>
          </a:effectRef>
          <a:fontRef idx="minor">
            <a:schemeClr val="dk1"/>
          </a:fontRef>
        </p:style>
        <p:txBody>
          <a:bodyPr/>
          <a:lstStyle/>
          <a:p>
            <a:pPr marL="0" indent="0">
              <a:buNone/>
            </a:pPr>
            <a:r>
              <a:rPr lang="en-US" sz="1400" b="1" dirty="0"/>
              <a:t>Goal: </a:t>
            </a:r>
            <a:r>
              <a:rPr lang="en-US" sz="1400" dirty="0"/>
              <a:t>The objective of this youth radio media project is to provide 14-24 year olds with training and hands-on experience in engineering, and the physical and biological sciences. The youth host a 6 part multimedia series with university and industry scientists, develop and disseminate downloadable apps through the Application Development Lab that address community needs, participate in live science exploration events with STEM researchers, and provide commentaries on relevant issues impacting their communities.  There are many partner agencies including NPR, KQED, the California Academy of Sciences, and the Oakland Unified School District.</a:t>
            </a:r>
            <a:endParaRPr lang="en-US" sz="1400" b="1" dirty="0"/>
          </a:p>
          <a:p>
            <a:pPr marL="0" indent="0">
              <a:buNone/>
            </a:pPr>
            <a:endParaRPr lang="en-US" sz="1400" dirty="0">
              <a:ln w="0"/>
              <a:solidFill>
                <a:schemeClr val="tx1"/>
              </a:solidFill>
            </a:endParaRPr>
          </a:p>
          <a:p>
            <a:pPr marL="0" indent="0">
              <a:buNone/>
            </a:pPr>
            <a:r>
              <a:rPr lang="en-US" sz="1400" b="1" dirty="0">
                <a:ln w="0"/>
                <a:solidFill>
                  <a:schemeClr val="tx1"/>
                </a:solidFill>
              </a:rPr>
              <a:t>Reach</a:t>
            </a:r>
            <a:r>
              <a:rPr lang="en-US" sz="1400" dirty="0">
                <a:ln w="0"/>
                <a:solidFill>
                  <a:schemeClr val="tx1"/>
                </a:solidFill>
              </a:rPr>
              <a:t>: Youth Radio participants include </a:t>
            </a:r>
            <a:r>
              <a:rPr lang="en-US" sz="1400" dirty="0"/>
              <a:t>540 youth in Oakland, CA, Atlanta, GA, and Washington DC and 400 youth via off-site outreach in schools in community centers. 8% of the Youth Radio participants are low-income and or youth of color.  </a:t>
            </a:r>
          </a:p>
          <a:p>
            <a:pPr marL="0" indent="0">
              <a:buNone/>
            </a:pPr>
            <a:r>
              <a:rPr lang="en-US" sz="1400" dirty="0"/>
              <a:t> </a:t>
            </a:r>
            <a:endParaRPr lang="en-US" sz="1400" b="1" dirty="0">
              <a:ln w="0"/>
              <a:solidFill>
                <a:schemeClr val="tx1"/>
              </a:solidFill>
            </a:endParaRPr>
          </a:p>
          <a:p>
            <a:pPr marL="0" indent="0">
              <a:buNone/>
            </a:pPr>
            <a:r>
              <a:rPr lang="en-US" sz="1400" b="1" dirty="0">
                <a:ln w="0"/>
                <a:solidFill>
                  <a:schemeClr val="tx1"/>
                </a:solidFill>
              </a:rPr>
              <a:t>Impact: </a:t>
            </a:r>
            <a:r>
              <a:rPr lang="en-US" sz="1400" dirty="0">
                <a:ln w="0"/>
                <a:solidFill>
                  <a:schemeClr val="tx1"/>
                </a:solidFill>
              </a:rPr>
              <a:t>Hundreds of youth participate in the Lab and thousands more benefit from the Lab &amp; Science Desk. Youth Radio </a:t>
            </a:r>
            <a:r>
              <a:rPr lang="en-US" sz="1400" b="1" dirty="0">
                <a:ln w="0"/>
                <a:solidFill>
                  <a:schemeClr val="tx1"/>
                </a:solidFill>
              </a:rPr>
              <a:t> </a:t>
            </a:r>
            <a:r>
              <a:rPr lang="en-US" sz="1400" dirty="0"/>
              <a:t>97% of Youth Radio students graduate from high school, 88% go on to college. </a:t>
            </a:r>
          </a:p>
          <a:p>
            <a:pPr marL="0" indent="0">
              <a:buNone/>
            </a:pPr>
            <a:endParaRPr lang="en-US" sz="1400" b="1" dirty="0"/>
          </a:p>
          <a:p>
            <a:pPr marL="0" indent="0">
              <a:buNone/>
            </a:pPr>
            <a:r>
              <a:rPr lang="en-US" sz="1400" b="1" dirty="0"/>
              <a:t>Awards:</a:t>
            </a:r>
            <a:r>
              <a:rPr lang="en-US" sz="1400" dirty="0"/>
              <a:t> </a:t>
            </a:r>
            <a:r>
              <a:rPr lang="en-US" sz="1400" dirty="0">
                <a:ln w="0"/>
                <a:solidFill>
                  <a:schemeClr val="tx1"/>
                </a:solidFill>
              </a:rPr>
              <a:t>The Youth Radio Innovation Lab (AISL #1323791,                                   The Youth Radio Science Desk</a:t>
            </a:r>
            <a:r>
              <a:rPr lang="en-US" sz="1400" dirty="0"/>
              <a:t> (AISL #101108)</a:t>
            </a:r>
          </a:p>
          <a:p>
            <a:pPr marL="0" indent="0">
              <a:buNone/>
            </a:pPr>
            <a:endParaRPr lang="en-US" sz="1400" dirty="0">
              <a:ln w="0"/>
              <a:solidFill>
                <a:schemeClr val="tx1"/>
              </a:solidFill>
            </a:endParaRPr>
          </a:p>
          <a:p>
            <a:pPr marL="0" indent="0">
              <a:buNone/>
            </a:pPr>
            <a:r>
              <a:rPr lang="en-US" sz="1400" b="1" dirty="0"/>
              <a:t>PI</a:t>
            </a:r>
            <a:r>
              <a:rPr lang="en-US" sz="1400" dirty="0"/>
              <a:t>: </a:t>
            </a:r>
            <a:r>
              <a:rPr lang="en-US" sz="1400" dirty="0" err="1"/>
              <a:t>Ellin</a:t>
            </a:r>
            <a:r>
              <a:rPr lang="en-US" sz="1400" dirty="0"/>
              <a:t> O’Leary</a:t>
            </a:r>
          </a:p>
          <a:p>
            <a:pPr marL="0" indent="0">
              <a:buNone/>
            </a:pPr>
            <a:endParaRPr lang="en-US" sz="1400" dirty="0">
              <a:ln w="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50886" cy="2438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399"/>
            <a:ext cx="2550886" cy="269784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1284" y="5286555"/>
            <a:ext cx="1454030" cy="145403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136242"/>
            <a:ext cx="2550886" cy="1726294"/>
          </a:xfrm>
          <a:prstGeom prst="rect">
            <a:avLst/>
          </a:prstGeom>
        </p:spPr>
      </p:pic>
      <p:sp>
        <p:nvSpPr>
          <p:cNvPr id="8" name="TextBox 7"/>
          <p:cNvSpPr txBox="1"/>
          <p:nvPr/>
        </p:nvSpPr>
        <p:spPr>
          <a:xfrm>
            <a:off x="4267200" y="6403201"/>
            <a:ext cx="2971800" cy="276999"/>
          </a:xfrm>
          <a:prstGeom prst="rect">
            <a:avLst/>
          </a:prstGeom>
          <a:solidFill>
            <a:srgbClr val="00206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b="1" dirty="0">
                <a:solidFill>
                  <a:schemeClr val="accent3"/>
                </a:solidFill>
              </a:rPr>
              <a:t>Audio Clip </a:t>
            </a:r>
            <a:r>
              <a:rPr lang="en-US" sz="1200" dirty="0">
                <a:solidFill>
                  <a:schemeClr val="accent3"/>
                </a:solidFill>
              </a:rPr>
              <a:t>– </a:t>
            </a:r>
            <a:r>
              <a:rPr lang="en-US" sz="1200" dirty="0">
                <a:solidFill>
                  <a:schemeClr val="accent3"/>
                </a:solidFill>
                <a:hlinkClick r:id="rId7"/>
              </a:rPr>
              <a:t>Innovation Lab in Action</a:t>
            </a:r>
            <a:endParaRPr lang="en-US" sz="1200" dirty="0">
              <a:solidFill>
                <a:schemeClr val="accent3"/>
              </a:solidFill>
            </a:endParaRPr>
          </a:p>
        </p:txBody>
      </p:sp>
    </p:spTree>
    <p:extLst>
      <p:ext uri="{BB962C8B-B14F-4D97-AF65-F5344CB8AC3E}">
        <p14:creationId xmlns:p14="http://schemas.microsoft.com/office/powerpoint/2010/main" val="2339341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551" y="140605"/>
            <a:ext cx="6604000" cy="1143000"/>
          </a:xfrm>
        </p:spPr>
        <p:txBody>
          <a:bodyPr>
            <a:normAutofit/>
          </a:bodyPr>
          <a:lstStyle/>
          <a:p>
            <a:r>
              <a:rPr lang="en-US" sz="3200" b="1" dirty="0" smtClean="0">
                <a:solidFill>
                  <a:srgbClr val="0070C0"/>
                </a:solidFill>
              </a:rPr>
              <a:t>CHISPA: Children Investigating Science with Parents and After School</a:t>
            </a:r>
            <a:endParaRPr lang="en-US" sz="3200" b="1" dirty="0">
              <a:solidFill>
                <a:srgbClr val="0070C0"/>
              </a:solidFill>
            </a:endParaRPr>
          </a:p>
        </p:txBody>
      </p:sp>
      <p:sp>
        <p:nvSpPr>
          <p:cNvPr id="4" name="Content Placeholder 3"/>
          <p:cNvSpPr>
            <a:spLocks noGrp="1"/>
          </p:cNvSpPr>
          <p:nvPr>
            <p:ph sz="half" idx="2"/>
          </p:nvPr>
        </p:nvSpPr>
        <p:spPr>
          <a:xfrm>
            <a:off x="2499102" y="1424211"/>
            <a:ext cx="6644898" cy="5980844"/>
          </a:xfrm>
          <a:ln>
            <a:noFill/>
          </a:ln>
        </p:spPr>
        <p:style>
          <a:lnRef idx="2">
            <a:schemeClr val="dk1"/>
          </a:lnRef>
          <a:fillRef idx="1">
            <a:schemeClr val="lt1"/>
          </a:fillRef>
          <a:effectRef idx="0">
            <a:schemeClr val="dk1"/>
          </a:effectRef>
          <a:fontRef idx="minor">
            <a:schemeClr val="dk1"/>
          </a:fontRef>
        </p:style>
        <p:txBody>
          <a:bodyPr>
            <a:normAutofit fontScale="92500"/>
          </a:bodyPr>
          <a:lstStyle/>
          <a:p>
            <a:pPr marL="0" indent="0">
              <a:buNone/>
            </a:pPr>
            <a:r>
              <a:rPr lang="en-US" sz="1600" b="1" dirty="0"/>
              <a:t>Goal</a:t>
            </a:r>
            <a:r>
              <a:rPr lang="en-US" sz="1600" b="1" dirty="0" smtClean="0"/>
              <a:t>: </a:t>
            </a:r>
            <a:r>
              <a:rPr lang="en-US" sz="1600" dirty="0"/>
              <a:t>The aim of the program is to support parents and increase their capacity to be active partners in their children’s education; making connections with their children around science and increasing their appreciation of afterschool programs and their local science museums as an academic support network</a:t>
            </a:r>
            <a:r>
              <a:rPr lang="en-US" sz="1600" dirty="0" smtClean="0"/>
              <a:t>. </a:t>
            </a:r>
            <a:r>
              <a:rPr lang="en-US" sz="1600" dirty="0"/>
              <a:t>The project builds on the previous investment of NSF resources in development of the Afterschool Program Exploring Science (APEX) model, developed by the Frost Museum of </a:t>
            </a:r>
            <a:r>
              <a:rPr lang="en-US" sz="1600" dirty="0" smtClean="0"/>
              <a:t>Science. </a:t>
            </a:r>
          </a:p>
          <a:p>
            <a:pPr marL="0" indent="0">
              <a:buNone/>
            </a:pPr>
            <a:r>
              <a:rPr lang="en-US" sz="1600" dirty="0" smtClean="0"/>
              <a:t>As </a:t>
            </a:r>
            <a:r>
              <a:rPr lang="en-US" sz="1600" dirty="0"/>
              <a:t>part of the afterschool science engagement, participating community-based organizations are using the </a:t>
            </a:r>
            <a:r>
              <a:rPr lang="en-US" sz="1600" i="1" dirty="0"/>
              <a:t>APEX Science</a:t>
            </a:r>
            <a:r>
              <a:rPr lang="en-US" sz="1600" dirty="0"/>
              <a:t> curriculum which includes 32 inquiry-based lessons that provide opportunities for indoor and outdoor investigations throughout the school year to engage elementary-age children in science. The </a:t>
            </a:r>
            <a:r>
              <a:rPr lang="en-US" sz="1600" i="1" dirty="0"/>
              <a:t>APEX Science</a:t>
            </a:r>
            <a:r>
              <a:rPr lang="en-US" sz="1600" dirty="0"/>
              <a:t> curriculum addresses age-appropriate science concepts, including life science, nature of science, energy, processes that shape the Earth, nature of matter, environmental science, forces of motion, and Earth/space science.</a:t>
            </a:r>
            <a:endParaRPr lang="en-US" sz="1600" dirty="0">
              <a:ln w="0"/>
              <a:solidFill>
                <a:schemeClr val="tx1"/>
              </a:solidFill>
            </a:endParaRPr>
          </a:p>
          <a:p>
            <a:pPr marL="0" indent="0">
              <a:buNone/>
            </a:pPr>
            <a:r>
              <a:rPr lang="en-US" sz="1600" b="1" dirty="0" smtClean="0">
                <a:ln w="0"/>
                <a:solidFill>
                  <a:schemeClr val="tx1"/>
                </a:solidFill>
              </a:rPr>
              <a:t>Reach</a:t>
            </a:r>
            <a:r>
              <a:rPr lang="en-US" sz="1600" dirty="0" smtClean="0">
                <a:ln w="0"/>
                <a:solidFill>
                  <a:schemeClr val="tx1"/>
                </a:solidFill>
              </a:rPr>
              <a:t>:  </a:t>
            </a:r>
            <a:r>
              <a:rPr lang="en-US" sz="1600" dirty="0"/>
              <a:t>CHISPA is a national collaboration between the Frost Museum of Science, the National Council of La Raza (NCLR), the ASPIRA Association, and a network of </a:t>
            </a:r>
            <a:r>
              <a:rPr lang="en-US" sz="1600" dirty="0" smtClean="0"/>
              <a:t>eleven </a:t>
            </a:r>
            <a:r>
              <a:rPr lang="en-US" sz="1600" dirty="0"/>
              <a:t>other science museums located in cities with growing Latino populations, working together to build stronger communities and increase the engagement of Hispanic children and their families with science and local science resources.</a:t>
            </a:r>
            <a:endParaRPr lang="en-US" sz="1600" b="1" dirty="0">
              <a:ln w="0"/>
              <a:solidFill>
                <a:schemeClr val="tx1"/>
              </a:solidFill>
            </a:endParaRPr>
          </a:p>
          <a:p>
            <a:pPr marL="0" indent="0">
              <a:buNone/>
            </a:pPr>
            <a:r>
              <a:rPr lang="en-US" sz="1600" b="1" dirty="0">
                <a:ln w="0"/>
                <a:solidFill>
                  <a:schemeClr val="tx1"/>
                </a:solidFill>
              </a:rPr>
              <a:t>Impact</a:t>
            </a:r>
            <a:r>
              <a:rPr lang="en-US" sz="1600" b="1" dirty="0" smtClean="0">
                <a:ln w="0"/>
                <a:solidFill>
                  <a:schemeClr val="tx1"/>
                </a:solidFill>
              </a:rPr>
              <a:t>:  </a:t>
            </a:r>
            <a:r>
              <a:rPr lang="en-US" sz="1600" dirty="0" smtClean="0">
                <a:ln w="0"/>
                <a:solidFill>
                  <a:schemeClr val="tx1"/>
                </a:solidFill>
              </a:rPr>
              <a:t>Evaluations show that children develop STEM interest and knowledge, while parents feel more confident in doing science with their children. </a:t>
            </a:r>
            <a:endParaRPr lang="en-US" sz="1600" b="1" dirty="0"/>
          </a:p>
          <a:p>
            <a:pPr marL="0" indent="0">
              <a:buNone/>
            </a:pPr>
            <a:r>
              <a:rPr lang="en-US" sz="1600" b="1" dirty="0" smtClean="0"/>
              <a:t>Awards:</a:t>
            </a:r>
            <a:r>
              <a:rPr lang="en-US" sz="1600" dirty="0" smtClean="0"/>
              <a:t>  0406911; 1323516</a:t>
            </a:r>
            <a:endParaRPr lang="en-US" sz="1600" dirty="0">
              <a:ln w="0"/>
              <a:solidFill>
                <a:schemeClr val="tx1"/>
              </a:solidFill>
            </a:endParaRPr>
          </a:p>
          <a:p>
            <a:pPr marL="0" indent="0">
              <a:buNone/>
            </a:pPr>
            <a:r>
              <a:rPr lang="en-US" sz="1600" b="1" dirty="0" smtClean="0"/>
              <a:t>PI</a:t>
            </a:r>
            <a:r>
              <a:rPr lang="en-US" sz="1600" dirty="0" smtClean="0"/>
              <a:t>: Cheryl Juarez</a:t>
            </a:r>
          </a:p>
          <a:p>
            <a:pPr marL="0" indent="0">
              <a:buNone/>
            </a:pPr>
            <a:r>
              <a:rPr lang="en-US" sz="1600" b="1" dirty="0"/>
              <a:t>Website: http://</a:t>
            </a:r>
            <a:r>
              <a:rPr lang="en-US" sz="1600" b="1" dirty="0" err="1"/>
              <a:t>chispanet.org</a:t>
            </a:r>
            <a:endParaRPr lang="en-US" sz="1600" b="1" dirty="0" smtClean="0"/>
          </a:p>
          <a:p>
            <a:pPr marL="0" indent="0">
              <a:buNone/>
            </a:pPr>
            <a:endParaRPr lang="en-US" sz="1400" dirty="0">
              <a:ln w="0"/>
              <a:solidFill>
                <a:schemeClr val="tx1"/>
              </a:solidFill>
            </a:endParaRPr>
          </a:p>
        </p:txBody>
      </p:sp>
      <p:pic>
        <p:nvPicPr>
          <p:cNvPr id="7" name="Picture 6"/>
          <p:cNvPicPr>
            <a:picLocks noChangeAspect="1"/>
          </p:cNvPicPr>
          <p:nvPr/>
        </p:nvPicPr>
        <p:blipFill>
          <a:blip r:embed="rId3"/>
          <a:stretch>
            <a:fillRect/>
          </a:stretch>
        </p:blipFill>
        <p:spPr>
          <a:xfrm>
            <a:off x="0" y="-1"/>
            <a:ext cx="2499101" cy="2528047"/>
          </a:xfrm>
          <a:prstGeom prst="rect">
            <a:avLst/>
          </a:prstGeom>
        </p:spPr>
      </p:pic>
      <p:pic>
        <p:nvPicPr>
          <p:cNvPr id="9" name="Picture 8"/>
          <p:cNvPicPr>
            <a:picLocks noChangeAspect="1"/>
          </p:cNvPicPr>
          <p:nvPr/>
        </p:nvPicPr>
        <p:blipFill>
          <a:blip r:embed="rId4"/>
          <a:stretch>
            <a:fillRect/>
          </a:stretch>
        </p:blipFill>
        <p:spPr>
          <a:xfrm>
            <a:off x="0" y="2528046"/>
            <a:ext cx="2499101" cy="2514601"/>
          </a:xfrm>
          <a:prstGeom prst="rect">
            <a:avLst/>
          </a:prstGeom>
        </p:spPr>
      </p:pic>
      <p:pic>
        <p:nvPicPr>
          <p:cNvPr id="12" name="Picture 11"/>
          <p:cNvPicPr>
            <a:picLocks noChangeAspect="1"/>
          </p:cNvPicPr>
          <p:nvPr/>
        </p:nvPicPr>
        <p:blipFill>
          <a:blip r:embed="rId5"/>
          <a:stretch>
            <a:fillRect/>
          </a:stretch>
        </p:blipFill>
        <p:spPr>
          <a:xfrm>
            <a:off x="1" y="4921624"/>
            <a:ext cx="2499100" cy="2483432"/>
          </a:xfrm>
          <a:prstGeom prst="rect">
            <a:avLst/>
          </a:prstGeom>
        </p:spPr>
      </p:pic>
    </p:spTree>
    <p:extLst>
      <p:ext uri="{BB962C8B-B14F-4D97-AF65-F5344CB8AC3E}">
        <p14:creationId xmlns:p14="http://schemas.microsoft.com/office/powerpoint/2010/main" val="1159896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551" y="140605"/>
            <a:ext cx="6604000" cy="1143000"/>
          </a:xfrm>
        </p:spPr>
        <p:txBody>
          <a:bodyPr>
            <a:normAutofit/>
          </a:bodyPr>
          <a:lstStyle/>
          <a:p>
            <a:r>
              <a:rPr lang="en-US" sz="3200" b="1" dirty="0">
                <a:solidFill>
                  <a:schemeClr val="accent1"/>
                </a:solidFill>
                <a:effectLst/>
              </a:rPr>
              <a:t>STEM Guides: Building Coherent Infrastructure in Rural Communities</a:t>
            </a:r>
            <a:endParaRPr lang="en-US" sz="3200" b="1" dirty="0">
              <a:solidFill>
                <a:schemeClr val="accent1"/>
              </a:solidFill>
            </a:endParaRPr>
          </a:p>
        </p:txBody>
      </p:sp>
      <p:sp>
        <p:nvSpPr>
          <p:cNvPr id="4" name="Content Placeholder 3"/>
          <p:cNvSpPr>
            <a:spLocks noGrp="1"/>
          </p:cNvSpPr>
          <p:nvPr>
            <p:ph sz="half" idx="2"/>
          </p:nvPr>
        </p:nvSpPr>
        <p:spPr>
          <a:xfrm>
            <a:off x="2499102" y="1424211"/>
            <a:ext cx="6644898" cy="5980844"/>
          </a:xfrm>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1600" b="1" dirty="0"/>
              <a:t>Goal</a:t>
            </a:r>
            <a:r>
              <a:rPr lang="en-US" sz="1600" b="1" dirty="0" smtClean="0"/>
              <a:t>: </a:t>
            </a:r>
            <a:r>
              <a:rPr lang="en-US" sz="1600" dirty="0"/>
              <a:t>The project aims to increase the frequency and depth of out-of-school </a:t>
            </a:r>
            <a:r>
              <a:rPr lang="en-US" sz="1600" dirty="0" smtClean="0"/>
              <a:t>STEM experiences </a:t>
            </a:r>
            <a:r>
              <a:rPr lang="en-US" sz="1600" dirty="0"/>
              <a:t>for </a:t>
            </a:r>
            <a:r>
              <a:rPr lang="en-US" sz="1600" dirty="0" smtClean="0"/>
              <a:t>youth </a:t>
            </a:r>
            <a:r>
              <a:rPr lang="en-US" sz="1600" dirty="0"/>
              <a:t>aged 10-18 at a relatively low cost, creating a model for STEM </a:t>
            </a:r>
            <a:r>
              <a:rPr lang="en-US" sz="1600" dirty="0" smtClean="0"/>
              <a:t>capacity building, especially </a:t>
            </a:r>
            <a:r>
              <a:rPr lang="en-US" sz="1600" dirty="0"/>
              <a:t>in rural areas</a:t>
            </a:r>
            <a:r>
              <a:rPr lang="en-US" sz="1600" dirty="0" smtClean="0"/>
              <a:t>. Guides</a:t>
            </a:r>
            <a:r>
              <a:rPr lang="en-US" sz="1600" dirty="0"/>
              <a:t> </a:t>
            </a:r>
            <a:r>
              <a:rPr lang="en-US" sz="1600" dirty="0" smtClean="0"/>
              <a:t>are </a:t>
            </a:r>
            <a:r>
              <a:rPr lang="en-US" sz="1600" dirty="0"/>
              <a:t>tasked with identifying a range of existing STEM resources available in their regions, and </a:t>
            </a:r>
            <a:r>
              <a:rPr lang="en-US" sz="1600" dirty="0" smtClean="0"/>
              <a:t>connecting STEM-interested </a:t>
            </a:r>
            <a:r>
              <a:rPr lang="en-US" sz="1600" dirty="0"/>
              <a:t>youth with them in creative ways. Resources for STEM Guides also include </a:t>
            </a:r>
            <a:r>
              <a:rPr lang="en-US" sz="1600" dirty="0" smtClean="0"/>
              <a:t>out-of-school STEM </a:t>
            </a:r>
            <a:r>
              <a:rPr lang="en-US" sz="1600" dirty="0"/>
              <a:t>projects funded by NSF such as Teen Science Café, Math in the Garden, and Engineering Is Everywhere.</a:t>
            </a:r>
          </a:p>
          <a:p>
            <a:pPr marL="0" indent="0">
              <a:buNone/>
            </a:pPr>
            <a:r>
              <a:rPr lang="en-US" sz="1600" b="1" dirty="0" smtClean="0">
                <a:ln w="0"/>
                <a:solidFill>
                  <a:schemeClr val="tx1"/>
                </a:solidFill>
              </a:rPr>
              <a:t>Reach</a:t>
            </a:r>
            <a:r>
              <a:rPr lang="en-US" sz="1600" dirty="0">
                <a:ln w="0"/>
                <a:solidFill>
                  <a:schemeClr val="tx1"/>
                </a:solidFill>
              </a:rPr>
              <a:t> </a:t>
            </a:r>
            <a:r>
              <a:rPr lang="en-US" sz="1600" dirty="0" smtClean="0">
                <a:ln w="0"/>
                <a:solidFill>
                  <a:schemeClr val="tx1"/>
                </a:solidFill>
              </a:rPr>
              <a:t>&amp; </a:t>
            </a:r>
            <a:r>
              <a:rPr lang="en-US" sz="1600" b="1" dirty="0" smtClean="0">
                <a:ln w="0"/>
                <a:solidFill>
                  <a:schemeClr val="tx1"/>
                </a:solidFill>
              </a:rPr>
              <a:t>Impacts</a:t>
            </a:r>
            <a:r>
              <a:rPr lang="en-US" sz="1600" b="1" dirty="0" smtClean="0">
                <a:ln w="0"/>
                <a:solidFill>
                  <a:schemeClr val="tx1"/>
                </a:solidFill>
              </a:rPr>
              <a:t>: </a:t>
            </a:r>
            <a:r>
              <a:rPr lang="en-US" sz="1600" dirty="0" smtClean="0"/>
              <a:t>Library-based </a:t>
            </a:r>
            <a:r>
              <a:rPr lang="en-US" sz="1600" dirty="0"/>
              <a:t>STEM programs, including </a:t>
            </a:r>
            <a:r>
              <a:rPr lang="en-US" sz="1600" dirty="0" smtClean="0"/>
              <a:t>the loans </a:t>
            </a:r>
            <a:r>
              <a:rPr lang="en-US" sz="1600" dirty="0"/>
              <a:t>of STEM tools, have reached dozens </a:t>
            </a:r>
            <a:r>
              <a:rPr lang="en-US" sz="1600" dirty="0" smtClean="0"/>
              <a:t>of youth</a:t>
            </a:r>
            <a:r>
              <a:rPr lang="en-US" sz="1600" dirty="0"/>
              <a:t>, of whom approximately 70% </a:t>
            </a:r>
            <a:r>
              <a:rPr lang="en-US" sz="1600" dirty="0" smtClean="0"/>
              <a:t>have returned </a:t>
            </a:r>
            <a:r>
              <a:rPr lang="en-US" sz="1600" dirty="0"/>
              <a:t>for a follow-up STEM </a:t>
            </a:r>
            <a:r>
              <a:rPr lang="en-US" sz="1600" dirty="0" smtClean="0"/>
              <a:t>experience. Library </a:t>
            </a:r>
            <a:r>
              <a:rPr lang="en-US" sz="1600" dirty="0"/>
              <a:t>staff have learned to use and </a:t>
            </a:r>
            <a:r>
              <a:rPr lang="en-US" sz="1600" dirty="0" smtClean="0"/>
              <a:t>manage scientific </a:t>
            </a:r>
            <a:r>
              <a:rPr lang="en-US" sz="1600" dirty="0"/>
              <a:t>tools, and some have </a:t>
            </a:r>
            <a:r>
              <a:rPr lang="en-US" sz="1600" dirty="0" smtClean="0"/>
              <a:t>taken initiative </a:t>
            </a:r>
            <a:r>
              <a:rPr lang="en-US" sz="1600" dirty="0"/>
              <a:t>in expanding lending </a:t>
            </a:r>
            <a:r>
              <a:rPr lang="en-US" sz="1600" dirty="0" smtClean="0"/>
              <a:t>programs, such as lending binoculars.</a:t>
            </a:r>
            <a:endParaRPr lang="en-US" sz="1600" dirty="0"/>
          </a:p>
          <a:p>
            <a:pPr marL="0" indent="0">
              <a:buNone/>
            </a:pPr>
            <a:r>
              <a:rPr lang="en-US" sz="1600" b="1" dirty="0" smtClean="0"/>
              <a:t>Awards:</a:t>
            </a:r>
            <a:r>
              <a:rPr lang="en-US" sz="1600" dirty="0" smtClean="0"/>
              <a:t>  </a:t>
            </a:r>
            <a:r>
              <a:rPr lang="en-US" sz="1600" dirty="0"/>
              <a:t>1322827</a:t>
            </a:r>
          </a:p>
          <a:p>
            <a:pPr marL="0" indent="0">
              <a:buNone/>
            </a:pPr>
            <a:r>
              <a:rPr lang="en-US" sz="1600" b="1" dirty="0" smtClean="0"/>
              <a:t>PI</a:t>
            </a:r>
            <a:r>
              <a:rPr lang="en-US" sz="1600" dirty="0" smtClean="0"/>
              <a:t>: Jan </a:t>
            </a:r>
            <a:r>
              <a:rPr lang="en-US" sz="1600" dirty="0" err="1" smtClean="0"/>
              <a:t>Mokros</a:t>
            </a:r>
            <a:endParaRPr lang="en-US" sz="1600" dirty="0" smtClean="0"/>
          </a:p>
          <a:p>
            <a:pPr marL="0" indent="0">
              <a:buNone/>
            </a:pPr>
            <a:r>
              <a:rPr lang="en-US" sz="1600" b="1" dirty="0" smtClean="0"/>
              <a:t>More information</a:t>
            </a:r>
            <a:r>
              <a:rPr lang="en-US" sz="1600" dirty="0" smtClean="0"/>
              <a:t>: </a:t>
            </a:r>
            <a:r>
              <a:rPr lang="en-US" sz="1600" dirty="0"/>
              <a:t>http://www.nc4il.org/images/stem-in-libraries/what-is-stem/posters/Libraries-Anchors-Rural-</a:t>
            </a:r>
            <a:r>
              <a:rPr lang="en-US" sz="1600" dirty="0" err="1"/>
              <a:t>STEM.pdf</a:t>
            </a:r>
            <a:endParaRPr lang="en-US" sz="1600" dirty="0" smtClean="0"/>
          </a:p>
          <a:p>
            <a:pPr marL="0" indent="0">
              <a:buNone/>
            </a:pPr>
            <a:endParaRPr lang="en-US" sz="1400" dirty="0">
              <a:ln w="0"/>
              <a:solidFill>
                <a:schemeClr val="tx1"/>
              </a:solidFill>
            </a:endParaRPr>
          </a:p>
        </p:txBody>
      </p:sp>
      <p:pic>
        <p:nvPicPr>
          <p:cNvPr id="3" name="Picture 2"/>
          <p:cNvPicPr>
            <a:picLocks noChangeAspect="1"/>
          </p:cNvPicPr>
          <p:nvPr/>
        </p:nvPicPr>
        <p:blipFill>
          <a:blip r:embed="rId3"/>
          <a:stretch>
            <a:fillRect/>
          </a:stretch>
        </p:blipFill>
        <p:spPr>
          <a:xfrm>
            <a:off x="0" y="1"/>
            <a:ext cx="2519551" cy="2353234"/>
          </a:xfrm>
          <a:prstGeom prst="rect">
            <a:avLst/>
          </a:prstGeom>
        </p:spPr>
      </p:pic>
      <p:pic>
        <p:nvPicPr>
          <p:cNvPr id="5" name="Picture 4"/>
          <p:cNvPicPr>
            <a:picLocks noChangeAspect="1"/>
          </p:cNvPicPr>
          <p:nvPr/>
        </p:nvPicPr>
        <p:blipFill>
          <a:blip r:embed="rId4"/>
          <a:stretch>
            <a:fillRect/>
          </a:stretch>
        </p:blipFill>
        <p:spPr>
          <a:xfrm>
            <a:off x="0" y="2353235"/>
            <a:ext cx="2519551" cy="2420471"/>
          </a:xfrm>
          <a:prstGeom prst="rect">
            <a:avLst/>
          </a:prstGeom>
        </p:spPr>
      </p:pic>
      <p:pic>
        <p:nvPicPr>
          <p:cNvPr id="6" name="Picture 5"/>
          <p:cNvPicPr>
            <a:picLocks noChangeAspect="1"/>
          </p:cNvPicPr>
          <p:nvPr/>
        </p:nvPicPr>
        <p:blipFill>
          <a:blip r:embed="rId5"/>
          <a:stretch>
            <a:fillRect/>
          </a:stretch>
        </p:blipFill>
        <p:spPr>
          <a:xfrm>
            <a:off x="0" y="4881282"/>
            <a:ext cx="2519551" cy="2523773"/>
          </a:xfrm>
          <a:prstGeom prst="rect">
            <a:avLst/>
          </a:prstGeom>
        </p:spPr>
      </p:pic>
    </p:spTree>
    <p:extLst>
      <p:ext uri="{BB962C8B-B14F-4D97-AF65-F5344CB8AC3E}">
        <p14:creationId xmlns:p14="http://schemas.microsoft.com/office/powerpoint/2010/main" val="727191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551" y="140605"/>
            <a:ext cx="6604000" cy="1143000"/>
          </a:xfrm>
        </p:spPr>
        <p:txBody>
          <a:bodyPr>
            <a:normAutofit/>
          </a:bodyPr>
          <a:lstStyle/>
          <a:p>
            <a:r>
              <a:rPr lang="en-US" sz="3200" b="1" dirty="0" smtClean="0">
                <a:solidFill>
                  <a:schemeClr val="accent1"/>
                </a:solidFill>
              </a:rPr>
              <a:t>National Center for </a:t>
            </a:r>
            <a:br>
              <a:rPr lang="en-US" sz="3200" b="1" dirty="0" smtClean="0">
                <a:solidFill>
                  <a:schemeClr val="accent1"/>
                </a:solidFill>
              </a:rPr>
            </a:br>
            <a:r>
              <a:rPr lang="en-US" sz="3200" b="1" dirty="0" smtClean="0">
                <a:solidFill>
                  <a:schemeClr val="accent1"/>
                </a:solidFill>
              </a:rPr>
              <a:t>Blind Youth in Science</a:t>
            </a:r>
            <a:endParaRPr lang="en-US" sz="3200" b="1" dirty="0">
              <a:solidFill>
                <a:schemeClr val="accent1"/>
              </a:solidFill>
            </a:endParaRPr>
          </a:p>
        </p:txBody>
      </p:sp>
      <p:sp>
        <p:nvSpPr>
          <p:cNvPr id="4" name="Content Placeholder 3"/>
          <p:cNvSpPr>
            <a:spLocks noGrp="1"/>
          </p:cNvSpPr>
          <p:nvPr>
            <p:ph sz="half" idx="2"/>
          </p:nvPr>
        </p:nvSpPr>
        <p:spPr>
          <a:xfrm>
            <a:off x="2499102" y="1424211"/>
            <a:ext cx="6644898" cy="5980844"/>
          </a:xfrm>
          <a:ln>
            <a:noFill/>
          </a:ln>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US" sz="1600" b="1" dirty="0"/>
              <a:t>Goal</a:t>
            </a:r>
            <a:r>
              <a:rPr lang="en-US" sz="1600" b="1" dirty="0" smtClean="0"/>
              <a:t>: </a:t>
            </a:r>
            <a:r>
              <a:rPr lang="en-US" sz="1600" dirty="0"/>
              <a:t>This project </a:t>
            </a:r>
            <a:r>
              <a:rPr lang="en-US" sz="1600" dirty="0" smtClean="0"/>
              <a:t>has developed a </a:t>
            </a:r>
            <a:r>
              <a:rPr lang="en-US" sz="1600" dirty="0"/>
              <a:t>national model for introducing and educating blind youth via informal venues such as museums and science centers. P</a:t>
            </a:r>
            <a:r>
              <a:rPr lang="en-US" sz="1600" dirty="0" smtClean="0"/>
              <a:t>arents </a:t>
            </a:r>
            <a:r>
              <a:rPr lang="en-US" sz="1600" dirty="0"/>
              <a:t>of blind children, teachers, and </a:t>
            </a:r>
            <a:r>
              <a:rPr lang="en-US" sz="1600" dirty="0" smtClean="0"/>
              <a:t>informal science organization staff have been incorporated </a:t>
            </a:r>
            <a:r>
              <a:rPr lang="en-US" sz="1600" dirty="0"/>
              <a:t>into the educational process enhancing the holistic approach. </a:t>
            </a:r>
            <a:endParaRPr lang="en-US" sz="1600" dirty="0" smtClean="0"/>
          </a:p>
          <a:p>
            <a:pPr marL="0" indent="0">
              <a:buNone/>
            </a:pPr>
            <a:r>
              <a:rPr lang="en-US" sz="1600" b="1" dirty="0" smtClean="0">
                <a:ln w="0"/>
                <a:solidFill>
                  <a:schemeClr val="tx1"/>
                </a:solidFill>
              </a:rPr>
              <a:t>Reach</a:t>
            </a:r>
            <a:r>
              <a:rPr lang="en-US" sz="1600" dirty="0" smtClean="0">
                <a:ln w="0"/>
                <a:solidFill>
                  <a:schemeClr val="tx1"/>
                </a:solidFill>
              </a:rPr>
              <a:t>: </a:t>
            </a:r>
            <a:r>
              <a:rPr lang="en-US" sz="1600" dirty="0"/>
              <a:t>The NCBYS project partnered with six science centers and museums to introduce students and informal STEM learning professionals to simple adaptations that facilitate a blind person’s exploration of STEM. The project collaborated with museum personnel, connecting staff with the local blind community, and implementing a STEM program with blind students and their parents. Parents learned about advocating for accessibility in the classroom, implementing common workarounds to accessibility barriers, and raising expectations for blind children. A teacher component focused on STEM instruction in the classroom, tactile graphics, and other topics.</a:t>
            </a:r>
            <a:endParaRPr lang="en-US" sz="1600" dirty="0" smtClean="0"/>
          </a:p>
          <a:p>
            <a:pPr marL="0" indent="0">
              <a:buNone/>
            </a:pPr>
            <a:r>
              <a:rPr lang="en-US" sz="1600" b="1" dirty="0" smtClean="0">
                <a:ln w="0"/>
                <a:solidFill>
                  <a:schemeClr val="tx1"/>
                </a:solidFill>
              </a:rPr>
              <a:t>Impacts: </a:t>
            </a:r>
            <a:r>
              <a:rPr lang="en-US" sz="1600" dirty="0"/>
              <a:t>In the summative </a:t>
            </a:r>
            <a:r>
              <a:rPr lang="en-US" sz="1600" dirty="0" err="1"/>
              <a:t>evaluation,students</a:t>
            </a:r>
            <a:r>
              <a:rPr lang="en-US" sz="1600" dirty="0"/>
              <a:t> reported that they believed they improved their STEM skills and content knowledge by engaging with exhibit adaptations implemented by the partner museums and science centers. </a:t>
            </a:r>
            <a:r>
              <a:rPr lang="en-US" sz="1600" dirty="0" smtClean="0"/>
              <a:t>For example, youth reported </a:t>
            </a:r>
            <a:r>
              <a:rPr lang="en-US" sz="1600" dirty="0"/>
              <a:t>that they now believed they could participate in their schools’ science fair— something they previously thought they were excluded from as blind students. After participating in the program, they felt confident in requesting specific adaptations that would facilitate their active engagement.</a:t>
            </a:r>
            <a:endParaRPr lang="en-US" sz="1600" b="1" dirty="0" smtClean="0">
              <a:ln w="0"/>
              <a:solidFill>
                <a:schemeClr val="tx1"/>
              </a:solidFill>
            </a:endParaRPr>
          </a:p>
          <a:p>
            <a:pPr marL="0" indent="0">
              <a:buNone/>
            </a:pPr>
            <a:r>
              <a:rPr lang="en-US" sz="1600" b="1" dirty="0" smtClean="0"/>
              <a:t>Awards:</a:t>
            </a:r>
            <a:r>
              <a:rPr lang="en-US" sz="1600" dirty="0" smtClean="0"/>
              <a:t> </a:t>
            </a:r>
            <a:r>
              <a:rPr lang="en-US" sz="1600" dirty="0"/>
              <a:t>#1322855</a:t>
            </a:r>
          </a:p>
          <a:p>
            <a:pPr marL="0" indent="0">
              <a:buNone/>
            </a:pPr>
            <a:r>
              <a:rPr lang="en-US" sz="1600" b="1" dirty="0" smtClean="0"/>
              <a:t>PI</a:t>
            </a:r>
            <a:r>
              <a:rPr lang="en-US" sz="1600" dirty="0" smtClean="0"/>
              <a:t>: </a:t>
            </a:r>
            <a:r>
              <a:rPr lang="en-US" sz="1600" dirty="0"/>
              <a:t>Mark </a:t>
            </a:r>
            <a:r>
              <a:rPr lang="en-US" sz="1600" dirty="0" err="1"/>
              <a:t>Riccobono</a:t>
            </a:r>
            <a:endParaRPr lang="en-US" sz="1600" dirty="0" smtClean="0"/>
          </a:p>
          <a:p>
            <a:pPr marL="0" indent="0">
              <a:buNone/>
            </a:pPr>
            <a:r>
              <a:rPr lang="en-US" sz="1600" b="1" dirty="0" smtClean="0"/>
              <a:t>More information</a:t>
            </a:r>
            <a:r>
              <a:rPr lang="en-US" sz="1600" dirty="0" smtClean="0"/>
              <a:t>: </a:t>
            </a:r>
            <a:r>
              <a:rPr lang="en-US" sz="1600" dirty="0"/>
              <a:t>http://</a:t>
            </a:r>
            <a:r>
              <a:rPr lang="en-US" sz="1600" dirty="0" err="1"/>
              <a:t>www.informalscience.org</a:t>
            </a:r>
            <a:r>
              <a:rPr lang="en-US" sz="1600" dirty="0"/>
              <a:t>/news-views/broadening-participation-stem-blind-youth</a:t>
            </a:r>
            <a:endParaRPr lang="en-US" sz="1400" dirty="0">
              <a:ln w="0"/>
              <a:solidFill>
                <a:schemeClr val="tx1"/>
              </a:solidFill>
            </a:endParaRPr>
          </a:p>
        </p:txBody>
      </p:sp>
      <p:pic>
        <p:nvPicPr>
          <p:cNvPr id="7" name="Picture 6"/>
          <p:cNvPicPr>
            <a:picLocks noChangeAspect="1"/>
          </p:cNvPicPr>
          <p:nvPr/>
        </p:nvPicPr>
        <p:blipFill>
          <a:blip r:embed="rId3"/>
          <a:stretch>
            <a:fillRect/>
          </a:stretch>
        </p:blipFill>
        <p:spPr>
          <a:xfrm>
            <a:off x="0" y="0"/>
            <a:ext cx="2499102" cy="2353235"/>
          </a:xfrm>
          <a:prstGeom prst="rect">
            <a:avLst/>
          </a:prstGeom>
        </p:spPr>
      </p:pic>
      <p:pic>
        <p:nvPicPr>
          <p:cNvPr id="8" name="Picture 7"/>
          <p:cNvPicPr>
            <a:picLocks noChangeAspect="1"/>
          </p:cNvPicPr>
          <p:nvPr/>
        </p:nvPicPr>
        <p:blipFill>
          <a:blip r:embed="rId4"/>
          <a:stretch>
            <a:fillRect/>
          </a:stretch>
        </p:blipFill>
        <p:spPr>
          <a:xfrm>
            <a:off x="0" y="2353235"/>
            <a:ext cx="2499102" cy="2528048"/>
          </a:xfrm>
          <a:prstGeom prst="rect">
            <a:avLst/>
          </a:prstGeom>
        </p:spPr>
      </p:pic>
      <p:pic>
        <p:nvPicPr>
          <p:cNvPr id="9" name="Picture 8"/>
          <p:cNvPicPr>
            <a:picLocks noChangeAspect="1"/>
          </p:cNvPicPr>
          <p:nvPr/>
        </p:nvPicPr>
        <p:blipFill>
          <a:blip r:embed="rId5"/>
          <a:stretch>
            <a:fillRect/>
          </a:stretch>
        </p:blipFill>
        <p:spPr>
          <a:xfrm>
            <a:off x="0" y="4881282"/>
            <a:ext cx="2499102" cy="2523773"/>
          </a:xfrm>
          <a:prstGeom prst="rect">
            <a:avLst/>
          </a:prstGeom>
        </p:spPr>
      </p:pic>
    </p:spTree>
    <p:extLst>
      <p:ext uri="{BB962C8B-B14F-4D97-AF65-F5344CB8AC3E}">
        <p14:creationId xmlns:p14="http://schemas.microsoft.com/office/powerpoint/2010/main" val="189643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3" name="Content Placeholder 2"/>
          <p:cNvSpPr>
            <a:spLocks noGrp="1"/>
          </p:cNvSpPr>
          <p:nvPr>
            <p:ph idx="1"/>
          </p:nvPr>
        </p:nvSpPr>
        <p:spPr>
          <a:xfrm>
            <a:off x="628650" y="1690689"/>
            <a:ext cx="7886700" cy="3718073"/>
          </a:xfrm>
        </p:spPr>
        <p:txBody>
          <a:bodyPr/>
          <a:lstStyle/>
          <a:p>
            <a:pPr marL="0" indent="0">
              <a:spcBef>
                <a:spcPts val="949"/>
              </a:spcBef>
              <a:buNone/>
            </a:pPr>
            <a:r>
              <a:rPr lang="en-US" sz="4000" b="1" dirty="0">
                <a:effectLst>
                  <a:outerShdw blurRad="38100" dist="38100" dir="2700000" algn="tl">
                    <a:srgbClr val="000000">
                      <a:alpha val="43137"/>
                    </a:srgbClr>
                  </a:outerShdw>
                </a:effectLst>
              </a:rPr>
              <a:t>		</a:t>
            </a:r>
            <a:r>
              <a:rPr lang="en-US" sz="3600" b="1" dirty="0">
                <a:effectLst>
                  <a:outerShdw blurRad="38100" dist="38100" dir="2700000" algn="tl">
                    <a:srgbClr val="000000">
                      <a:alpha val="43137"/>
                    </a:srgbClr>
                  </a:outerShdw>
                </a:effectLst>
              </a:rPr>
              <a:t>      </a:t>
            </a:r>
            <a:r>
              <a:rPr lang="en-US" sz="3600" b="1" u="sng" dirty="0">
                <a:effectLst>
                  <a:outerShdw blurRad="38100" dist="38100" dir="2700000" algn="tl">
                    <a:srgbClr val="000000">
                      <a:alpha val="43137"/>
                    </a:srgbClr>
                  </a:outerShdw>
                </a:effectLst>
              </a:rPr>
              <a:t>CORE VALUES </a:t>
            </a:r>
          </a:p>
          <a:p>
            <a:pPr algn="ctr">
              <a:spcBef>
                <a:spcPts val="949"/>
              </a:spcBef>
            </a:pPr>
            <a:r>
              <a:rPr lang="en-US" dirty="0"/>
              <a:t>Scientific Excellence</a:t>
            </a:r>
          </a:p>
          <a:p>
            <a:pPr algn="ctr">
              <a:spcBef>
                <a:spcPts val="949"/>
              </a:spcBef>
            </a:pPr>
            <a:r>
              <a:rPr lang="en-US" dirty="0"/>
              <a:t>Organizational Excellence </a:t>
            </a:r>
          </a:p>
          <a:p>
            <a:pPr algn="ctr">
              <a:spcBef>
                <a:spcPts val="949"/>
              </a:spcBef>
            </a:pPr>
            <a:r>
              <a:rPr lang="en-US" dirty="0"/>
              <a:t>Learning</a:t>
            </a:r>
          </a:p>
          <a:p>
            <a:pPr algn="ctr">
              <a:spcBef>
                <a:spcPts val="949"/>
              </a:spcBef>
            </a:pPr>
            <a:r>
              <a:rPr lang="en-US" sz="4000" b="1" dirty="0">
                <a:solidFill>
                  <a:srgbClr val="0070C0"/>
                </a:solidFill>
                <a:effectLst>
                  <a:outerShdw blurRad="38100" dist="38100" dir="2700000" algn="tl">
                    <a:srgbClr val="000000">
                      <a:alpha val="43137"/>
                    </a:srgbClr>
                  </a:outerShdw>
                </a:effectLst>
              </a:rPr>
              <a:t>Inclusiveness</a:t>
            </a:r>
          </a:p>
          <a:p>
            <a:pPr algn="ctr">
              <a:spcBef>
                <a:spcPts val="949"/>
              </a:spcBef>
            </a:pPr>
            <a:r>
              <a:rPr lang="en-US" dirty="0"/>
              <a:t>Accountability for Public Benefit</a:t>
            </a:r>
            <a:endParaRPr lang="en-US" altLang="en-US" dirty="0">
              <a:latin typeface="Calibri" panose="020F0502020204030204" pitchFamily="34" charset="0"/>
            </a:endParaRP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Tree>
    <p:extLst>
      <p:ext uri="{BB962C8B-B14F-4D97-AF65-F5344CB8AC3E}">
        <p14:creationId xmlns:p14="http://schemas.microsoft.com/office/powerpoint/2010/main" val="540531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3" name="Content Placeholder 2"/>
          <p:cNvSpPr>
            <a:spLocks noGrp="1"/>
          </p:cNvSpPr>
          <p:nvPr>
            <p:ph idx="1"/>
          </p:nvPr>
        </p:nvSpPr>
        <p:spPr/>
        <p:txBody>
          <a:bodyPr/>
          <a:lstStyle/>
          <a:p>
            <a:pPr marL="0" lvl="0" indent="0" algn="ctr">
              <a:spcBef>
                <a:spcPts val="949"/>
              </a:spcBef>
              <a:buNone/>
            </a:pPr>
            <a:r>
              <a:rPr lang="en-US" sz="3600" b="1" dirty="0">
                <a:solidFill>
                  <a:srgbClr val="0070C0"/>
                </a:solidFill>
              </a:rPr>
              <a:t>Inclusiveness</a:t>
            </a:r>
            <a:endParaRPr lang="en-US" sz="3600" dirty="0">
              <a:solidFill>
                <a:srgbClr val="0070C0"/>
              </a:solidFill>
            </a:endParaRPr>
          </a:p>
          <a:p>
            <a:pPr marL="0" lvl="0" indent="0" algn="ctr">
              <a:spcBef>
                <a:spcPts val="949"/>
              </a:spcBef>
              <a:buNone/>
            </a:pPr>
            <a:endParaRPr lang="en-US" sz="2400" i="1" dirty="0">
              <a:solidFill>
                <a:prstClr val="black"/>
              </a:solidFill>
            </a:endParaRPr>
          </a:p>
          <a:p>
            <a:pPr marL="0" lvl="0" indent="0" algn="ctr">
              <a:spcBef>
                <a:spcPts val="949"/>
              </a:spcBef>
              <a:buNone/>
            </a:pPr>
            <a:r>
              <a:rPr lang="en-US" sz="2400" dirty="0">
                <a:solidFill>
                  <a:prstClr val="black"/>
                </a:solidFill>
              </a:rPr>
              <a:t>“</a:t>
            </a:r>
            <a:r>
              <a:rPr lang="en-US" sz="2400" b="1" dirty="0">
                <a:solidFill>
                  <a:prstClr val="black"/>
                </a:solidFill>
              </a:rPr>
              <a:t>Seeking and embracing contributions from all sources, including underrepresented groups, regions, and institutions</a:t>
            </a:r>
            <a:r>
              <a:rPr lang="en-US" sz="2400" dirty="0">
                <a:solidFill>
                  <a:prstClr val="black"/>
                </a:solidFill>
              </a:rPr>
              <a:t>”</a:t>
            </a:r>
          </a:p>
          <a:p>
            <a:pPr marL="0" lvl="0" indent="0" algn="ctr">
              <a:spcBef>
                <a:spcPts val="949"/>
              </a:spcBef>
              <a:buNone/>
            </a:pPr>
            <a:endParaRPr lang="en-US" sz="1050" i="1" dirty="0">
              <a:solidFill>
                <a:prstClr val="black"/>
              </a:solidFill>
            </a:endParaRPr>
          </a:p>
          <a:p>
            <a:pPr marL="0" lvl="0" indent="0" algn="ctr">
              <a:buNone/>
            </a:pPr>
            <a:r>
              <a:rPr lang="en-US" sz="2100" b="1" dirty="0">
                <a:ln w="0"/>
                <a:solidFill>
                  <a:srgbClr val="0070C0"/>
                </a:solidFill>
                <a:effectLst>
                  <a:outerShdw blurRad="38100" dist="19050" dir="2700000" algn="tl" rotWithShape="0">
                    <a:prstClr val="black">
                      <a:alpha val="40000"/>
                    </a:prstClr>
                  </a:outerShdw>
                </a:effectLst>
              </a:rPr>
              <a:t>(Broadening Participation)</a:t>
            </a:r>
          </a:p>
          <a:p>
            <a:pPr marL="0" indent="0">
              <a:buNone/>
            </a:pPr>
            <a:endParaRPr lang="en-US" dirty="0"/>
          </a:p>
        </p:txBody>
      </p:sp>
      <p:sp>
        <p:nvSpPr>
          <p:cNvPr id="4" name="Rectangle 3"/>
          <p:cNvSpPr/>
          <p:nvPr/>
        </p:nvSpPr>
        <p:spPr>
          <a:xfrm>
            <a:off x="1914525" y="4947097"/>
            <a:ext cx="5314950"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NSF Strategic Plan 2014 to 2018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Tree>
    <p:extLst>
      <p:ext uri="{BB962C8B-B14F-4D97-AF65-F5344CB8AC3E}">
        <p14:creationId xmlns:p14="http://schemas.microsoft.com/office/powerpoint/2010/main" val="206145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3" name="Content Placeholder 2"/>
          <p:cNvSpPr>
            <a:spLocks noGrp="1"/>
          </p:cNvSpPr>
          <p:nvPr>
            <p:ph idx="1"/>
          </p:nvPr>
        </p:nvSpPr>
        <p:spPr/>
        <p:txBody>
          <a:bodyPr/>
          <a:lstStyle/>
          <a:p>
            <a:pPr marL="0" lvl="0" indent="0" algn="ctr">
              <a:spcBef>
                <a:spcPts val="949"/>
              </a:spcBef>
              <a:buNone/>
            </a:pPr>
            <a:r>
              <a:rPr lang="en-US" sz="3600" b="1" dirty="0">
                <a:solidFill>
                  <a:srgbClr val="0070C0"/>
                </a:solidFill>
              </a:rPr>
              <a:t>Broadening Participation</a:t>
            </a:r>
            <a:endParaRPr lang="en-US" sz="3600" dirty="0">
              <a:solidFill>
                <a:srgbClr val="0070C0"/>
              </a:solidFill>
            </a:endParaRPr>
          </a:p>
          <a:p>
            <a:pPr marL="0" lvl="0" indent="0" algn="ctr">
              <a:spcBef>
                <a:spcPts val="949"/>
              </a:spcBef>
              <a:buNone/>
            </a:pPr>
            <a:endParaRPr lang="en-US" sz="2400" i="1" dirty="0">
              <a:solidFill>
                <a:prstClr val="black"/>
              </a:solidFill>
            </a:endParaRPr>
          </a:p>
          <a:p>
            <a:pPr marL="0" lvl="0" indent="0" algn="ctr">
              <a:buNone/>
            </a:pPr>
            <a:r>
              <a:rPr lang="en-US" sz="2400" b="1" dirty="0">
                <a:solidFill>
                  <a:prstClr val="black"/>
                </a:solidFill>
              </a:rPr>
              <a:t>“to expand efforts to increase participation from underrepresented groups and diverse institutions throughout the United States in all NSF activities and programs</a:t>
            </a:r>
            <a:r>
              <a:rPr lang="en-US" sz="2400" dirty="0">
                <a:solidFill>
                  <a:prstClr val="black"/>
                </a:solidFill>
              </a:rPr>
              <a:t>.” </a:t>
            </a:r>
            <a:endParaRPr lang="en-US" sz="2400" dirty="0">
              <a:ln w="0"/>
              <a:solidFill>
                <a:prstClr val="black"/>
              </a:solidFill>
              <a:effectLst>
                <a:outerShdw blurRad="38100" dist="19050" dir="2700000" algn="tl" rotWithShape="0">
                  <a:prstClr val="black">
                    <a:alpha val="40000"/>
                  </a:prstClr>
                </a:outerShdw>
              </a:effectLst>
            </a:endParaRPr>
          </a:p>
          <a:p>
            <a:pPr marL="0" indent="0">
              <a:buNone/>
            </a:pPr>
            <a:endParaRPr lang="en-US" dirty="0"/>
          </a:p>
        </p:txBody>
      </p:sp>
      <p:sp>
        <p:nvSpPr>
          <p:cNvPr id="4" name="Rectangle 3"/>
          <p:cNvSpPr/>
          <p:nvPr/>
        </p:nvSpPr>
        <p:spPr>
          <a:xfrm>
            <a:off x="1914525" y="4577765"/>
            <a:ext cx="5314950" cy="830997"/>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NSF Strategic Plan 2014 to 2018</a:t>
            </a:r>
          </a:p>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Performance Area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Tree>
    <p:extLst>
      <p:ext uri="{BB962C8B-B14F-4D97-AF65-F5344CB8AC3E}">
        <p14:creationId xmlns:p14="http://schemas.microsoft.com/office/powerpoint/2010/main" val="412864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3" name="Content Placeholder 2"/>
          <p:cNvSpPr>
            <a:spLocks noGrp="1"/>
          </p:cNvSpPr>
          <p:nvPr>
            <p:ph idx="1"/>
          </p:nvPr>
        </p:nvSpPr>
        <p:spPr>
          <a:xfrm>
            <a:off x="628650" y="1825625"/>
            <a:ext cx="7886700" cy="3005167"/>
          </a:xfrm>
        </p:spPr>
        <p:txBody>
          <a:bodyPr>
            <a:normAutofit fontScale="62500" lnSpcReduction="20000"/>
          </a:bodyPr>
          <a:lstStyle/>
          <a:p>
            <a:pPr marL="0" lvl="0" indent="0" algn="ctr">
              <a:spcBef>
                <a:spcPts val="949"/>
              </a:spcBef>
              <a:buNone/>
            </a:pPr>
            <a:r>
              <a:rPr lang="en-US" sz="5800" b="1" dirty="0">
                <a:solidFill>
                  <a:srgbClr val="0070C0"/>
                </a:solidFill>
              </a:rPr>
              <a:t>Broadening Participation</a:t>
            </a:r>
            <a:endParaRPr lang="en-US" sz="5800" dirty="0">
              <a:solidFill>
                <a:srgbClr val="0070C0"/>
              </a:solidFill>
            </a:endParaRPr>
          </a:p>
          <a:p>
            <a:pPr marL="0" lvl="0" indent="0" algn="ctr">
              <a:spcBef>
                <a:spcPts val="949"/>
              </a:spcBef>
              <a:buNone/>
            </a:pPr>
            <a:endParaRPr lang="en-US" sz="2400" i="1" dirty="0">
              <a:solidFill>
                <a:prstClr val="black"/>
              </a:solidFill>
            </a:endParaRPr>
          </a:p>
          <a:p>
            <a:r>
              <a:rPr lang="en-US" sz="3200" dirty="0"/>
              <a:t>Preparing a diverse, globally engaged science, technology, engineering, and mathematics (STEM) workforce;</a:t>
            </a:r>
          </a:p>
          <a:p>
            <a:r>
              <a:rPr lang="en-US" sz="3200" dirty="0"/>
              <a:t>Integrating research with education, and building capacity;</a:t>
            </a:r>
          </a:p>
          <a:p>
            <a:r>
              <a:rPr lang="en-US" sz="3200" dirty="0"/>
              <a:t>Expanding efforts to broaden participation from underrepresented groups and diverse institutions across all geographical regions in all NSF activities; and</a:t>
            </a:r>
          </a:p>
          <a:p>
            <a:r>
              <a:rPr lang="en-US" sz="3200" dirty="0"/>
              <a:t>Improving processes to recruit and select highly qualified reviewers and panelists.</a:t>
            </a:r>
          </a:p>
        </p:txBody>
      </p:sp>
      <p:sp>
        <p:nvSpPr>
          <p:cNvPr id="4" name="Rectangle 3"/>
          <p:cNvSpPr/>
          <p:nvPr/>
        </p:nvSpPr>
        <p:spPr>
          <a:xfrm>
            <a:off x="1914525" y="4707161"/>
            <a:ext cx="5314950" cy="707886"/>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38100" dist="38100" dir="2700000" algn="tl">
                    <a:srgbClr val="000000">
                      <a:alpha val="43137"/>
                    </a:srgbClr>
                  </a:outerShdw>
                </a:effectLst>
              </a:rPr>
              <a:t>NSF Strategic Plan 2014 to 2018</a:t>
            </a:r>
          </a:p>
          <a:p>
            <a:pPr lvl="0" algn="ctr"/>
            <a:r>
              <a:rPr lang="en-US" sz="2000" b="1" dirty="0">
                <a:ln w="9525">
                  <a:solidFill>
                    <a:schemeClr val="bg1"/>
                  </a:solidFill>
                  <a:prstDash val="solid"/>
                </a:ln>
                <a:solidFill>
                  <a:schemeClr val="accent4"/>
                </a:solidFill>
                <a:effectLst>
                  <a:outerShdw blurRad="38100" dist="38100" dir="2700000" algn="tl">
                    <a:srgbClr val="000000">
                      <a:alpha val="43137"/>
                    </a:srgbClr>
                  </a:outerShdw>
                </a:effectLst>
              </a:rPr>
              <a:t>Investment Priorities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Tree>
    <p:extLst>
      <p:ext uri="{BB962C8B-B14F-4D97-AF65-F5344CB8AC3E}">
        <p14:creationId xmlns:p14="http://schemas.microsoft.com/office/powerpoint/2010/main" val="329920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rPr>
              <a:t>National Science Foundation</a:t>
            </a:r>
          </a:p>
        </p:txBody>
      </p:sp>
      <p:sp>
        <p:nvSpPr>
          <p:cNvPr id="3" name="Content Placeholder 2"/>
          <p:cNvSpPr>
            <a:spLocks noGrp="1"/>
          </p:cNvSpPr>
          <p:nvPr>
            <p:ph idx="1"/>
          </p:nvPr>
        </p:nvSpPr>
        <p:spPr>
          <a:xfrm>
            <a:off x="628650" y="1825625"/>
            <a:ext cx="7886700" cy="2901649"/>
          </a:xfrm>
        </p:spPr>
        <p:txBody>
          <a:bodyPr>
            <a:normAutofit fontScale="92500" lnSpcReduction="10000"/>
          </a:bodyPr>
          <a:lstStyle/>
          <a:p>
            <a:pPr marL="0" lvl="0" indent="0" algn="ctr">
              <a:spcBef>
                <a:spcPts val="949"/>
              </a:spcBef>
              <a:buNone/>
            </a:pPr>
            <a:r>
              <a:rPr lang="en-US" sz="3600" b="1" dirty="0">
                <a:solidFill>
                  <a:srgbClr val="0070C0"/>
                </a:solidFill>
              </a:rPr>
              <a:t>Broadening Participation Portfolio</a:t>
            </a:r>
            <a:endParaRPr lang="en-US" sz="3600" dirty="0">
              <a:solidFill>
                <a:srgbClr val="0070C0"/>
              </a:solidFill>
            </a:endParaRPr>
          </a:p>
          <a:p>
            <a:pPr marL="0" lvl="0" indent="0" algn="ctr">
              <a:spcBef>
                <a:spcPts val="949"/>
              </a:spcBef>
              <a:buNone/>
            </a:pPr>
            <a:endParaRPr lang="en-US" sz="2400" i="1" dirty="0">
              <a:solidFill>
                <a:prstClr val="black"/>
              </a:solidFill>
            </a:endParaRPr>
          </a:p>
          <a:p>
            <a:pPr marL="385763" indent="-385763">
              <a:spcBef>
                <a:spcPts val="949"/>
              </a:spcBef>
              <a:buAutoNum type="arabicParenBoth"/>
            </a:pPr>
            <a:r>
              <a:rPr lang="en-US" sz="2400" dirty="0"/>
              <a:t>programs that are primarily </a:t>
            </a:r>
            <a:r>
              <a:rPr lang="en-US" sz="2400" b="1" dirty="0"/>
              <a:t>focused</a:t>
            </a:r>
            <a:r>
              <a:rPr lang="en-US" sz="2400" dirty="0"/>
              <a:t> on broadening participation,</a:t>
            </a:r>
          </a:p>
          <a:p>
            <a:pPr marL="385763" indent="-385763">
              <a:spcBef>
                <a:spcPts val="949"/>
              </a:spcBef>
              <a:buAutoNum type="arabicParenBoth"/>
            </a:pPr>
            <a:r>
              <a:rPr lang="en-US" sz="2400" dirty="0"/>
              <a:t> programs that have broadening participation as one of several emphases, and </a:t>
            </a:r>
          </a:p>
          <a:p>
            <a:pPr marL="385763" indent="-385763">
              <a:spcBef>
                <a:spcPts val="949"/>
              </a:spcBef>
              <a:buAutoNum type="arabicParenBoth"/>
            </a:pPr>
            <a:r>
              <a:rPr lang="en-US" sz="2400" dirty="0"/>
              <a:t>Dear Colleague Letters expressing interest in specific aspects of broadening participation.</a:t>
            </a:r>
            <a:endParaRPr lang="en-US" sz="2400" i="1" dirty="0"/>
          </a:p>
          <a:p>
            <a:endParaRPr lang="en-US" sz="2900" dirty="0"/>
          </a:p>
        </p:txBody>
      </p:sp>
      <p:sp>
        <p:nvSpPr>
          <p:cNvPr id="4" name="Rectangle 3"/>
          <p:cNvSpPr/>
          <p:nvPr/>
        </p:nvSpPr>
        <p:spPr>
          <a:xfrm>
            <a:off x="1914525" y="4727274"/>
            <a:ext cx="5314950" cy="707886"/>
          </a:xfrm>
          <a:prstGeom prst="rect">
            <a:avLst/>
          </a:prstGeom>
        </p:spPr>
        <p:txBody>
          <a:bodyPr wrap="square">
            <a:spAutoFit/>
          </a:bodyPr>
          <a:lstStyle/>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NSF Strategic Plan 2014 to 2018</a:t>
            </a:r>
          </a:p>
          <a:p>
            <a:pPr lvl="0" algn="ctr"/>
            <a:r>
              <a:rPr lang="en-US" sz="20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Investment Priorities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349" y="479904"/>
            <a:ext cx="788209" cy="792957"/>
          </a:xfrm>
          <a:prstGeom prst="rect">
            <a:avLst/>
          </a:prstGeom>
        </p:spPr>
      </p:pic>
    </p:spTree>
    <p:extLst>
      <p:ext uri="{BB962C8B-B14F-4D97-AF65-F5344CB8AC3E}">
        <p14:creationId xmlns:p14="http://schemas.microsoft.com/office/powerpoint/2010/main" val="111714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035" t="9617" r="8325" b="3975"/>
          <a:stretch/>
        </p:blipFill>
        <p:spPr>
          <a:xfrm>
            <a:off x="2783716" y="266310"/>
            <a:ext cx="6398956" cy="4914900"/>
          </a:xfrm>
          <a:prstGeom prst="rect">
            <a:avLst/>
          </a:prstGeom>
        </p:spPr>
      </p:pic>
      <p:pic>
        <p:nvPicPr>
          <p:cNvPr id="3" name="Picture 2"/>
          <p:cNvPicPr>
            <a:picLocks noChangeAspect="1"/>
          </p:cNvPicPr>
          <p:nvPr/>
        </p:nvPicPr>
        <p:blipFill rotWithShape="1">
          <a:blip r:embed="rId3"/>
          <a:srcRect l="58125" r="9375" b="3333"/>
          <a:stretch/>
        </p:blipFill>
        <p:spPr>
          <a:xfrm>
            <a:off x="57150" y="3429000"/>
            <a:ext cx="2457450" cy="2055752"/>
          </a:xfrm>
          <a:prstGeom prst="rect">
            <a:avLst/>
          </a:prstGeom>
        </p:spPr>
      </p:pic>
      <p:sp>
        <p:nvSpPr>
          <p:cNvPr id="4" name="Arrow: Down 3"/>
          <p:cNvSpPr/>
          <p:nvPr/>
        </p:nvSpPr>
        <p:spPr>
          <a:xfrm rot="20764406">
            <a:off x="2033948" y="1952612"/>
            <a:ext cx="161204" cy="190755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5" name="Oval 4"/>
          <p:cNvSpPr/>
          <p:nvPr/>
        </p:nvSpPr>
        <p:spPr>
          <a:xfrm>
            <a:off x="1085850" y="4057650"/>
            <a:ext cx="800100" cy="136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57150" y="1380631"/>
            <a:ext cx="2057400" cy="300082"/>
          </a:xfrm>
          <a:prstGeom prst="rect">
            <a:avLst/>
          </a:prstGeom>
          <a:noFill/>
        </p:spPr>
        <p:txBody>
          <a:bodyPr wrap="square" rtlCol="0">
            <a:spAutoFit/>
          </a:bodyPr>
          <a:lstStyle/>
          <a:p>
            <a:r>
              <a:rPr lang="en-US" sz="1350" b="1" dirty="0">
                <a:solidFill>
                  <a:srgbClr val="0070C0"/>
                </a:solidFill>
              </a:rPr>
              <a:t>#1 </a:t>
            </a:r>
            <a:r>
              <a:rPr lang="en-US" sz="1350" dirty="0"/>
              <a:t>–Go to www.nsf.gov</a:t>
            </a:r>
          </a:p>
        </p:txBody>
      </p:sp>
      <p:sp>
        <p:nvSpPr>
          <p:cNvPr id="7" name="TextBox 6"/>
          <p:cNvSpPr txBox="1"/>
          <p:nvPr/>
        </p:nvSpPr>
        <p:spPr>
          <a:xfrm>
            <a:off x="857250" y="1694956"/>
            <a:ext cx="2057400" cy="300082"/>
          </a:xfrm>
          <a:prstGeom prst="rect">
            <a:avLst/>
          </a:prstGeom>
          <a:noFill/>
        </p:spPr>
        <p:txBody>
          <a:bodyPr wrap="square" rtlCol="0">
            <a:spAutoFit/>
          </a:bodyPr>
          <a:lstStyle/>
          <a:p>
            <a:r>
              <a:rPr lang="en-US" sz="1350" b="1" dirty="0">
                <a:solidFill>
                  <a:srgbClr val="0070C0"/>
                </a:solidFill>
              </a:rPr>
              <a:t>#2 </a:t>
            </a:r>
            <a:r>
              <a:rPr lang="en-US" sz="1350" dirty="0"/>
              <a:t>– Click on </a:t>
            </a:r>
            <a:r>
              <a:rPr lang="en-US" sz="1350" b="1" dirty="0"/>
              <a:t>About NSF</a:t>
            </a:r>
          </a:p>
        </p:txBody>
      </p:sp>
      <p:sp>
        <p:nvSpPr>
          <p:cNvPr id="9" name="Arrow: Down 8"/>
          <p:cNvSpPr/>
          <p:nvPr/>
        </p:nvSpPr>
        <p:spPr>
          <a:xfrm rot="20404045">
            <a:off x="1115482" y="2706816"/>
            <a:ext cx="140942" cy="136777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10" name="Oval 9"/>
          <p:cNvSpPr/>
          <p:nvPr/>
        </p:nvSpPr>
        <p:spPr>
          <a:xfrm>
            <a:off x="2057400" y="3836567"/>
            <a:ext cx="457200" cy="136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0" y="2239012"/>
            <a:ext cx="2057400" cy="507831"/>
          </a:xfrm>
          <a:prstGeom prst="rect">
            <a:avLst/>
          </a:prstGeom>
          <a:noFill/>
        </p:spPr>
        <p:txBody>
          <a:bodyPr wrap="square" rtlCol="0">
            <a:spAutoFit/>
          </a:bodyPr>
          <a:lstStyle/>
          <a:p>
            <a:r>
              <a:rPr lang="en-US" sz="1350" b="1" dirty="0">
                <a:solidFill>
                  <a:srgbClr val="0070C0"/>
                </a:solidFill>
              </a:rPr>
              <a:t>#3 </a:t>
            </a:r>
            <a:r>
              <a:rPr lang="en-US" sz="1350" dirty="0"/>
              <a:t>– Click on </a:t>
            </a:r>
            <a:r>
              <a:rPr lang="en-US" sz="1350" b="1" dirty="0"/>
              <a:t>Broadening Participation/Diversity</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447" y="42369"/>
            <a:ext cx="1017806" cy="1023937"/>
          </a:xfrm>
          <a:prstGeom prst="rect">
            <a:avLst/>
          </a:prstGeom>
        </p:spPr>
      </p:pic>
    </p:spTree>
    <p:extLst>
      <p:ext uri="{BB962C8B-B14F-4D97-AF65-F5344CB8AC3E}">
        <p14:creationId xmlns:p14="http://schemas.microsoft.com/office/powerpoint/2010/main" val="161364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animBg="1"/>
      <p:bldP spid="10"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Broadening Participation &amp; EHR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25" y="1040390"/>
            <a:ext cx="1581150" cy="1590675"/>
          </a:xfrm>
          <a:prstGeom prst="rect">
            <a:avLst/>
          </a:prstGeom>
        </p:spPr>
      </p:pic>
      <p:sp>
        <p:nvSpPr>
          <p:cNvPr id="6" name="Rectangle 5"/>
          <p:cNvSpPr/>
          <p:nvPr/>
        </p:nvSpPr>
        <p:spPr>
          <a:xfrm>
            <a:off x="762989" y="6396335"/>
            <a:ext cx="7608498" cy="461665"/>
          </a:xfrm>
          <a:prstGeom prst="rect">
            <a:avLst/>
          </a:prstGeom>
        </p:spPr>
        <p:txBody>
          <a:bodyPr wrap="square">
            <a:spAutoFit/>
          </a:bodyPr>
          <a:lstStyle/>
          <a:p>
            <a:pPr lvl="0" algn="ctr"/>
            <a:r>
              <a:rPr lang="en-US" sz="2400" b="1" dirty="0">
                <a:ln w="9525">
                  <a:solidFill>
                    <a:schemeClr val="bg1"/>
                  </a:solidFill>
                  <a:prstDash val="solid"/>
                </a:ln>
                <a:solidFill>
                  <a:schemeClr val="accent4"/>
                </a:solidFill>
                <a:effectLst>
                  <a:outerShdw blurRad="12700" dist="38100" dir="2700000" algn="tl" rotWithShape="0">
                    <a:schemeClr val="bg1">
                      <a:lumMod val="50000"/>
                    </a:schemeClr>
                  </a:outerShdw>
                </a:effectLst>
              </a:rPr>
              <a:t>Directorate for Education and Human Resources (EHR)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425" y="4681645"/>
            <a:ext cx="1903720" cy="1371073"/>
          </a:xfrm>
          <a:prstGeom prst="rect">
            <a:avLst/>
          </a:prstGeom>
        </p:spPr>
      </p:pic>
    </p:spTree>
    <p:extLst>
      <p:ext uri="{BB962C8B-B14F-4D97-AF65-F5344CB8AC3E}">
        <p14:creationId xmlns:p14="http://schemas.microsoft.com/office/powerpoint/2010/main" val="5691042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TotalTime>
  <Words>2043</Words>
  <Application>Microsoft Macintosh PowerPoint</Application>
  <PresentationFormat>On-screen Show (4:3)</PresentationFormat>
  <Paragraphs>156</Paragraphs>
  <Slides>23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Calibri Light</vt:lpstr>
      <vt:lpstr>Cambria</vt:lpstr>
      <vt:lpstr>Wingdings</vt:lpstr>
      <vt:lpstr>Arial</vt:lpstr>
      <vt:lpstr>Office Theme</vt:lpstr>
      <vt:lpstr>Broadening Participation</vt:lpstr>
      <vt:lpstr>Broadening Participation &amp; NSF</vt:lpstr>
      <vt:lpstr>National Science Foundation</vt:lpstr>
      <vt:lpstr>National Science Foundation</vt:lpstr>
      <vt:lpstr>National Science Foundation</vt:lpstr>
      <vt:lpstr>National Science Foundation</vt:lpstr>
      <vt:lpstr>National Science Foundation</vt:lpstr>
      <vt:lpstr>PowerPoint Presentation</vt:lpstr>
      <vt:lpstr>Broadening Participation &amp; EHR</vt:lpstr>
      <vt:lpstr>National Science Foundation</vt:lpstr>
      <vt:lpstr>National Science Foundation</vt:lpstr>
      <vt:lpstr>National Science Foundation</vt:lpstr>
      <vt:lpstr>National Science Foundation</vt:lpstr>
      <vt:lpstr>Broadening Participation &amp; AISL</vt:lpstr>
      <vt:lpstr>National Science Foundation</vt:lpstr>
      <vt:lpstr>National Science Foundation</vt:lpstr>
      <vt:lpstr>National Science Foundation</vt:lpstr>
      <vt:lpstr>National Science Foundation</vt:lpstr>
      <vt:lpstr>Broadening Participation AISL Portfolio Exemplars</vt:lpstr>
      <vt:lpstr>The Youth Radio Innovation Lab &amp; Science Desk</vt:lpstr>
      <vt:lpstr>CHISPA: Children Investigating Science with Parents and After School</vt:lpstr>
      <vt:lpstr>STEM Guides: Building Coherent Infrastructure in Rural Communities</vt:lpstr>
      <vt:lpstr>National Center for  Blind Youth in Science</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Ruffin, Monya A</dc:creator>
  <cp:lastModifiedBy>Microsoft Office User</cp:lastModifiedBy>
  <cp:revision>35</cp:revision>
  <dcterms:created xsi:type="dcterms:W3CDTF">2017-09-19T13:01:18Z</dcterms:created>
  <dcterms:modified xsi:type="dcterms:W3CDTF">2017-10-04T19:15:56Z</dcterms:modified>
</cp:coreProperties>
</file>