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56" r:id="rId5"/>
    <p:sldId id="298" r:id="rId6"/>
    <p:sldId id="282" r:id="rId7"/>
    <p:sldId id="296" r:id="rId8"/>
    <p:sldId id="283" r:id="rId9"/>
    <p:sldId id="284" r:id="rId10"/>
    <p:sldId id="285" r:id="rId11"/>
    <p:sldId id="286" r:id="rId12"/>
    <p:sldId id="299" r:id="rId13"/>
    <p:sldId id="300" r:id="rId14"/>
    <p:sldId id="301" r:id="rId15"/>
    <p:sldId id="302" r:id="rId16"/>
    <p:sldId id="303" r:id="rId17"/>
    <p:sldId id="304" r:id="rId18"/>
    <p:sldId id="305" r:id="rId19"/>
    <p:sldId id="306" r:id="rId20"/>
    <p:sldId id="307" r:id="rId21"/>
    <p:sldId id="308" r:id="rId22"/>
    <p:sldId id="309" r:id="rId23"/>
    <p:sldId id="297" r:id="rId24"/>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559" autoAdjust="0"/>
    <p:restoredTop sz="94660"/>
  </p:normalViewPr>
  <p:slideViewPr>
    <p:cSldViewPr snapToGrid="0">
      <p:cViewPr varScale="1">
        <p:scale>
          <a:sx n="52" d="100"/>
          <a:sy n="52" d="100"/>
        </p:scale>
        <p:origin x="78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8E8545B-723B-40C4-8061-DAD5413A2978}" type="datetimeFigureOut">
              <a:rPr lang="en-US" smtClean="0"/>
              <a:t>10/11/2017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4EA974-6326-421E-8ECF-6E332BD29D72}" type="slidenum">
              <a:rPr lang="en-US" smtClean="0"/>
              <a:t>‹#›</a:t>
            </a:fld>
            <a:endParaRPr lang="en-US"/>
          </a:p>
        </p:txBody>
      </p:sp>
    </p:spTree>
    <p:extLst>
      <p:ext uri="{BB962C8B-B14F-4D97-AF65-F5344CB8AC3E}">
        <p14:creationId xmlns:p14="http://schemas.microsoft.com/office/powerpoint/2010/main" val="27719894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8E8545B-723B-40C4-8061-DAD5413A2978}" type="datetimeFigureOut">
              <a:rPr lang="en-US" smtClean="0"/>
              <a:t>10/11/2017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4EA974-6326-421E-8ECF-6E332BD29D72}" type="slidenum">
              <a:rPr lang="en-US" smtClean="0"/>
              <a:t>‹#›</a:t>
            </a:fld>
            <a:endParaRPr lang="en-US"/>
          </a:p>
        </p:txBody>
      </p:sp>
    </p:spTree>
    <p:extLst>
      <p:ext uri="{BB962C8B-B14F-4D97-AF65-F5344CB8AC3E}">
        <p14:creationId xmlns:p14="http://schemas.microsoft.com/office/powerpoint/2010/main" val="24797758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8E8545B-723B-40C4-8061-DAD5413A2978}" type="datetimeFigureOut">
              <a:rPr lang="en-US" smtClean="0"/>
              <a:t>10/11/2017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4EA974-6326-421E-8ECF-6E332BD29D72}" type="slidenum">
              <a:rPr lang="en-US" smtClean="0"/>
              <a:t>‹#›</a:t>
            </a:fld>
            <a:endParaRPr lang="en-US"/>
          </a:p>
        </p:txBody>
      </p:sp>
    </p:spTree>
    <p:extLst>
      <p:ext uri="{BB962C8B-B14F-4D97-AF65-F5344CB8AC3E}">
        <p14:creationId xmlns:p14="http://schemas.microsoft.com/office/powerpoint/2010/main" val="13141771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8E8545B-723B-40C4-8061-DAD5413A2978}" type="datetimeFigureOut">
              <a:rPr lang="en-US" smtClean="0"/>
              <a:t>10/11/2017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4EA974-6326-421E-8ECF-6E332BD29D72}" type="slidenum">
              <a:rPr lang="en-US" smtClean="0"/>
              <a:t>‹#›</a:t>
            </a:fld>
            <a:endParaRPr lang="en-US"/>
          </a:p>
        </p:txBody>
      </p:sp>
    </p:spTree>
    <p:extLst>
      <p:ext uri="{BB962C8B-B14F-4D97-AF65-F5344CB8AC3E}">
        <p14:creationId xmlns:p14="http://schemas.microsoft.com/office/powerpoint/2010/main" val="23866665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8E8545B-723B-40C4-8061-DAD5413A2978}" type="datetimeFigureOut">
              <a:rPr lang="en-US" smtClean="0"/>
              <a:t>10/11/2017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4EA974-6326-421E-8ECF-6E332BD29D72}" type="slidenum">
              <a:rPr lang="en-US" smtClean="0"/>
              <a:t>‹#›</a:t>
            </a:fld>
            <a:endParaRPr lang="en-US"/>
          </a:p>
        </p:txBody>
      </p:sp>
    </p:spTree>
    <p:extLst>
      <p:ext uri="{BB962C8B-B14F-4D97-AF65-F5344CB8AC3E}">
        <p14:creationId xmlns:p14="http://schemas.microsoft.com/office/powerpoint/2010/main" val="42600689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8E8545B-723B-40C4-8061-DAD5413A2978}" type="datetimeFigureOut">
              <a:rPr lang="en-US" smtClean="0"/>
              <a:t>10/11/2017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4EA974-6326-421E-8ECF-6E332BD29D72}" type="slidenum">
              <a:rPr lang="en-US" smtClean="0"/>
              <a:t>‹#›</a:t>
            </a:fld>
            <a:endParaRPr lang="en-US"/>
          </a:p>
        </p:txBody>
      </p:sp>
    </p:spTree>
    <p:extLst>
      <p:ext uri="{BB962C8B-B14F-4D97-AF65-F5344CB8AC3E}">
        <p14:creationId xmlns:p14="http://schemas.microsoft.com/office/powerpoint/2010/main" val="4868498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8E8545B-723B-40C4-8061-DAD5413A2978}" type="datetimeFigureOut">
              <a:rPr lang="en-US" smtClean="0"/>
              <a:t>10/11/2017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44EA974-6326-421E-8ECF-6E332BD29D72}" type="slidenum">
              <a:rPr lang="en-US" smtClean="0"/>
              <a:t>‹#›</a:t>
            </a:fld>
            <a:endParaRPr lang="en-US"/>
          </a:p>
        </p:txBody>
      </p:sp>
    </p:spTree>
    <p:extLst>
      <p:ext uri="{BB962C8B-B14F-4D97-AF65-F5344CB8AC3E}">
        <p14:creationId xmlns:p14="http://schemas.microsoft.com/office/powerpoint/2010/main" val="26949209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8E8545B-723B-40C4-8061-DAD5413A2978}" type="datetimeFigureOut">
              <a:rPr lang="en-US" smtClean="0"/>
              <a:t>10/11/2017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44EA974-6326-421E-8ECF-6E332BD29D72}" type="slidenum">
              <a:rPr lang="en-US" smtClean="0"/>
              <a:t>‹#›</a:t>
            </a:fld>
            <a:endParaRPr lang="en-US"/>
          </a:p>
        </p:txBody>
      </p:sp>
    </p:spTree>
    <p:extLst>
      <p:ext uri="{BB962C8B-B14F-4D97-AF65-F5344CB8AC3E}">
        <p14:creationId xmlns:p14="http://schemas.microsoft.com/office/powerpoint/2010/main" val="30945732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8E8545B-723B-40C4-8061-DAD5413A2978}" type="datetimeFigureOut">
              <a:rPr lang="en-US" smtClean="0"/>
              <a:t>10/11/2017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44EA974-6326-421E-8ECF-6E332BD29D72}" type="slidenum">
              <a:rPr lang="en-US" smtClean="0"/>
              <a:t>‹#›</a:t>
            </a:fld>
            <a:endParaRPr lang="en-US"/>
          </a:p>
        </p:txBody>
      </p:sp>
    </p:spTree>
    <p:extLst>
      <p:ext uri="{BB962C8B-B14F-4D97-AF65-F5344CB8AC3E}">
        <p14:creationId xmlns:p14="http://schemas.microsoft.com/office/powerpoint/2010/main" val="1734033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8E8545B-723B-40C4-8061-DAD5413A2978}" type="datetimeFigureOut">
              <a:rPr lang="en-US" smtClean="0"/>
              <a:t>10/11/2017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4EA974-6326-421E-8ECF-6E332BD29D72}" type="slidenum">
              <a:rPr lang="en-US" smtClean="0"/>
              <a:t>‹#›</a:t>
            </a:fld>
            <a:endParaRPr lang="en-US"/>
          </a:p>
        </p:txBody>
      </p:sp>
    </p:spTree>
    <p:extLst>
      <p:ext uri="{BB962C8B-B14F-4D97-AF65-F5344CB8AC3E}">
        <p14:creationId xmlns:p14="http://schemas.microsoft.com/office/powerpoint/2010/main" val="8671064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8E8545B-723B-40C4-8061-DAD5413A2978}" type="datetimeFigureOut">
              <a:rPr lang="en-US" smtClean="0"/>
              <a:t>10/11/2017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4EA974-6326-421E-8ECF-6E332BD29D72}" type="slidenum">
              <a:rPr lang="en-US" smtClean="0"/>
              <a:t>‹#›</a:t>
            </a:fld>
            <a:endParaRPr lang="en-US"/>
          </a:p>
        </p:txBody>
      </p:sp>
    </p:spTree>
    <p:extLst>
      <p:ext uri="{BB962C8B-B14F-4D97-AF65-F5344CB8AC3E}">
        <p14:creationId xmlns:p14="http://schemas.microsoft.com/office/powerpoint/2010/main" val="17095476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E8545B-723B-40C4-8061-DAD5413A2978}" type="datetimeFigureOut">
              <a:rPr lang="en-US" smtClean="0"/>
              <a:t>10/11/2017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4EA974-6326-421E-8ECF-6E332BD29D72}" type="slidenum">
              <a:rPr lang="en-US" smtClean="0"/>
              <a:t>‹#›</a:t>
            </a:fld>
            <a:endParaRPr lang="en-US"/>
          </a:p>
        </p:txBody>
      </p:sp>
    </p:spTree>
    <p:extLst>
      <p:ext uri="{BB962C8B-B14F-4D97-AF65-F5344CB8AC3E}">
        <p14:creationId xmlns:p14="http://schemas.microsoft.com/office/powerpoint/2010/main" val="14983775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media" Target="../media/media2.m4a"/><Relationship Id="rId2" Type="http://schemas.microsoft.com/office/2007/relationships/media" Target="../media/media1.m4a"/><Relationship Id="rId1" Type="http://schemas.openxmlformats.org/officeDocument/2006/relationships/audio" Target="NULL" TargetMode="External"/><Relationship Id="rId6" Type="http://schemas.openxmlformats.org/officeDocument/2006/relationships/image" Target="../media/image1.png"/><Relationship Id="rId5" Type="http://schemas.openxmlformats.org/officeDocument/2006/relationships/hyperlink" Target="https://nsf.gov/pubs/2017/nsf17573/nsf17573.htm?org=NSF#toc" TargetMode="External"/><Relationship Id="rId4"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microsoft.com/office/2007/relationships/media" Target="../media/media11.m4a"/><Relationship Id="rId2" Type="http://schemas.microsoft.com/office/2007/relationships/media" Target="../media/media10.m4a"/><Relationship Id="rId1" Type="http://schemas.openxmlformats.org/officeDocument/2006/relationships/audio" Target="NULL" TargetMode="External"/><Relationship Id="rId6" Type="http://schemas.openxmlformats.org/officeDocument/2006/relationships/image" Target="../media/image1.png"/><Relationship Id="rId5" Type="http://schemas.openxmlformats.org/officeDocument/2006/relationships/slideLayout" Target="../slideLayouts/slideLayout2.xml"/><Relationship Id="rId4" Type="http://schemas.openxmlformats.org/officeDocument/2006/relationships/audio" Target="../media/media11.m4a"/></Relationships>
</file>

<file path=ppt/slides/_rels/slide12.xml.rels><?xml version="1.0" encoding="UTF-8" standalone="yes"?>
<Relationships xmlns="http://schemas.openxmlformats.org/package/2006/relationships"><Relationship Id="rId8" Type="http://schemas.openxmlformats.org/officeDocument/2006/relationships/image" Target="../media/image1.png"/><Relationship Id="rId3" Type="http://schemas.microsoft.com/office/2007/relationships/media" Target="../media/media13.m4a"/><Relationship Id="rId7"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audio" Target="../media/media14.m4a"/><Relationship Id="rId5" Type="http://schemas.microsoft.com/office/2007/relationships/media" Target="../media/media14.m4a"/><Relationship Id="rId4" Type="http://schemas.openxmlformats.org/officeDocument/2006/relationships/audio" Target="../media/media13.m4a"/></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7.m4a"/><Relationship Id="rId1" Type="http://schemas.openxmlformats.org/officeDocument/2006/relationships/audio" Target="NULL" TargetMode="External"/><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8" Type="http://schemas.openxmlformats.org/officeDocument/2006/relationships/audio" Target="../media/media21.m4a"/><Relationship Id="rId3" Type="http://schemas.microsoft.com/office/2007/relationships/media" Target="../media/media19.m4a"/><Relationship Id="rId7" Type="http://schemas.microsoft.com/office/2007/relationships/media" Target="../media/media21.m4a"/><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audio" Target="../media/media20.m4a"/><Relationship Id="rId5" Type="http://schemas.microsoft.com/office/2007/relationships/media" Target="../media/media20.m4a"/><Relationship Id="rId10" Type="http://schemas.openxmlformats.org/officeDocument/2006/relationships/image" Target="../media/image1.png"/><Relationship Id="rId4" Type="http://schemas.openxmlformats.org/officeDocument/2006/relationships/audio" Target="../media/media19.m4a"/><Relationship Id="rId9"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audio" Target="../media/media25.m4a"/><Relationship Id="rId3" Type="http://schemas.microsoft.com/office/2007/relationships/media" Target="../media/media23.m4a"/><Relationship Id="rId7" Type="http://schemas.microsoft.com/office/2007/relationships/media" Target="../media/media25.m4a"/><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audio" Target="../media/media24.m4a"/><Relationship Id="rId5" Type="http://schemas.microsoft.com/office/2007/relationships/media" Target="../media/media24.m4a"/><Relationship Id="rId10" Type="http://schemas.openxmlformats.org/officeDocument/2006/relationships/image" Target="../media/image1.png"/><Relationship Id="rId4" Type="http://schemas.openxmlformats.org/officeDocument/2006/relationships/audio" Target="../media/media23.m4a"/><Relationship Id="rId9"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8" Type="http://schemas.openxmlformats.org/officeDocument/2006/relationships/audio" Target="../media/media30.m4a"/><Relationship Id="rId3" Type="http://schemas.microsoft.com/office/2007/relationships/media" Target="../media/media28.m4a"/><Relationship Id="rId7" Type="http://schemas.microsoft.com/office/2007/relationships/media" Target="../media/media30.m4a"/><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audio" Target="../media/media29.m4a"/><Relationship Id="rId5" Type="http://schemas.microsoft.com/office/2007/relationships/media" Target="../media/media29.m4a"/><Relationship Id="rId10" Type="http://schemas.openxmlformats.org/officeDocument/2006/relationships/image" Target="../media/image1.png"/><Relationship Id="rId4" Type="http://schemas.openxmlformats.org/officeDocument/2006/relationships/audio" Target="../media/media28.m4a"/><Relationship Id="rId9"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2180254"/>
            <a:ext cx="9144000" cy="1935511"/>
          </a:xfrm>
        </p:spPr>
        <p:txBody>
          <a:bodyPr>
            <a:normAutofit/>
          </a:bodyPr>
          <a:lstStyle/>
          <a:p>
            <a:r>
              <a:rPr lang="en-US" b="1" dirty="0"/>
              <a:t>AISL </a:t>
            </a:r>
            <a:r>
              <a:rPr lang="en-US" b="1" dirty="0">
                <a:hlinkClick r:id="rId5"/>
              </a:rPr>
              <a:t>Solicitation</a:t>
            </a:r>
            <a:r>
              <a:rPr lang="en-US" b="1" dirty="0"/>
              <a:t> NSF 17-573</a:t>
            </a:r>
            <a:br>
              <a:rPr lang="en-US" b="1" dirty="0"/>
            </a:br>
            <a:r>
              <a:rPr lang="en-US" b="1" dirty="0"/>
              <a:t>Deep Dive, </a:t>
            </a:r>
            <a:r>
              <a:rPr lang="en-US" b="1" dirty="0">
                <a:highlight>
                  <a:srgbClr val="FFFF00"/>
                </a:highlight>
              </a:rPr>
              <a:t>Part 2</a:t>
            </a:r>
            <a:endParaRPr lang="en-US" dirty="0">
              <a:highlight>
                <a:srgbClr val="FFFF00"/>
              </a:highlight>
            </a:endParaRPr>
          </a:p>
        </p:txBody>
      </p:sp>
      <p:pic>
        <p:nvPicPr>
          <p:cNvPr id="9" name="Recorded Sound">
            <a:hlinkClick r:id="" action="ppaction://media"/>
          </p:cNvPr>
          <p:cNvPicPr>
            <a:picLocks noChangeAspect="1"/>
          </p:cNvPicPr>
          <p:nvPr>
            <a:audioFile r:link="rId1"/>
            <p:extLst>
              <p:ext uri="{DAA4B4D4-6D71-4841-9C94-3DE7FCFB9230}">
                <p14:media xmlns:p14="http://schemas.microsoft.com/office/powerpoint/2010/main" r:embed="rId2">
                  <p14:trim end="4184.1655"/>
                </p14:media>
              </p:ext>
            </p:extLst>
          </p:nvPr>
        </p:nvPicPr>
        <p:blipFill>
          <a:blip r:embed="rId6"/>
          <a:stretch>
            <a:fillRect/>
          </a:stretch>
        </p:blipFill>
        <p:spPr>
          <a:xfrm>
            <a:off x="11281893" y="4387404"/>
            <a:ext cx="609600" cy="609600"/>
          </a:xfrm>
          <a:prstGeom prst="rect">
            <a:avLst/>
          </a:prstGeom>
        </p:spPr>
      </p:pic>
      <p:pic>
        <p:nvPicPr>
          <p:cNvPr id="10" name="Recorded Sound">
            <a:hlinkClick r:id="" action="ppaction://media"/>
          </p:cNvPr>
          <p:cNvPicPr>
            <a:picLocks noChangeAspect="1"/>
          </p:cNvPicPr>
          <p:nvPr>
            <a:audioFile r:link="rId1"/>
            <p:extLst>
              <p:ext uri="{DAA4B4D4-6D71-4841-9C94-3DE7FCFB9230}">
                <p14:media xmlns:p14="http://schemas.microsoft.com/office/powerpoint/2010/main" r:embed="rId3">
                  <p14:trim end="12879.8866"/>
                </p14:media>
              </p:ext>
            </p:extLst>
          </p:nvPr>
        </p:nvPicPr>
        <p:blipFill>
          <a:blip r:embed="rId6"/>
          <a:stretch>
            <a:fillRect/>
          </a:stretch>
        </p:blipFill>
        <p:spPr>
          <a:xfrm>
            <a:off x="11281893" y="5390881"/>
            <a:ext cx="609600" cy="609600"/>
          </a:xfrm>
          <a:prstGeom prst="rect">
            <a:avLst/>
          </a:prstGeom>
        </p:spPr>
      </p:pic>
      <p:sp>
        <p:nvSpPr>
          <p:cNvPr id="11" name="TextBox 10"/>
          <p:cNvSpPr txBox="1"/>
          <p:nvPr/>
        </p:nvSpPr>
        <p:spPr>
          <a:xfrm>
            <a:off x="381234" y="6209692"/>
            <a:ext cx="11709042" cy="369332"/>
          </a:xfrm>
          <a:prstGeom prst="rect">
            <a:avLst/>
          </a:prstGeom>
          <a:noFill/>
        </p:spPr>
        <p:txBody>
          <a:bodyPr wrap="square" rtlCol="0">
            <a:spAutoFit/>
          </a:bodyPr>
          <a:lstStyle/>
          <a:p>
            <a:r>
              <a:rPr lang="en-US" dirty="0"/>
              <a:t>Disclaimer: NSF 17-573 and the NSF </a:t>
            </a:r>
            <a:r>
              <a:rPr lang="en-US" dirty="0" err="1"/>
              <a:t>PAPPG</a:t>
            </a:r>
            <a:r>
              <a:rPr lang="en-US" dirty="0"/>
              <a:t> provide the only official guidance with respect to the AISL proposal competition. </a:t>
            </a:r>
          </a:p>
        </p:txBody>
      </p:sp>
    </p:spTree>
    <p:extLst>
      <p:ext uri="{BB962C8B-B14F-4D97-AF65-F5344CB8AC3E}">
        <p14:creationId xmlns:p14="http://schemas.microsoft.com/office/powerpoint/2010/main" val="23295116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133" fill="hold"/>
                                        <p:tgtEl>
                                          <p:spTgt spid="9"/>
                                        </p:tgtEl>
                                      </p:cBhvr>
                                    </p:cmd>
                                  </p:childTnLst>
                                </p:cTn>
                              </p:par>
                            </p:childTnLst>
                          </p:cTn>
                        </p:par>
                      </p:childTnLst>
                    </p:cTn>
                  </p:par>
                </p:childTnLst>
              </p:cTn>
              <p:nextCondLst>
                <p:cond evt="onClick" delay="0">
                  <p:tgtEl>
                    <p:spTgt spid="9"/>
                  </p:tgtEl>
                </p:cond>
              </p:nextCondLst>
            </p:seq>
            <p:audio>
              <p:cMediaNode vol="80000">
                <p:cTn id="7" fill="hold" display="0">
                  <p:stCondLst>
                    <p:cond delay="indefinite"/>
                  </p:stCondLst>
                  <p:endCondLst>
                    <p:cond evt="onStopAudio" delay="0">
                      <p:tgtEl>
                        <p:sldTgt/>
                      </p:tgtEl>
                    </p:cond>
                  </p:endCondLst>
                </p:cTn>
                <p:tgtEl>
                  <p:spTgt spid="9"/>
                </p:tgtEl>
              </p:cMediaNode>
            </p:audi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33600" fill="hold"/>
                                        <p:tgtEl>
                                          <p:spTgt spid="10"/>
                                        </p:tgtEl>
                                      </p:cBhvr>
                                    </p:cmd>
                                  </p:childTnLst>
                                </p:cTn>
                              </p:par>
                            </p:childTnLst>
                          </p:cTn>
                        </p:par>
                      </p:childTnLst>
                    </p:cTn>
                  </p:par>
                </p:childTnLst>
              </p:cTn>
              <p:nextCondLst>
                <p:cond evt="onClick" delay="0">
                  <p:tgtEl>
                    <p:spTgt spid="10"/>
                  </p:tgtEl>
                </p:cond>
              </p:nextCondLst>
            </p:seq>
            <p:audio>
              <p:cMediaNode vol="80000">
                <p:cTn id="13" fill="hold" display="0">
                  <p:stCondLst>
                    <p:cond delay="indefinite"/>
                  </p:stCondLst>
                  <p:endCondLst>
                    <p:cond evt="onStopAudio" delay="0">
                      <p:tgtEl>
                        <p:sldTgt/>
                      </p:tgtEl>
                    </p:cond>
                  </p:endCondLst>
                </p:cTn>
                <p:tgtEl>
                  <p:spTgt spid="10"/>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133341"/>
          </a:xfrm>
        </p:spPr>
        <p:txBody>
          <a:bodyPr/>
          <a:lstStyle/>
          <a:p>
            <a:r>
              <a:rPr lang="en-US" b="1" dirty="0"/>
              <a:t>A. Proposal Preparation Instructions (1)</a:t>
            </a:r>
          </a:p>
        </p:txBody>
      </p:sp>
      <p:sp>
        <p:nvSpPr>
          <p:cNvPr id="3" name="Content Placeholder 2"/>
          <p:cNvSpPr>
            <a:spLocks noGrp="1"/>
          </p:cNvSpPr>
          <p:nvPr>
            <p:ph idx="1"/>
          </p:nvPr>
        </p:nvSpPr>
        <p:spPr>
          <a:xfrm>
            <a:off x="838200" y="991672"/>
            <a:ext cx="10515600" cy="5866327"/>
          </a:xfrm>
        </p:spPr>
        <p:txBody>
          <a:bodyPr>
            <a:normAutofit fontScale="70000" lnSpcReduction="20000"/>
          </a:bodyPr>
          <a:lstStyle/>
          <a:p>
            <a:r>
              <a:rPr lang="en-US" b="1" dirty="0"/>
              <a:t>Full Proposal Preparation Instructions</a:t>
            </a:r>
            <a:r>
              <a:rPr lang="en-US" dirty="0"/>
              <a:t>: Proposers may opt to submit proposals in response to this Program Solicitation via Grants.gov or via the NSF </a:t>
            </a:r>
            <a:r>
              <a:rPr lang="en-US" dirty="0" err="1"/>
              <a:t>FastLane</a:t>
            </a:r>
            <a:r>
              <a:rPr lang="en-US" dirty="0"/>
              <a:t> system.</a:t>
            </a:r>
          </a:p>
          <a:p>
            <a:r>
              <a:rPr lang="en-US" dirty="0"/>
              <a:t>Full proposals submitted via </a:t>
            </a:r>
            <a:r>
              <a:rPr lang="en-US" dirty="0" err="1"/>
              <a:t>FastLane</a:t>
            </a:r>
            <a:r>
              <a:rPr lang="en-US" dirty="0"/>
              <a:t>: Proposals submitted in response to this program solicitation should be prepared and submitted in accordance with the general guidelines contained in the </a:t>
            </a:r>
            <a:r>
              <a:rPr lang="en-US" i="1" dirty="0"/>
              <a:t>NSF Proposal &amp; Award Policies &amp; Procedures Guide </a:t>
            </a:r>
            <a:r>
              <a:rPr lang="en-US" dirty="0"/>
              <a:t>(</a:t>
            </a:r>
            <a:r>
              <a:rPr lang="en-US" dirty="0" err="1"/>
              <a:t>PAPPG</a:t>
            </a:r>
            <a:r>
              <a:rPr lang="en-US" dirty="0"/>
              <a:t>). The complete text of the </a:t>
            </a:r>
            <a:r>
              <a:rPr lang="en-US" dirty="0" err="1"/>
              <a:t>PAPPG</a:t>
            </a:r>
            <a:r>
              <a:rPr lang="en-US" dirty="0"/>
              <a:t> is available electronically on the NSF website at: https://www.nsf.gov/publications/pub_summ.jsp?ods_key=pappg. Paper copies of the </a:t>
            </a:r>
            <a:r>
              <a:rPr lang="en-US" dirty="0" err="1"/>
              <a:t>PAPPG</a:t>
            </a:r>
            <a:r>
              <a:rPr lang="en-US" dirty="0"/>
              <a:t> may be obtained from the NSF Publications Clearinghouse, telephone (703) 292-7827 or by e-mail from nsfpubs@nsf.gov. Proposers are reminded to identify this program solicitation number in the program solicitation block on the NSF Cover Sheet For Proposal to the National Science Foundation. Compliance with this requirement is critical to determining the relevant proposal processing guidelines. Failure to submit this information may delay processing.</a:t>
            </a:r>
          </a:p>
          <a:p>
            <a:r>
              <a:rPr lang="en-US" dirty="0"/>
              <a:t>Full proposals submitted via Grants.gov: Proposals submitted in response to this program solicitation via Grants.gov should be prepared and submitted in accordance with the </a:t>
            </a:r>
            <a:r>
              <a:rPr lang="en-US" i="1" dirty="0"/>
              <a:t>NSF Grants.gov Application Guide: A Guide for the Preparation and Submission of NSF Applications via Grants.gov</a:t>
            </a:r>
            <a:r>
              <a:rPr lang="en-US" dirty="0"/>
              <a:t>. The complete text of the </a:t>
            </a:r>
            <a:r>
              <a:rPr lang="en-US" i="1" dirty="0"/>
              <a:t>NSF Grants.gov Application Guide </a:t>
            </a:r>
            <a:r>
              <a:rPr lang="en-US" dirty="0"/>
              <a:t>is available on the Grants.gov website and on the NSF website at: (https://www.nsf.gov/publications/pub_summ.jsp?ods_key=grantsgovguide). To obtain copies of the Application Guide and Application Forms Package, click on the Apply tab on the Grants.gov site, then click on the Apply Step 1: Download a Grant Application Package and Application Instructions </a:t>
            </a:r>
            <a:r>
              <a:rPr lang="en-US" dirty="0" err="1"/>
              <a:t>linkand</a:t>
            </a:r>
            <a:r>
              <a:rPr lang="en-US" dirty="0"/>
              <a:t> enter the funding opportunity number, (the program solicitation number without the NSF prefix) and press the Download Package button. Paper copies of the Grants.gov Application Guide also may be obtained from the NSF Publications Clearinghouse, telephone (703) 292-7827 or by e-mail from nsfpubs@nsf.gov.</a:t>
            </a:r>
          </a:p>
          <a:p>
            <a:r>
              <a:rPr lang="en-US" b="1" dirty="0"/>
              <a:t>NOTE that additional information on Grants.gov and NSF Fastlane starts on slide 39.</a:t>
            </a:r>
          </a:p>
          <a:p>
            <a:pPr marL="0" indent="0">
              <a:buNone/>
            </a:pPr>
            <a:endParaRPr lang="en-US" dirty="0"/>
          </a:p>
          <a:p>
            <a:endParaRPr lang="en-US" dirty="0"/>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53800" y="5803006"/>
            <a:ext cx="609600" cy="609600"/>
          </a:xfrm>
          <a:prstGeom prst="rect">
            <a:avLst/>
          </a:prstGeom>
        </p:spPr>
      </p:pic>
    </p:spTree>
    <p:extLst>
      <p:ext uri="{BB962C8B-B14F-4D97-AF65-F5344CB8AC3E}">
        <p14:creationId xmlns:p14="http://schemas.microsoft.com/office/powerpoint/2010/main" val="52052732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8562"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871247"/>
          </a:xfrm>
        </p:spPr>
        <p:txBody>
          <a:bodyPr/>
          <a:lstStyle/>
          <a:p>
            <a:r>
              <a:rPr lang="en-US" b="1" dirty="0"/>
              <a:t>A. Proposal Preparation Instructions (2)</a:t>
            </a:r>
            <a:endParaRPr lang="en-US" dirty="0"/>
          </a:p>
        </p:txBody>
      </p:sp>
      <p:sp>
        <p:nvSpPr>
          <p:cNvPr id="3" name="Content Placeholder 2"/>
          <p:cNvSpPr>
            <a:spLocks noGrp="1"/>
          </p:cNvSpPr>
          <p:nvPr>
            <p:ph idx="1"/>
          </p:nvPr>
        </p:nvSpPr>
        <p:spPr>
          <a:xfrm>
            <a:off x="838200" y="1378039"/>
            <a:ext cx="10515600" cy="4798924"/>
          </a:xfrm>
        </p:spPr>
        <p:txBody>
          <a:bodyPr>
            <a:normAutofit fontScale="77500" lnSpcReduction="20000"/>
          </a:bodyPr>
          <a:lstStyle/>
          <a:p>
            <a:r>
              <a:rPr lang="en-US" dirty="0"/>
              <a:t>In determining which method to utilize in the electronic preparation and submission of the proposal, please note the following:</a:t>
            </a:r>
          </a:p>
          <a:p>
            <a:r>
              <a:rPr lang="en-US" dirty="0"/>
              <a:t>Collaborative Proposals. All collaborative proposals submitted as separate submissions from multiple organizations must be submitted via the NSF </a:t>
            </a:r>
            <a:r>
              <a:rPr lang="en-US" dirty="0" err="1"/>
              <a:t>FastLane</a:t>
            </a:r>
            <a:r>
              <a:rPr lang="en-US" dirty="0"/>
              <a:t> system. </a:t>
            </a:r>
            <a:r>
              <a:rPr lang="en-US" dirty="0" err="1"/>
              <a:t>PAPPG</a:t>
            </a:r>
            <a:r>
              <a:rPr lang="en-US" dirty="0"/>
              <a:t> Chapter </a:t>
            </a:r>
            <a:r>
              <a:rPr lang="en-US" dirty="0" err="1"/>
              <a:t>II.D.3</a:t>
            </a:r>
            <a:r>
              <a:rPr lang="en-US" dirty="0"/>
              <a:t> provides additional information on collaborative proposals.</a:t>
            </a:r>
          </a:p>
          <a:p>
            <a:r>
              <a:rPr lang="en-US" dirty="0"/>
              <a:t>See </a:t>
            </a:r>
            <a:r>
              <a:rPr lang="en-US" dirty="0" err="1"/>
              <a:t>PAPPG</a:t>
            </a:r>
            <a:r>
              <a:rPr lang="en-US" dirty="0"/>
              <a:t> Chapter </a:t>
            </a:r>
            <a:r>
              <a:rPr lang="en-US" dirty="0" err="1"/>
              <a:t>II.C.2</a:t>
            </a:r>
            <a:r>
              <a:rPr lang="en-US" dirty="0"/>
              <a:t> for guidance on the required sections of a full research proposal submitted to NSF. Please note that the proposal preparation instructions provided in this program solicitation may deviate from the </a:t>
            </a:r>
            <a:r>
              <a:rPr lang="en-US" dirty="0" err="1"/>
              <a:t>PAPPG</a:t>
            </a:r>
            <a:r>
              <a:rPr lang="en-US" dirty="0"/>
              <a:t> instructions.</a:t>
            </a:r>
          </a:p>
          <a:p>
            <a:r>
              <a:rPr lang="en-US" b="1" dirty="0"/>
              <a:t>REMINDERS:</a:t>
            </a:r>
            <a:endParaRPr lang="en-US" dirty="0"/>
          </a:p>
          <a:p>
            <a:r>
              <a:rPr lang="en-US" dirty="0"/>
              <a:t>Use both this solicitation and the NSF </a:t>
            </a:r>
            <a:r>
              <a:rPr lang="en-US" dirty="0" err="1"/>
              <a:t>PAPPG</a:t>
            </a:r>
            <a:r>
              <a:rPr lang="en-US" dirty="0"/>
              <a:t> in preparing the proposal for submission.</a:t>
            </a:r>
          </a:p>
          <a:p>
            <a:r>
              <a:rPr lang="en-US" dirty="0"/>
              <a:t>PIs may also benefit from the http://www.informalscience.org tabs of "Develop Projects," "Discovery Research," and "Design Evaluation" when preparing proposals.</a:t>
            </a:r>
          </a:p>
          <a:p>
            <a:r>
              <a:rPr lang="en-US" dirty="0"/>
              <a:t>Collaborative Proposals. For the AISL program, the minimum annual budget amount is $75,000 for each organization in collaborative proposals submitted as separate submissions from multiple organizations.</a:t>
            </a:r>
          </a:p>
          <a:p>
            <a:endParaRPr lang="en-US" dirty="0"/>
          </a:p>
        </p:txBody>
      </p:sp>
      <p:pic>
        <p:nvPicPr>
          <p:cNvPr id="4" name="Recorded Sound">
            <a:hlinkClick r:id="" action="ppaction://media"/>
          </p:cNvPr>
          <p:cNvPicPr>
            <a:picLocks noChangeAspect="1"/>
          </p:cNvPicPr>
          <p:nvPr>
            <a:audioFile r:link="rId1"/>
            <p:extLst>
              <p:ext uri="{DAA4B4D4-6D71-4841-9C94-3DE7FCFB9230}">
                <p14:media xmlns:p14="http://schemas.microsoft.com/office/powerpoint/2010/main" r:embed="rId2">
                  <p14:trim end="11978.9455"/>
                </p14:media>
              </p:ext>
            </p:extLst>
          </p:nvPr>
        </p:nvPicPr>
        <p:blipFill>
          <a:blip r:embed="rId6"/>
          <a:stretch>
            <a:fillRect/>
          </a:stretch>
        </p:blipFill>
        <p:spPr>
          <a:xfrm>
            <a:off x="11049000" y="4193146"/>
            <a:ext cx="609600" cy="609600"/>
          </a:xfrm>
          <a:prstGeom prst="rect">
            <a:avLst/>
          </a:prstGeom>
        </p:spPr>
      </p:pic>
      <p:pic>
        <p:nvPicPr>
          <p:cNvPr id="5"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11049000" y="5185054"/>
            <a:ext cx="609600" cy="609600"/>
          </a:xfrm>
          <a:prstGeom prst="rect">
            <a:avLst/>
          </a:prstGeom>
        </p:spPr>
      </p:pic>
    </p:spTree>
    <p:extLst>
      <p:ext uri="{BB962C8B-B14F-4D97-AF65-F5344CB8AC3E}">
        <p14:creationId xmlns:p14="http://schemas.microsoft.com/office/powerpoint/2010/main" val="371541892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5515"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35798" fill="hold"/>
                                        <p:tgtEl>
                                          <p:spTgt spid="5"/>
                                        </p:tgtEl>
                                      </p:cBhvr>
                                    </p:cmd>
                                  </p:childTnLst>
                                </p:cTn>
                              </p:par>
                            </p:childTnLst>
                          </p:cTn>
                        </p:par>
                      </p:childTnLst>
                    </p:cTn>
                  </p:par>
                </p:childTnLst>
              </p:cTn>
              <p:nextCondLst>
                <p:cond evt="onClick" delay="0">
                  <p:tgtEl>
                    <p:spTgt spid="5"/>
                  </p:tgtEl>
                </p:cond>
              </p:nextCondLst>
            </p:seq>
            <p:audio>
              <p:cMediaNode vol="80000">
                <p:cTn id="13"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lstStyle/>
          <a:p>
            <a:r>
              <a:rPr lang="en-US" b="1" dirty="0"/>
              <a:t>1. Cover Sheet</a:t>
            </a:r>
          </a:p>
        </p:txBody>
      </p:sp>
      <p:sp>
        <p:nvSpPr>
          <p:cNvPr id="3" name="Content Placeholder 2"/>
          <p:cNvSpPr>
            <a:spLocks noGrp="1"/>
          </p:cNvSpPr>
          <p:nvPr>
            <p:ph idx="1"/>
          </p:nvPr>
        </p:nvSpPr>
        <p:spPr>
          <a:xfrm>
            <a:off x="838200" y="1325562"/>
            <a:ext cx="10515600" cy="5435845"/>
          </a:xfrm>
        </p:spPr>
        <p:txBody>
          <a:bodyPr>
            <a:normAutofit fontScale="77500" lnSpcReduction="20000"/>
          </a:bodyPr>
          <a:lstStyle/>
          <a:p>
            <a:r>
              <a:rPr lang="en-US" dirty="0"/>
              <a:t>The following instructions supplement guidelines in the </a:t>
            </a:r>
            <a:r>
              <a:rPr lang="en-US" dirty="0" err="1"/>
              <a:t>PAPPG</a:t>
            </a:r>
            <a:r>
              <a:rPr lang="en-US" dirty="0"/>
              <a:t> and NSF Grants.gov Application Guide.</a:t>
            </a:r>
          </a:p>
          <a:p>
            <a:r>
              <a:rPr lang="en-US" b="1" dirty="0"/>
              <a:t>1. Cover Sheet </a:t>
            </a:r>
            <a:r>
              <a:rPr lang="en-US" dirty="0"/>
              <a:t>	</a:t>
            </a:r>
          </a:p>
          <a:p>
            <a:r>
              <a:rPr lang="en-US" dirty="0"/>
              <a:t>Proposers are reminded to include the number of this solicitation on the Cover Sheet. Failure to do so will delay processing of the proposal. (Grants.gov Users: The program solicitation number will be pre-populated by Grants.gov on the NSF Grant Application Cover Page).</a:t>
            </a:r>
          </a:p>
          <a:p>
            <a:r>
              <a:rPr lang="en-US" dirty="0"/>
              <a:t>It is assumed that proposals submitted to AISL have the potential for conducting research on human subjects. Thus, a box should be checked on the Cover Page with respect to the status of the project's IRB application. Proposers should refer to the NSF Proposal and Award Policies and Procedures Guide for further information related to Human Subjects' research.</a:t>
            </a:r>
          </a:p>
          <a:p>
            <a:r>
              <a:rPr lang="en-US" dirty="0"/>
              <a:t>When completing the Cover Sheet, applicants are now asked to identify the nature and type of proposal being developed. </a:t>
            </a:r>
            <a:r>
              <a:rPr lang="en-US" b="1" i="1" dirty="0"/>
              <a:t>This reference to proposal type is different from the AISL proposal types described above. </a:t>
            </a:r>
            <a:r>
              <a:rPr lang="en-US" dirty="0"/>
              <a:t>Selection options include Research, RAPID, EAGER, RAISE, </a:t>
            </a:r>
            <a:r>
              <a:rPr lang="en-US" dirty="0" err="1"/>
              <a:t>GOALI</a:t>
            </a:r>
            <a:r>
              <a:rPr lang="en-US" dirty="0"/>
              <a:t>, Conference, etc. (</a:t>
            </a:r>
            <a:r>
              <a:rPr lang="en-US" dirty="0" err="1"/>
              <a:t>PAPPG</a:t>
            </a:r>
            <a:r>
              <a:rPr lang="en-US" dirty="0"/>
              <a:t>, Chap. </a:t>
            </a:r>
            <a:r>
              <a:rPr lang="en-US" dirty="0" err="1"/>
              <a:t>II.B</a:t>
            </a:r>
            <a:r>
              <a:rPr lang="en-US" dirty="0"/>
              <a:t>.). For AISL project types P</a:t>
            </a:r>
            <a:r>
              <a:rPr lang="en-US" i="1" dirty="0"/>
              <a:t>ilots and Feasibility Studies</a:t>
            </a:r>
            <a:r>
              <a:rPr lang="en-US" dirty="0"/>
              <a:t>, </a:t>
            </a:r>
            <a:r>
              <a:rPr lang="en-US" i="1" dirty="0"/>
              <a:t>Research in Service to Practice</a:t>
            </a:r>
            <a:r>
              <a:rPr lang="en-US" dirty="0"/>
              <a:t>, </a:t>
            </a:r>
            <a:r>
              <a:rPr lang="en-US" i="1" dirty="0"/>
              <a:t>Innovations in Development</a:t>
            </a:r>
            <a:r>
              <a:rPr lang="en-US" dirty="0"/>
              <a:t>, </a:t>
            </a:r>
            <a:r>
              <a:rPr lang="en-US" i="1" dirty="0"/>
              <a:t>Broad Implementation</a:t>
            </a:r>
            <a:r>
              <a:rPr lang="en-US" dirty="0"/>
              <a:t>, or </a:t>
            </a:r>
            <a:r>
              <a:rPr lang="en-US" i="1" dirty="0"/>
              <a:t>Literature Reviews, Syntheses, or Meta-analyses</a:t>
            </a:r>
            <a:r>
              <a:rPr lang="en-US" dirty="0"/>
              <a:t>, select RESEARCH as the NSF proposal type. For the AISL project type </a:t>
            </a:r>
            <a:r>
              <a:rPr lang="en-US" i="1" dirty="0"/>
              <a:t>Conferences, </a:t>
            </a:r>
            <a:r>
              <a:rPr lang="en-US" dirty="0"/>
              <a:t>select CONFERENCE as the NSF proposal type.</a:t>
            </a: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251842" y="2312831"/>
            <a:ext cx="609600" cy="609600"/>
          </a:xfrm>
          <a:prstGeom prst="rect">
            <a:avLst/>
          </a:prstGeom>
        </p:spPr>
      </p:pic>
      <p:pic>
        <p:nvPicPr>
          <p:cNvPr id="6"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1302821" y="3604899"/>
            <a:ext cx="609600" cy="609600"/>
          </a:xfrm>
          <a:prstGeom prst="rect">
            <a:avLst/>
          </a:prstGeom>
        </p:spPr>
      </p:pic>
      <p:pic>
        <p:nvPicPr>
          <p:cNvPr id="8" name="Recorded Sound">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8"/>
          <a:stretch>
            <a:fillRect/>
          </a:stretch>
        </p:blipFill>
        <p:spPr>
          <a:xfrm>
            <a:off x="11251842" y="5339366"/>
            <a:ext cx="609600" cy="609600"/>
          </a:xfrm>
          <a:prstGeom prst="rect">
            <a:avLst/>
          </a:prstGeom>
        </p:spPr>
      </p:pic>
    </p:spTree>
    <p:extLst>
      <p:ext uri="{BB962C8B-B14F-4D97-AF65-F5344CB8AC3E}">
        <p14:creationId xmlns:p14="http://schemas.microsoft.com/office/powerpoint/2010/main" val="363507274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7756"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4273" fill="hold"/>
                                        <p:tgtEl>
                                          <p:spTgt spid="6"/>
                                        </p:tgtEl>
                                      </p:cBhvr>
                                    </p:cmd>
                                  </p:childTnLst>
                                </p:cTn>
                              </p:par>
                            </p:childTnLst>
                          </p:cTn>
                        </p:par>
                      </p:childTnLst>
                    </p:cTn>
                  </p:par>
                </p:childTnLst>
              </p:cTn>
              <p:nextCondLst>
                <p:cond evt="onClick" delay="0">
                  <p:tgtEl>
                    <p:spTgt spid="6"/>
                  </p:tgtEl>
                </p:cond>
              </p:nextCondLst>
            </p:seq>
            <p:audio>
              <p:cMediaNode vol="80000">
                <p:cTn id="13" fill="hold" display="0">
                  <p:stCondLst>
                    <p:cond delay="indefinite"/>
                  </p:stCondLst>
                  <p:endCondLst>
                    <p:cond evt="onStopAudio" delay="0">
                      <p:tgtEl>
                        <p:sldTgt/>
                      </p:tgtEl>
                    </p:cond>
                  </p:endCondLst>
                </p:cTn>
                <p:tgtEl>
                  <p:spTgt spid="6"/>
                </p:tgtEl>
              </p:cMediaNode>
            </p:audio>
            <p:seq concurrent="1" nextAc="seek">
              <p:cTn id="14" restart="whenNotActive" fill="hold" evtFilter="cancelBubble" nodeType="interactiveSeq">
                <p:stCondLst>
                  <p:cond evt="onClick" delay="0">
                    <p:tgtEl>
                      <p:spTgt spid="8"/>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41626" fill="hold"/>
                                        <p:tgtEl>
                                          <p:spTgt spid="8"/>
                                        </p:tgtEl>
                                      </p:cBhvr>
                                    </p:cmd>
                                  </p:childTnLst>
                                </p:cTn>
                              </p:par>
                            </p:childTnLst>
                          </p:cTn>
                        </p:par>
                      </p:childTnLst>
                    </p:cTn>
                  </p:par>
                </p:childTnLst>
              </p:cTn>
              <p:nextCondLst>
                <p:cond evt="onClick" delay="0">
                  <p:tgtEl>
                    <p:spTgt spid="8"/>
                  </p:tgtEl>
                </p:cond>
              </p:nextCondLst>
            </p:seq>
            <p:audio>
              <p:cMediaNode vol="80000">
                <p:cTn id="19" fill="hold" display="0">
                  <p:stCondLst>
                    <p:cond delay="indefinite"/>
                  </p:stCondLst>
                  <p:endCondLst>
                    <p:cond evt="onStopAudio" delay="0">
                      <p:tgtEl>
                        <p:sldTgt/>
                      </p:tgtEl>
                    </p:cond>
                  </p:endCondLst>
                </p:cTn>
                <p:tgtEl>
                  <p:spTgt spid="8"/>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33305"/>
            <a:ext cx="10515600" cy="961399"/>
          </a:xfrm>
        </p:spPr>
        <p:txBody>
          <a:bodyPr/>
          <a:lstStyle/>
          <a:p>
            <a:r>
              <a:rPr lang="en-US" b="1" dirty="0"/>
              <a:t>2. Project Summary</a:t>
            </a:r>
            <a:endParaRPr lang="en-US" dirty="0"/>
          </a:p>
        </p:txBody>
      </p:sp>
      <p:sp>
        <p:nvSpPr>
          <p:cNvPr id="3" name="Content Placeholder 2"/>
          <p:cNvSpPr>
            <a:spLocks noGrp="1"/>
          </p:cNvSpPr>
          <p:nvPr>
            <p:ph idx="1"/>
          </p:nvPr>
        </p:nvSpPr>
        <p:spPr>
          <a:xfrm>
            <a:off x="838200" y="1094705"/>
            <a:ext cx="10515600" cy="5763296"/>
          </a:xfrm>
        </p:spPr>
        <p:txBody>
          <a:bodyPr>
            <a:normAutofit fontScale="55000" lnSpcReduction="20000"/>
          </a:bodyPr>
          <a:lstStyle/>
          <a:p>
            <a:r>
              <a:rPr lang="en-US" dirty="0"/>
              <a:t>Each proposal must have a summary of the proposed project not more than one page in length. The Project Summary should be written in the third person, informative to other persons working in the same or related fields, and, insofar as possible, understandable to a scientifically or technically literate lay reader. It should not be an abstract of the proposal.</a:t>
            </a:r>
          </a:p>
          <a:p>
            <a:r>
              <a:rPr lang="en-US" dirty="0"/>
              <a:t>The Project Summary consists of three sections:</a:t>
            </a:r>
          </a:p>
          <a:p>
            <a:r>
              <a:rPr lang="en-US" dirty="0"/>
              <a:t>(1) Overview</a:t>
            </a:r>
          </a:p>
          <a:p>
            <a:r>
              <a:rPr lang="en-US" dirty="0"/>
              <a:t>The first sentence must identify the AISL project type: Pilots and Feasibility Studies, Research in Service to Practice, Innovations in Development, Broad Implementation, or Conferences, Literature Reviews, Syntheses, or Meta-analyses, or Conferences. For Literature Reviews, Syntheses, or Meta-analyses, indicate which kind is being proposed.</a:t>
            </a:r>
          </a:p>
          <a:p>
            <a:r>
              <a:rPr lang="en-US" dirty="0"/>
              <a:t>The Overview includes a description of the activity that will result if the proposal is funded and a statement of objectives and methods to be employed.</a:t>
            </a:r>
          </a:p>
          <a:p>
            <a:r>
              <a:rPr lang="en-US" dirty="0"/>
              <a:t>(2) Intellectual Merit: a statement on the intellectual merit of the proposed activity</a:t>
            </a:r>
          </a:p>
          <a:p>
            <a:r>
              <a:rPr lang="en-US" dirty="0"/>
              <a:t>The statement on intellectual merit should describe the potential of the proposed activity to advance knowledge-building.</a:t>
            </a:r>
          </a:p>
          <a:p>
            <a:r>
              <a:rPr lang="en-US" dirty="0"/>
              <a:t>(3) Broader Impacts: a statement on the broader impacts of the proposed activity.</a:t>
            </a:r>
          </a:p>
          <a:p>
            <a:r>
              <a:rPr lang="en-US" dirty="0"/>
              <a:t>The statement on broader impacts should describe the potential of the proposed activity to benefit society and contribute to the achievement of specific, desired societal outcomes.</a:t>
            </a:r>
          </a:p>
          <a:p>
            <a:r>
              <a:rPr lang="en-US" dirty="0"/>
              <a:t>The AISL priorities (e.g., strategic impact, knowledge-building, innovation, collaboration, infrastructure and capacity building, and broadening participation) may be a part of either Intellectual Merit, Broader Impacts, or both.</a:t>
            </a:r>
          </a:p>
          <a:p>
            <a:r>
              <a:rPr lang="en-US" dirty="0"/>
              <a:t>Please note that as part of NSF's effort to implement automated compliance checking in </a:t>
            </a:r>
            <a:r>
              <a:rPr lang="en-US" dirty="0" err="1"/>
              <a:t>FastLane</a:t>
            </a:r>
            <a:r>
              <a:rPr lang="en-US" dirty="0"/>
              <a:t>, the project summary section now includes three text boxes (Overview, Intellectual Merit, and Broader Impacts) and information must be entered into all three text boxes or the proposal will not be accepted by </a:t>
            </a:r>
            <a:r>
              <a:rPr lang="en-US" dirty="0" err="1"/>
              <a:t>FastLane</a:t>
            </a:r>
            <a:r>
              <a:rPr lang="en-US" dirty="0"/>
              <a:t>.	</a:t>
            </a:r>
          </a:p>
          <a:p>
            <a:endParaRPr lang="en-US" dirty="0"/>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049000" y="5674217"/>
            <a:ext cx="609600" cy="609600"/>
          </a:xfrm>
          <a:prstGeom prst="rect">
            <a:avLst/>
          </a:prstGeom>
        </p:spPr>
      </p:pic>
    </p:spTree>
    <p:extLst>
      <p:ext uri="{BB962C8B-B14F-4D97-AF65-F5344CB8AC3E}">
        <p14:creationId xmlns:p14="http://schemas.microsoft.com/office/powerpoint/2010/main" val="376325183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1644"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858368"/>
          </a:xfrm>
        </p:spPr>
        <p:txBody>
          <a:bodyPr/>
          <a:lstStyle/>
          <a:p>
            <a:r>
              <a:rPr lang="en-US" b="1" dirty="0">
                <a:solidFill>
                  <a:srgbClr val="000000"/>
                </a:solidFill>
                <a:latin typeface="Arial" panose="020B0604020202020204" pitchFamily="34" charset="0"/>
              </a:rPr>
              <a:t>3. Project Description (Narrative)</a:t>
            </a:r>
            <a:endParaRPr lang="en-US" dirty="0"/>
          </a:p>
        </p:txBody>
      </p:sp>
      <p:sp>
        <p:nvSpPr>
          <p:cNvPr id="3" name="Content Placeholder 2"/>
          <p:cNvSpPr>
            <a:spLocks noGrp="1"/>
          </p:cNvSpPr>
          <p:nvPr>
            <p:ph idx="1"/>
          </p:nvPr>
        </p:nvSpPr>
        <p:spPr>
          <a:xfrm>
            <a:off x="838200" y="1416676"/>
            <a:ext cx="10515600" cy="5215944"/>
          </a:xfrm>
        </p:spPr>
        <p:txBody>
          <a:bodyPr>
            <a:normAutofit fontScale="77500" lnSpcReduction="20000"/>
          </a:bodyPr>
          <a:lstStyle/>
          <a:p>
            <a:r>
              <a:rPr lang="en-US" dirty="0">
                <a:solidFill>
                  <a:srgbClr val="000000"/>
                </a:solidFill>
                <a:latin typeface="Arial" panose="020B0604020202020204" pitchFamily="34" charset="0"/>
              </a:rPr>
              <a:t>In addition to the requirements outlined in the NSF </a:t>
            </a:r>
            <a:r>
              <a:rPr lang="en-US" dirty="0" err="1">
                <a:solidFill>
                  <a:srgbClr val="000000"/>
                </a:solidFill>
                <a:latin typeface="Arial" panose="020B0604020202020204" pitchFamily="34" charset="0"/>
              </a:rPr>
              <a:t>PAPPG</a:t>
            </a:r>
            <a:r>
              <a:rPr lang="en-US" dirty="0">
                <a:solidFill>
                  <a:srgbClr val="000000"/>
                </a:solidFill>
                <a:latin typeface="Arial" panose="020B0604020202020204" pitchFamily="34" charset="0"/>
              </a:rPr>
              <a:t> and this solicitation, the first sentence of the Project Description, like the Project Summary, must identify the AISL project type.</a:t>
            </a:r>
          </a:p>
          <a:p>
            <a:r>
              <a:rPr lang="en-US" dirty="0">
                <a:solidFill>
                  <a:srgbClr val="000000"/>
                </a:solidFill>
                <a:latin typeface="Arial" panose="020B0604020202020204" pitchFamily="34" charset="0"/>
              </a:rPr>
              <a:t>The narrative is limited to 18 single-spaced pages, except for Conferences, which is limited to 15 pages. It must include the following information, preferably using the section headings labeled below.</a:t>
            </a:r>
          </a:p>
          <a:p>
            <a:r>
              <a:rPr lang="en-US" dirty="0">
                <a:solidFill>
                  <a:srgbClr val="000000"/>
                </a:solidFill>
                <a:latin typeface="Arial" panose="020B0604020202020204" pitchFamily="34" charset="0"/>
              </a:rPr>
              <a:t>Please note that per guidance in the NSF </a:t>
            </a:r>
            <a:r>
              <a:rPr lang="en-US" dirty="0" err="1">
                <a:solidFill>
                  <a:srgbClr val="000000"/>
                </a:solidFill>
                <a:latin typeface="Arial" panose="020B0604020202020204" pitchFamily="34" charset="0"/>
              </a:rPr>
              <a:t>PAPPG</a:t>
            </a:r>
            <a:r>
              <a:rPr lang="en-US" dirty="0">
                <a:solidFill>
                  <a:srgbClr val="000000"/>
                </a:solidFill>
                <a:latin typeface="Arial" panose="020B0604020202020204" pitchFamily="34" charset="0"/>
              </a:rPr>
              <a:t>, the Project Description must contain a separate section within the narrative labeled "Broader Impacts." This section should provide a discussion of the Broader Impacts of the proposed activities. Proposers may decide where to include this section within the Project Description (</a:t>
            </a:r>
            <a:r>
              <a:rPr lang="en-US" dirty="0" err="1">
                <a:solidFill>
                  <a:srgbClr val="3A74CF"/>
                </a:solidFill>
                <a:latin typeface="Arial" panose="020B0604020202020204" pitchFamily="34" charset="0"/>
              </a:rPr>
              <a:t>PAPPG</a:t>
            </a:r>
            <a:r>
              <a:rPr lang="en-US" dirty="0">
                <a:solidFill>
                  <a:srgbClr val="000000"/>
                </a:solidFill>
                <a:latin typeface="Arial" panose="020B0604020202020204" pitchFamily="34" charset="0"/>
              </a:rPr>
              <a:t>, II C 2 d (i)).</a:t>
            </a:r>
          </a:p>
          <a:p>
            <a:r>
              <a:rPr lang="en-US" dirty="0">
                <a:solidFill>
                  <a:srgbClr val="000000"/>
                </a:solidFill>
                <a:latin typeface="Arial" panose="020B0604020202020204" pitchFamily="34" charset="0"/>
              </a:rPr>
              <a:t>Solicitation-Specific Review Criteria: Proposers should state clearly whether their proposal has a primary focus on broadening participation. For AISL projects with a primary focus on broadening participation, proposer can decide where to include the information that addresses the following questions:</a:t>
            </a:r>
          </a:p>
          <a:p>
            <a:pPr lvl="1"/>
            <a:r>
              <a:rPr lang="en-US" dirty="0">
                <a:solidFill>
                  <a:srgbClr val="000000"/>
                </a:solidFill>
                <a:latin typeface="Arial" panose="020B0604020202020204" pitchFamily="34" charset="0"/>
              </a:rPr>
              <a:t>Does the proposal identify the characteristics and needs of the targeted underrepresented groups (public or professional) to be served?</a:t>
            </a:r>
          </a:p>
          <a:p>
            <a:pPr lvl="1"/>
            <a:r>
              <a:rPr lang="en-US" dirty="0">
                <a:solidFill>
                  <a:srgbClr val="000000"/>
                </a:solidFill>
                <a:latin typeface="Arial" panose="020B0604020202020204" pitchFamily="34" charset="0"/>
              </a:rPr>
              <a:t>Does it include explicit plans or strategies for addressing or accommodating the specific interests, community or cultural perspectives, and educational needs of participants of the identified underrepresented groups?</a:t>
            </a:r>
          </a:p>
          <a:p>
            <a:endParaRPr lang="en-US" dirty="0"/>
          </a:p>
        </p:txBody>
      </p:sp>
      <p:sp>
        <p:nvSpPr>
          <p:cNvPr id="4" name="Rectangle 3"/>
          <p:cNvSpPr/>
          <p:nvPr/>
        </p:nvSpPr>
        <p:spPr>
          <a:xfrm>
            <a:off x="3048000" y="2397949"/>
            <a:ext cx="6096000" cy="215444"/>
          </a:xfrm>
          <a:prstGeom prst="rect">
            <a:avLst/>
          </a:prstGeom>
        </p:spPr>
        <p:txBody>
          <a:bodyPr>
            <a:spAutoFit/>
          </a:bodyPr>
          <a:lstStyle/>
          <a:p>
            <a:r>
              <a:rPr lang="en-US" sz="800" dirty="0">
                <a:solidFill>
                  <a:srgbClr val="000000"/>
                </a:solidFill>
                <a:latin typeface="Arial" panose="020B0604020202020204" pitchFamily="34" charset="0"/>
              </a:rPr>
              <a:t>	</a:t>
            </a:r>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53800" y="5584065"/>
            <a:ext cx="609600" cy="609600"/>
          </a:xfrm>
          <a:prstGeom prst="rect">
            <a:avLst/>
          </a:prstGeom>
        </p:spPr>
      </p:pic>
    </p:spTree>
    <p:extLst>
      <p:ext uri="{BB962C8B-B14F-4D97-AF65-F5344CB8AC3E}">
        <p14:creationId xmlns:p14="http://schemas.microsoft.com/office/powerpoint/2010/main" val="374537937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8275"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884126"/>
          </a:xfrm>
        </p:spPr>
        <p:txBody>
          <a:bodyPr>
            <a:normAutofit/>
          </a:bodyPr>
          <a:lstStyle/>
          <a:p>
            <a:r>
              <a:rPr lang="en-US" b="1" i="1" dirty="0"/>
              <a:t>Sections of the Project Description</a:t>
            </a:r>
            <a:endParaRPr lang="en-US" dirty="0"/>
          </a:p>
        </p:txBody>
      </p:sp>
      <p:sp>
        <p:nvSpPr>
          <p:cNvPr id="3" name="Content Placeholder 2"/>
          <p:cNvSpPr>
            <a:spLocks noGrp="1"/>
          </p:cNvSpPr>
          <p:nvPr>
            <p:ph idx="1"/>
          </p:nvPr>
        </p:nvSpPr>
        <p:spPr>
          <a:xfrm>
            <a:off x="838200" y="1374865"/>
            <a:ext cx="10515600" cy="4351338"/>
          </a:xfrm>
        </p:spPr>
        <p:txBody>
          <a:bodyPr/>
          <a:lstStyle/>
          <a:p>
            <a:r>
              <a:rPr lang="en-US" b="1" i="1" dirty="0"/>
              <a:t>A. Project Rationale</a:t>
            </a:r>
          </a:p>
          <a:p>
            <a:pPr lvl="1"/>
            <a:r>
              <a:rPr lang="en-US" b="1" i="1" dirty="0"/>
              <a:t>Identify project type in first sentence</a:t>
            </a:r>
          </a:p>
          <a:p>
            <a:pPr lvl="1"/>
            <a:r>
              <a:rPr lang="en-US" b="1" i="1" dirty="0"/>
              <a:t>Results from prior NSF support</a:t>
            </a:r>
          </a:p>
          <a:p>
            <a:pPr lvl="1"/>
            <a:r>
              <a:rPr lang="en-US" b="1" i="1" dirty="0"/>
              <a:t>Broader Impacts </a:t>
            </a:r>
          </a:p>
          <a:p>
            <a:r>
              <a:rPr lang="en-US" b="1" i="1" dirty="0"/>
              <a:t>B. Project Design</a:t>
            </a:r>
          </a:p>
          <a:p>
            <a:r>
              <a:rPr lang="en-US" b="1" i="1" dirty="0"/>
              <a:t>C. Communication Plan</a:t>
            </a:r>
          </a:p>
          <a:p>
            <a:r>
              <a:rPr lang="en-US" b="1" i="1" dirty="0"/>
              <a:t>D. Evaluation</a:t>
            </a:r>
          </a:p>
          <a:p>
            <a:r>
              <a:rPr lang="en-US" b="1" i="1" dirty="0"/>
              <a:t>E. Project Management</a:t>
            </a:r>
            <a:endParaRPr lang="en-US" dirty="0"/>
          </a:p>
        </p:txBody>
      </p:sp>
      <p:pic>
        <p:nvPicPr>
          <p:cNvPr id="4" name="Recorded Sound">
            <a:hlinkClick r:id="" action="ppaction://media"/>
          </p:cNvPr>
          <p:cNvPicPr>
            <a:picLocks noChangeAspect="1"/>
          </p:cNvPicPr>
          <p:nvPr>
            <a:audioFile r:link="rId1"/>
            <p:extLst>
              <p:ext uri="{DAA4B4D4-6D71-4841-9C94-3DE7FCFB9230}">
                <p14:media xmlns:p14="http://schemas.microsoft.com/office/powerpoint/2010/main" r:embed="rId2">
                  <p14:trim end="5686.4217"/>
                </p14:media>
              </p:ext>
            </p:extLst>
          </p:nvPr>
        </p:nvPicPr>
        <p:blipFill>
          <a:blip r:embed="rId4"/>
          <a:stretch>
            <a:fillRect/>
          </a:stretch>
        </p:blipFill>
        <p:spPr>
          <a:xfrm>
            <a:off x="9860924" y="4862848"/>
            <a:ext cx="609600" cy="609600"/>
          </a:xfrm>
          <a:prstGeom prst="rect">
            <a:avLst/>
          </a:prstGeom>
        </p:spPr>
      </p:pic>
    </p:spTree>
    <p:extLst>
      <p:ext uri="{BB962C8B-B14F-4D97-AF65-F5344CB8AC3E}">
        <p14:creationId xmlns:p14="http://schemas.microsoft.com/office/powerpoint/2010/main" val="52860701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3278"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987157"/>
          </a:xfrm>
        </p:spPr>
        <p:txBody>
          <a:bodyPr/>
          <a:lstStyle/>
          <a:p>
            <a:r>
              <a:rPr lang="en-US" b="1" dirty="0"/>
              <a:t>4. Budgets</a:t>
            </a:r>
            <a:endParaRPr lang="en-US" dirty="0"/>
          </a:p>
        </p:txBody>
      </p:sp>
      <p:sp>
        <p:nvSpPr>
          <p:cNvPr id="3" name="Content Placeholder 2"/>
          <p:cNvSpPr>
            <a:spLocks noGrp="1"/>
          </p:cNvSpPr>
          <p:nvPr>
            <p:ph idx="1"/>
          </p:nvPr>
        </p:nvSpPr>
        <p:spPr>
          <a:xfrm>
            <a:off x="838200" y="1558344"/>
            <a:ext cx="10515600" cy="4618619"/>
          </a:xfrm>
        </p:spPr>
        <p:txBody>
          <a:bodyPr>
            <a:normAutofit fontScale="85000" lnSpcReduction="20000"/>
          </a:bodyPr>
          <a:lstStyle/>
          <a:p>
            <a:r>
              <a:rPr lang="en-US" dirty="0"/>
              <a:t>All budget requests must be consistent with the project scope and duration and cannot exceed the maximum for each project type. All budgets, both grantee and </a:t>
            </a:r>
            <a:r>
              <a:rPr lang="en-US" dirty="0" err="1"/>
              <a:t>subaward</a:t>
            </a:r>
            <a:r>
              <a:rPr lang="en-US" dirty="0"/>
              <a:t> budgets, must be accompanied by budget justifications that include itemizations corresponding to each </a:t>
            </a:r>
            <a:r>
              <a:rPr lang="en-US" dirty="0" err="1"/>
              <a:t>FastLane</a:t>
            </a:r>
            <a:r>
              <a:rPr lang="en-US" dirty="0"/>
              <a:t> or Grants.gov budget line items and provide sufficient detail as to justify the expense and it relevance to achieving the project goals. Requested equipment must be essential components of project deliverables. </a:t>
            </a:r>
            <a:r>
              <a:rPr lang="en-US" b="1" dirty="0"/>
              <a:t>If personnel expenses are entered for postdoctoral scholars (section B of the budget), a one-page postdoctoral mentoring plan is required in the supplementary documents or the proposal will not be accepted.</a:t>
            </a:r>
            <a:endParaRPr lang="en-US" dirty="0"/>
          </a:p>
          <a:p>
            <a:r>
              <a:rPr lang="en-US" dirty="0"/>
              <a:t>Include under Travel (Line E on the </a:t>
            </a:r>
            <a:r>
              <a:rPr lang="en-US" dirty="0" err="1"/>
              <a:t>FastLane</a:t>
            </a:r>
            <a:r>
              <a:rPr lang="en-US" dirty="0"/>
              <a:t> budget and Field D on the Grants.gov budget) the cost for the PI to attend a two-day meeting every other year at, or near, NSF.</a:t>
            </a:r>
          </a:p>
          <a:p>
            <a:r>
              <a:rPr lang="en-US" dirty="0"/>
              <a:t>Each </a:t>
            </a:r>
            <a:r>
              <a:rPr lang="en-US" dirty="0" err="1"/>
              <a:t>subaward</a:t>
            </a:r>
            <a:r>
              <a:rPr lang="en-US" dirty="0"/>
              <a:t> on Line </a:t>
            </a:r>
            <a:r>
              <a:rPr lang="en-US" dirty="0" err="1"/>
              <a:t>G.5</a:t>
            </a:r>
            <a:r>
              <a:rPr lang="en-US" dirty="0"/>
              <a:t> (</a:t>
            </a:r>
            <a:r>
              <a:rPr lang="en-US" dirty="0" err="1"/>
              <a:t>FastLane</a:t>
            </a:r>
            <a:r>
              <a:rPr lang="en-US" dirty="0"/>
              <a:t>) or Field </a:t>
            </a:r>
            <a:r>
              <a:rPr lang="en-US" dirty="0" err="1"/>
              <a:t>F.5</a:t>
            </a:r>
            <a:r>
              <a:rPr lang="en-US" dirty="0"/>
              <a:t> (Grants.gov) requires a complete set of proposal budget forms accompanied by a budget justification that includes the basis for selecting the </a:t>
            </a:r>
            <a:r>
              <a:rPr lang="en-US" dirty="0" err="1"/>
              <a:t>subawardee</a:t>
            </a:r>
            <a:r>
              <a:rPr lang="en-US" dirty="0"/>
              <a:t>, as well as itemization of expenses and explanations.</a:t>
            </a:r>
          </a:p>
          <a:p>
            <a:endParaRPr lang="en-US" dirty="0"/>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353800" y="1797676"/>
            <a:ext cx="609600" cy="609600"/>
          </a:xfrm>
          <a:prstGeom prst="rect">
            <a:avLst/>
          </a:prstGeom>
        </p:spPr>
      </p:pic>
      <p:pic>
        <p:nvPicPr>
          <p:cNvPr id="6"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1353800" y="3377719"/>
            <a:ext cx="609600" cy="609600"/>
          </a:xfrm>
          <a:prstGeom prst="rect">
            <a:avLst/>
          </a:prstGeom>
        </p:spPr>
      </p:pic>
      <p:pic>
        <p:nvPicPr>
          <p:cNvPr id="7" name="Recorded Sound">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0"/>
          <a:stretch>
            <a:fillRect/>
          </a:stretch>
        </p:blipFill>
        <p:spPr>
          <a:xfrm>
            <a:off x="11353800" y="3990539"/>
            <a:ext cx="609600" cy="609600"/>
          </a:xfrm>
          <a:prstGeom prst="rect">
            <a:avLst/>
          </a:prstGeom>
        </p:spPr>
      </p:pic>
      <p:pic>
        <p:nvPicPr>
          <p:cNvPr id="9" name="Recorded Sound">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0"/>
          <a:stretch>
            <a:fillRect/>
          </a:stretch>
        </p:blipFill>
        <p:spPr>
          <a:xfrm>
            <a:off x="11353800" y="4957762"/>
            <a:ext cx="609600" cy="609600"/>
          </a:xfrm>
          <a:prstGeom prst="rect">
            <a:avLst/>
          </a:prstGeom>
        </p:spPr>
      </p:pic>
    </p:spTree>
    <p:extLst>
      <p:ext uri="{BB962C8B-B14F-4D97-AF65-F5344CB8AC3E}">
        <p14:creationId xmlns:p14="http://schemas.microsoft.com/office/powerpoint/2010/main" val="48635400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5458"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6386" fill="hold"/>
                                        <p:tgtEl>
                                          <p:spTgt spid="6"/>
                                        </p:tgtEl>
                                      </p:cBhvr>
                                    </p:cmd>
                                  </p:childTnLst>
                                </p:cTn>
                              </p:par>
                            </p:childTnLst>
                          </p:cTn>
                        </p:par>
                      </p:childTnLst>
                    </p:cTn>
                  </p:par>
                </p:childTnLst>
              </p:cTn>
              <p:nextCondLst>
                <p:cond evt="onClick" delay="0">
                  <p:tgtEl>
                    <p:spTgt spid="6"/>
                  </p:tgtEl>
                </p:cond>
              </p:nextCondLst>
            </p:seq>
            <p:audio>
              <p:cMediaNode vol="80000">
                <p:cTn id="13" fill="hold" display="0">
                  <p:stCondLst>
                    <p:cond delay="indefinite"/>
                  </p:stCondLst>
                  <p:endCondLst>
                    <p:cond evt="onStopAudio" delay="0">
                      <p:tgtEl>
                        <p:sldTgt/>
                      </p:tgtEl>
                    </p:cond>
                  </p:endCondLst>
                </p:cTn>
                <p:tgtEl>
                  <p:spTgt spid="6"/>
                </p:tgtEl>
              </p:cMediaNode>
            </p:audio>
            <p:seq concurrent="1" nextAc="seek">
              <p:cTn id="14" restart="whenNotActive" fill="hold" evtFilter="cancelBubble" nodeType="interactiveSeq">
                <p:stCondLst>
                  <p:cond evt="onClick" delay="0">
                    <p:tgtEl>
                      <p:spTgt spid="7"/>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24467" fill="hold"/>
                                        <p:tgtEl>
                                          <p:spTgt spid="7"/>
                                        </p:tgtEl>
                                      </p:cBhvr>
                                    </p:cmd>
                                  </p:childTnLst>
                                </p:cTn>
                              </p:par>
                            </p:childTnLst>
                          </p:cTn>
                        </p:par>
                      </p:childTnLst>
                    </p:cTn>
                  </p:par>
                </p:childTnLst>
              </p:cTn>
              <p:nextCondLst>
                <p:cond evt="onClick" delay="0">
                  <p:tgtEl>
                    <p:spTgt spid="7"/>
                  </p:tgtEl>
                </p:cond>
              </p:nextCondLst>
            </p:seq>
            <p:audio>
              <p:cMediaNode vol="80000">
                <p:cTn id="19" fill="hold" display="0">
                  <p:stCondLst>
                    <p:cond delay="indefinite"/>
                  </p:stCondLst>
                  <p:endCondLst>
                    <p:cond evt="onStopAudio" delay="0">
                      <p:tgtEl>
                        <p:sldTgt/>
                      </p:tgtEl>
                    </p:cond>
                  </p:endCondLst>
                </p:cTn>
                <p:tgtEl>
                  <p:spTgt spid="7"/>
                </p:tgtEl>
              </p:cMediaNode>
            </p:audio>
            <p:seq concurrent="1" nextAc="seek">
              <p:cTn id="20" restart="whenNotActive" fill="hold" evtFilter="cancelBubble" nodeType="interactiveSeq">
                <p:stCondLst>
                  <p:cond evt="onClick" delay="0">
                    <p:tgtEl>
                      <p:spTgt spid="9"/>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22447" fill="hold"/>
                                        <p:tgtEl>
                                          <p:spTgt spid="9"/>
                                        </p:tgtEl>
                                      </p:cBhvr>
                                    </p:cmd>
                                  </p:childTnLst>
                                </p:cTn>
                              </p:par>
                            </p:childTnLst>
                          </p:cTn>
                        </p:par>
                      </p:childTnLst>
                    </p:cTn>
                  </p:par>
                </p:childTnLst>
              </p:cTn>
              <p:nextCondLst>
                <p:cond evt="onClick" delay="0">
                  <p:tgtEl>
                    <p:spTgt spid="9"/>
                  </p:tgtEl>
                </p:cond>
              </p:nextCondLst>
            </p:seq>
            <p:audio>
              <p:cMediaNode vol="80000">
                <p:cTn id="25" fill="hold" display="0">
                  <p:stCondLst>
                    <p:cond delay="indefinite"/>
                  </p:stCondLst>
                  <p:endCondLst>
                    <p:cond evt="onStopAudio" delay="0">
                      <p:tgtEl>
                        <p:sldTgt/>
                      </p:tgtEl>
                    </p:cond>
                  </p:endCondLst>
                </p:cTn>
                <p:tgtEl>
                  <p:spTgt spid="9"/>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845489"/>
          </a:xfrm>
        </p:spPr>
        <p:txBody>
          <a:bodyPr/>
          <a:lstStyle/>
          <a:p>
            <a:r>
              <a:rPr lang="en-US" b="1" dirty="0"/>
              <a:t>5. Other Forms</a:t>
            </a:r>
            <a:endParaRPr lang="en-US" dirty="0"/>
          </a:p>
        </p:txBody>
      </p:sp>
      <p:sp>
        <p:nvSpPr>
          <p:cNvPr id="3" name="Content Placeholder 2"/>
          <p:cNvSpPr>
            <a:spLocks noGrp="1"/>
          </p:cNvSpPr>
          <p:nvPr>
            <p:ph idx="1"/>
          </p:nvPr>
        </p:nvSpPr>
        <p:spPr>
          <a:xfrm>
            <a:off x="838200" y="1403797"/>
            <a:ext cx="10515600" cy="4773166"/>
          </a:xfrm>
        </p:spPr>
        <p:txBody>
          <a:bodyPr>
            <a:normAutofit fontScale="77500" lnSpcReduction="20000"/>
          </a:bodyPr>
          <a:lstStyle/>
          <a:p>
            <a:r>
              <a:rPr lang="en-US" dirty="0"/>
              <a:t>References Cited: Any literature cited should be specifically related to the proposed project, and the Project Description should make clear how each reference has played a role in the motivation for, or design of, the project. The References section is distinct from, and in addition to, the Project Description section.</a:t>
            </a:r>
          </a:p>
          <a:p>
            <a:r>
              <a:rPr lang="en-US" dirty="0"/>
              <a:t>Biographical Sketches: Biographical information (no more than two pages each) must be provided for each senior person listed on the budget forms, and other personnel with key qualifications important to the project. Biographical sketches should adhere to the format outlined in the </a:t>
            </a:r>
            <a:r>
              <a:rPr lang="en-US" dirty="0" err="1"/>
              <a:t>PAPPG</a:t>
            </a:r>
            <a:r>
              <a:rPr lang="en-US" dirty="0"/>
              <a:t>, Chapter II, Section </a:t>
            </a:r>
            <a:r>
              <a:rPr lang="en-US" dirty="0" err="1"/>
              <a:t>C.2.f</a:t>
            </a:r>
            <a:r>
              <a:rPr lang="en-US" dirty="0"/>
              <a:t>.</a:t>
            </a:r>
          </a:p>
          <a:p>
            <a:r>
              <a:rPr lang="en-US" dirty="0"/>
              <a:t>Current and Pending Support: Required for the PI, Co-PIs, and senior project personnel. The proposal being submitted should be listed first and identified as pending.</a:t>
            </a:r>
          </a:p>
          <a:p>
            <a:r>
              <a:rPr lang="en-US" dirty="0"/>
              <a:t>Facilities, Equipment &amp; Other Resources: In order to assess the scope of the project, all organizational resources necessary for the project must be described in the Facilities, Equipment and Other Resources section (See the </a:t>
            </a:r>
            <a:r>
              <a:rPr lang="en-US" dirty="0" err="1"/>
              <a:t>PAPPG</a:t>
            </a:r>
            <a:r>
              <a:rPr lang="en-US" dirty="0"/>
              <a:t> Chapter </a:t>
            </a:r>
            <a:r>
              <a:rPr lang="en-US" dirty="0" err="1"/>
              <a:t>II.C.2.i</a:t>
            </a:r>
            <a:r>
              <a:rPr lang="en-US" dirty="0"/>
              <a:t>). The description should be narrative in nature and </a:t>
            </a:r>
            <a:r>
              <a:rPr lang="en-US" b="1" dirty="0"/>
              <a:t>must not include any quantifiable financial information</a:t>
            </a:r>
            <a:r>
              <a:rPr lang="en-US" dirty="0"/>
              <a:t>.	</a:t>
            </a:r>
          </a:p>
          <a:p>
            <a:endParaRPr lang="en-US"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353800" y="1527219"/>
            <a:ext cx="609600" cy="609600"/>
          </a:xfrm>
          <a:prstGeom prst="rect">
            <a:avLst/>
          </a:prstGeom>
        </p:spPr>
      </p:pic>
      <p:pic>
        <p:nvPicPr>
          <p:cNvPr id="5"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1353800" y="2621086"/>
            <a:ext cx="609600" cy="609600"/>
          </a:xfrm>
          <a:prstGeom prst="rect">
            <a:avLst/>
          </a:prstGeom>
        </p:spPr>
      </p:pic>
      <p:pic>
        <p:nvPicPr>
          <p:cNvPr id="6" name="Recorded Sound">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0"/>
          <a:stretch>
            <a:fillRect/>
          </a:stretch>
        </p:blipFill>
        <p:spPr>
          <a:xfrm>
            <a:off x="11353800" y="3423869"/>
            <a:ext cx="609600" cy="609600"/>
          </a:xfrm>
          <a:prstGeom prst="rect">
            <a:avLst/>
          </a:prstGeom>
        </p:spPr>
      </p:pic>
      <p:pic>
        <p:nvPicPr>
          <p:cNvPr id="7" name="Recorded Sound">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0"/>
          <a:stretch>
            <a:fillRect/>
          </a:stretch>
        </p:blipFill>
        <p:spPr>
          <a:xfrm>
            <a:off x="11319456" y="4399208"/>
            <a:ext cx="609600" cy="609600"/>
          </a:xfrm>
          <a:prstGeom prst="rect">
            <a:avLst/>
          </a:prstGeom>
        </p:spPr>
      </p:pic>
    </p:spTree>
    <p:extLst>
      <p:ext uri="{BB962C8B-B14F-4D97-AF65-F5344CB8AC3E}">
        <p14:creationId xmlns:p14="http://schemas.microsoft.com/office/powerpoint/2010/main" val="118064063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3407"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21564" fill="hold"/>
                                        <p:tgtEl>
                                          <p:spTgt spid="5"/>
                                        </p:tgtEl>
                                      </p:cBhvr>
                                    </p:cmd>
                                  </p:childTnLst>
                                </p:cTn>
                              </p:par>
                            </p:childTnLst>
                          </p:cTn>
                        </p:par>
                      </p:childTnLst>
                    </p:cTn>
                  </p:par>
                </p:childTnLst>
              </p:cTn>
              <p:nextCondLst>
                <p:cond evt="onClick" delay="0">
                  <p:tgtEl>
                    <p:spTgt spid="5"/>
                  </p:tgtEl>
                </p:cond>
              </p:nextCondLst>
            </p:seq>
            <p:audio>
              <p:cMediaNode vol="100000">
                <p:cTn id="13" fill="hold" display="0">
                  <p:stCondLst>
                    <p:cond delay="indefinite"/>
                  </p:stCondLst>
                  <p:endCondLst>
                    <p:cond evt="onStopAudio" delay="0">
                      <p:tgtEl>
                        <p:sldTgt/>
                      </p:tgtEl>
                    </p:cond>
                  </p:endCondLst>
                </p:cTn>
                <p:tgtEl>
                  <p:spTgt spid="5"/>
                </p:tgtEl>
              </p:cMediaNode>
            </p:audio>
            <p:seq concurrent="1" nextAc="seek">
              <p:cTn id="14" restart="whenNotActive" fill="hold" evtFilter="cancelBubble" nodeType="interactiveSeq">
                <p:stCondLst>
                  <p:cond evt="onClick" delay="0">
                    <p:tgtEl>
                      <p:spTgt spid="6"/>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20821" fill="hold"/>
                                        <p:tgtEl>
                                          <p:spTgt spid="6"/>
                                        </p:tgtEl>
                                      </p:cBhvr>
                                    </p:cmd>
                                  </p:childTnLst>
                                </p:cTn>
                              </p:par>
                            </p:childTnLst>
                          </p:cTn>
                        </p:par>
                      </p:childTnLst>
                    </p:cTn>
                  </p:par>
                </p:childTnLst>
              </p:cTn>
              <p:nextCondLst>
                <p:cond evt="onClick" delay="0">
                  <p:tgtEl>
                    <p:spTgt spid="6"/>
                  </p:tgtEl>
                </p:cond>
              </p:nextCondLst>
            </p:seq>
            <p:audio>
              <p:cMediaNode vol="80000">
                <p:cTn id="19" fill="hold" display="0">
                  <p:stCondLst>
                    <p:cond delay="indefinite"/>
                  </p:stCondLst>
                  <p:endCondLst>
                    <p:cond evt="onStopAudio" delay="0">
                      <p:tgtEl>
                        <p:sldTgt/>
                      </p:tgtEl>
                    </p:cond>
                  </p:endCondLst>
                </p:cTn>
                <p:tgtEl>
                  <p:spTgt spid="6"/>
                </p:tgtEl>
              </p:cMediaNode>
            </p:audio>
            <p:seq concurrent="1" nextAc="seek">
              <p:cTn id="20" restart="whenNotActive" fill="hold" evtFilter="cancelBubble" nodeType="interactiveSeq">
                <p:stCondLst>
                  <p:cond evt="onClick" delay="0">
                    <p:tgtEl>
                      <p:spTgt spid="7"/>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23050" fill="hold"/>
                                        <p:tgtEl>
                                          <p:spTgt spid="7"/>
                                        </p:tgtEl>
                                      </p:cBhvr>
                                    </p:cmd>
                                  </p:childTnLst>
                                </p:cTn>
                              </p:par>
                            </p:childTnLst>
                          </p:cTn>
                        </p:par>
                      </p:childTnLst>
                    </p:cTn>
                  </p:par>
                </p:childTnLst>
              </p:cTn>
              <p:nextCondLst>
                <p:cond evt="onClick" delay="0">
                  <p:tgtEl>
                    <p:spTgt spid="7"/>
                  </p:tgtEl>
                </p:cond>
              </p:nextCondLst>
            </p:seq>
            <p:audio>
              <p:cMediaNode vol="80000">
                <p:cTn id="25"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897005"/>
          </a:xfrm>
        </p:spPr>
        <p:txBody>
          <a:bodyPr/>
          <a:lstStyle/>
          <a:p>
            <a:r>
              <a:rPr lang="en-US" b="1" dirty="0"/>
              <a:t>6. Supplementary Documents</a:t>
            </a:r>
            <a:endParaRPr lang="en-US" dirty="0"/>
          </a:p>
        </p:txBody>
      </p:sp>
      <p:sp>
        <p:nvSpPr>
          <p:cNvPr id="3" name="Content Placeholder 2"/>
          <p:cNvSpPr>
            <a:spLocks noGrp="1"/>
          </p:cNvSpPr>
          <p:nvPr>
            <p:ph idx="1"/>
          </p:nvPr>
        </p:nvSpPr>
        <p:spPr>
          <a:xfrm>
            <a:off x="838200" y="1262130"/>
            <a:ext cx="10515600" cy="4914833"/>
          </a:xfrm>
        </p:spPr>
        <p:txBody>
          <a:bodyPr>
            <a:normAutofit/>
          </a:bodyPr>
          <a:lstStyle/>
          <a:p>
            <a:r>
              <a:rPr lang="en-US" b="1" dirty="0"/>
              <a:t>Note: Supplementary Documents are distinct from Appendices, </a:t>
            </a:r>
            <a:r>
              <a:rPr lang="en-US" dirty="0"/>
              <a:t>as stipulated in the </a:t>
            </a:r>
            <a:r>
              <a:rPr lang="en-US" dirty="0" err="1"/>
              <a:t>PAPPG</a:t>
            </a:r>
            <a:r>
              <a:rPr lang="en-US" dirty="0"/>
              <a:t>: </a:t>
            </a:r>
            <a:r>
              <a:rPr lang="en-US" i="1" dirty="0"/>
              <a:t>Appendices may not be included </a:t>
            </a:r>
            <a:r>
              <a:rPr lang="en-US" dirty="0"/>
              <a:t>unless a formal deviation has been authorized. See </a:t>
            </a:r>
            <a:r>
              <a:rPr lang="en-US" dirty="0" err="1"/>
              <a:t>PAPPG</a:t>
            </a:r>
            <a:r>
              <a:rPr lang="en-US" dirty="0"/>
              <a:t> Chapter </a:t>
            </a:r>
            <a:r>
              <a:rPr lang="en-US" dirty="0" err="1"/>
              <a:t>II.A</a:t>
            </a:r>
            <a:r>
              <a:rPr lang="en-US" dirty="0"/>
              <a:t> for more information about deviations.</a:t>
            </a:r>
          </a:p>
          <a:p>
            <a:r>
              <a:rPr lang="en-US" b="1" dirty="0"/>
              <a:t>Required Supplementary documents:</a:t>
            </a:r>
            <a:endParaRPr lang="en-US" dirty="0"/>
          </a:p>
          <a:p>
            <a:r>
              <a:rPr lang="en-US" dirty="0"/>
              <a:t>Data Management Plan</a:t>
            </a:r>
          </a:p>
          <a:p>
            <a:r>
              <a:rPr lang="en-US" dirty="0"/>
              <a:t>Postdoctoral Researcher Mentoring Plan (if applicable)</a:t>
            </a:r>
          </a:p>
          <a:p>
            <a:r>
              <a:rPr lang="en-US" dirty="0"/>
              <a:t>See the </a:t>
            </a:r>
            <a:r>
              <a:rPr lang="en-US" dirty="0" err="1"/>
              <a:t>PAPPG</a:t>
            </a:r>
            <a:r>
              <a:rPr lang="en-US" dirty="0"/>
              <a:t>, Chapter </a:t>
            </a:r>
            <a:r>
              <a:rPr lang="en-US" dirty="0" err="1"/>
              <a:t>II.C.2.j</a:t>
            </a:r>
            <a:r>
              <a:rPr lang="en-US" dirty="0"/>
              <a:t>., for instructions for the preparation of these items. For more information and the instructions for proposals submitted to the Directorate for Education and Human Resources (EHR) see: https://www.nsf.gov/bfa/dias/policy/dmp.jsp.	</a:t>
            </a:r>
          </a:p>
          <a:p>
            <a:endParaRPr lang="en-US"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74569" y="5751490"/>
            <a:ext cx="609600" cy="609600"/>
          </a:xfrm>
          <a:prstGeom prst="rect">
            <a:avLst/>
          </a:prstGeom>
        </p:spPr>
      </p:pic>
    </p:spTree>
    <p:extLst>
      <p:ext uri="{BB962C8B-B14F-4D97-AF65-F5344CB8AC3E}">
        <p14:creationId xmlns:p14="http://schemas.microsoft.com/office/powerpoint/2010/main" val="55214371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2555"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1074758" cy="1051551"/>
          </a:xfrm>
        </p:spPr>
        <p:txBody>
          <a:bodyPr>
            <a:normAutofit/>
          </a:bodyPr>
          <a:lstStyle/>
          <a:p>
            <a:r>
              <a:rPr lang="en-US" b="1" dirty="0"/>
              <a:t>Allowable Additional Supplementary Documents</a:t>
            </a:r>
            <a:endParaRPr lang="en-US" dirty="0"/>
          </a:p>
        </p:txBody>
      </p:sp>
      <p:sp>
        <p:nvSpPr>
          <p:cNvPr id="3" name="Content Placeholder 2"/>
          <p:cNvSpPr>
            <a:spLocks noGrp="1"/>
          </p:cNvSpPr>
          <p:nvPr>
            <p:ph idx="1"/>
          </p:nvPr>
        </p:nvSpPr>
        <p:spPr>
          <a:xfrm>
            <a:off x="838200" y="1326524"/>
            <a:ext cx="10515600" cy="5383369"/>
          </a:xfrm>
        </p:spPr>
        <p:txBody>
          <a:bodyPr>
            <a:normAutofit fontScale="70000" lnSpcReduction="20000"/>
          </a:bodyPr>
          <a:lstStyle/>
          <a:p>
            <a:r>
              <a:rPr lang="en-US" dirty="0"/>
              <a:t>1. Letters of Collaboration from consultants, advisors, distributors, and organizational partners indicating their specific roles and duties in the project and their assurance to participate, if funded. These should document the collaborative arrangements that are of significance to the proposal. Letters of Support or Endorsement from persons merely endorsing, but not involved with or making a substantial commitment to the project, are not allowed. </a:t>
            </a:r>
            <a:r>
              <a:rPr lang="en-US" b="1" dirty="0"/>
              <a:t>Proposals with Letters of Support or Endorsement will be returned without review</a:t>
            </a:r>
            <a:r>
              <a:rPr lang="en-US" dirty="0"/>
              <a:t>.</a:t>
            </a:r>
          </a:p>
          <a:p>
            <a:r>
              <a:rPr lang="en-US" dirty="0"/>
              <a:t>2. For projects with TV, film, radio, and exhibition products only, PIs may submit up to an additional 20 pages maximum of materials difficult to convey in textual language such as scripts or treatments of media productions, exhibit sketches, or floorplans. This additional documentation cannot be used to increase the 18-page Project Description limit.</a:t>
            </a:r>
          </a:p>
          <a:p>
            <a:r>
              <a:rPr lang="en-US" dirty="0"/>
              <a:t>3. For deliverables that involve media or technology that cannot solely be represented on the printed page, only media that cannot be submitted in Supplementary Documents may be provided as DVD or CD. Twelve (12) copies labeled with the official NSF proposal number, title, and PI, must be sent to: Advancing Informal STEM Learning, EHR/DRL, National Science Foundation, 2415 Eisenhower Avenue, Alexandria, VA 22314. These materials, which will not be returned, must be received within 5 business days following electronic submission of the proposal; clearly mark the package "</a:t>
            </a:r>
            <a:r>
              <a:rPr lang="en-US" i="1" dirty="0"/>
              <a:t>Supplementary Documents“ </a:t>
            </a:r>
            <a:r>
              <a:rPr lang="en-US" dirty="0"/>
              <a:t>and indicate the official NSF proposal number.</a:t>
            </a:r>
          </a:p>
          <a:p>
            <a:r>
              <a:rPr lang="en-US" b="1" dirty="0"/>
              <a:t>Note: </a:t>
            </a:r>
            <a:r>
              <a:rPr lang="en-US" dirty="0"/>
              <a:t>The Project Description must provide sufficient information for reviewers to make reasoned judgments about the proposed work. Reviewers may opt to read these additional documents, but are not required to do so.	</a:t>
            </a:r>
          </a:p>
          <a:p>
            <a:endParaRPr lang="en-US"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353800" y="1630250"/>
            <a:ext cx="609600" cy="609600"/>
          </a:xfrm>
          <a:prstGeom prst="rect">
            <a:avLst/>
          </a:prstGeom>
        </p:spPr>
      </p:pic>
      <p:pic>
        <p:nvPicPr>
          <p:cNvPr id="5"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1353800" y="3042097"/>
            <a:ext cx="609600" cy="609600"/>
          </a:xfrm>
          <a:prstGeom prst="rect">
            <a:avLst/>
          </a:prstGeom>
        </p:spPr>
      </p:pic>
      <p:pic>
        <p:nvPicPr>
          <p:cNvPr id="6" name="Recorded Sound">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0"/>
          <a:stretch>
            <a:fillRect/>
          </a:stretch>
        </p:blipFill>
        <p:spPr>
          <a:xfrm>
            <a:off x="11328579" y="4405648"/>
            <a:ext cx="609600" cy="609600"/>
          </a:xfrm>
          <a:prstGeom prst="rect">
            <a:avLst/>
          </a:prstGeom>
        </p:spPr>
      </p:pic>
      <p:pic>
        <p:nvPicPr>
          <p:cNvPr id="8" name="Recorded Sound">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0"/>
          <a:stretch>
            <a:fillRect/>
          </a:stretch>
        </p:blipFill>
        <p:spPr>
          <a:xfrm>
            <a:off x="11353800" y="5671847"/>
            <a:ext cx="609600" cy="609600"/>
          </a:xfrm>
          <a:prstGeom prst="rect">
            <a:avLst/>
          </a:prstGeom>
        </p:spPr>
      </p:pic>
    </p:spTree>
    <p:extLst>
      <p:ext uri="{BB962C8B-B14F-4D97-AF65-F5344CB8AC3E}">
        <p14:creationId xmlns:p14="http://schemas.microsoft.com/office/powerpoint/2010/main" val="158178082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2966"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40605" fill="hold"/>
                                        <p:tgtEl>
                                          <p:spTgt spid="5"/>
                                        </p:tgtEl>
                                      </p:cBhvr>
                                    </p:cmd>
                                  </p:childTnLst>
                                </p:cTn>
                              </p:par>
                            </p:childTnLst>
                          </p:cTn>
                        </p:par>
                      </p:childTnLst>
                    </p:cTn>
                  </p:par>
                </p:childTnLst>
              </p:cTn>
              <p:nextCondLst>
                <p:cond evt="onClick" delay="0">
                  <p:tgtEl>
                    <p:spTgt spid="5"/>
                  </p:tgtEl>
                </p:cond>
              </p:nextCondLst>
            </p:seq>
            <p:audio>
              <p:cMediaNode vol="80000">
                <p:cTn id="13" fill="hold" display="0">
                  <p:stCondLst>
                    <p:cond delay="indefinite"/>
                  </p:stCondLst>
                  <p:endCondLst>
                    <p:cond evt="onStopAudio" delay="0">
                      <p:tgtEl>
                        <p:sldTgt/>
                      </p:tgtEl>
                    </p:cond>
                  </p:endCondLst>
                </p:cTn>
                <p:tgtEl>
                  <p:spTgt spid="5"/>
                </p:tgtEl>
              </p:cMediaNode>
            </p:audio>
            <p:seq concurrent="1" nextAc="seek">
              <p:cTn id="14" restart="whenNotActive" fill="hold" evtFilter="cancelBubble" nodeType="interactiveSeq">
                <p:stCondLst>
                  <p:cond evt="onClick" delay="0">
                    <p:tgtEl>
                      <p:spTgt spid="6"/>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6851" fill="hold"/>
                                        <p:tgtEl>
                                          <p:spTgt spid="6"/>
                                        </p:tgtEl>
                                      </p:cBhvr>
                                    </p:cmd>
                                  </p:childTnLst>
                                </p:cTn>
                              </p:par>
                            </p:childTnLst>
                          </p:cTn>
                        </p:par>
                      </p:childTnLst>
                    </p:cTn>
                  </p:par>
                </p:childTnLst>
              </p:cTn>
              <p:nextCondLst>
                <p:cond evt="onClick" delay="0">
                  <p:tgtEl>
                    <p:spTgt spid="6"/>
                  </p:tgtEl>
                </p:cond>
              </p:nextCondLst>
            </p:seq>
            <p:audio>
              <p:cMediaNode vol="80000">
                <p:cTn id="19" fill="hold" display="0">
                  <p:stCondLst>
                    <p:cond delay="indefinite"/>
                  </p:stCondLst>
                  <p:endCondLst>
                    <p:cond evt="onStopAudio" delay="0">
                      <p:tgtEl>
                        <p:sldTgt/>
                      </p:tgtEl>
                    </p:cond>
                  </p:endCondLst>
                </p:cTn>
                <p:tgtEl>
                  <p:spTgt spid="6"/>
                </p:tgtEl>
              </p:cMediaNode>
            </p:audio>
            <p:seq concurrent="1" nextAc="seek">
              <p:cTn id="20" restart="whenNotActive" fill="hold" evtFilter="cancelBubble" nodeType="interactiveSeq">
                <p:stCondLst>
                  <p:cond evt="onClick" delay="0">
                    <p:tgtEl>
                      <p:spTgt spid="8"/>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9722" fill="hold"/>
                                        <p:tgtEl>
                                          <p:spTgt spid="8"/>
                                        </p:tgtEl>
                                      </p:cBhvr>
                                    </p:cmd>
                                  </p:childTnLst>
                                </p:cTn>
                              </p:par>
                            </p:childTnLst>
                          </p:cTn>
                        </p:par>
                      </p:childTnLst>
                    </p:cTn>
                  </p:par>
                </p:childTnLst>
              </p:cTn>
              <p:nextCondLst>
                <p:cond evt="onClick" delay="0">
                  <p:tgtEl>
                    <p:spTgt spid="8"/>
                  </p:tgtEl>
                </p:cond>
              </p:nextCondLst>
            </p:seq>
            <p:audio>
              <p:cMediaNode vol="80000">
                <p:cTn id="25" fill="hold" display="0">
                  <p:stCondLst>
                    <p:cond delay="indefinite"/>
                  </p:stCondLst>
                  <p:endCondLst>
                    <p:cond evt="onStopAudio" delay="0">
                      <p:tgtEl>
                        <p:sldTgt/>
                      </p:tgtEl>
                    </p:cond>
                  </p:endCondLst>
                </p:cTn>
                <p:tgtEl>
                  <p:spTgt spid="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C491CB-EC95-4F7D-BD37-1C1ED209DF6F}"/>
              </a:ext>
            </a:extLst>
          </p:cNvPr>
          <p:cNvSpPr>
            <a:spLocks noGrp="1"/>
          </p:cNvSpPr>
          <p:nvPr>
            <p:ph type="title"/>
          </p:nvPr>
        </p:nvSpPr>
        <p:spPr>
          <a:xfrm>
            <a:off x="2032519" y="2287231"/>
            <a:ext cx="7820607" cy="1325563"/>
          </a:xfrm>
        </p:spPr>
        <p:txBody>
          <a:bodyPr/>
          <a:lstStyle/>
          <a:p>
            <a:r>
              <a:rPr lang="en-US" dirty="0"/>
              <a:t>This is Part 2 of the presentation.</a:t>
            </a:r>
          </a:p>
        </p:txBody>
      </p:sp>
    </p:spTree>
    <p:extLst>
      <p:ext uri="{BB962C8B-B14F-4D97-AF65-F5344CB8AC3E}">
        <p14:creationId xmlns:p14="http://schemas.microsoft.com/office/powerpoint/2010/main" val="926246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6F76F4-D432-4B27-8E10-D7EC1F78000D}"/>
              </a:ext>
            </a:extLst>
          </p:cNvPr>
          <p:cNvSpPr>
            <a:spLocks noGrp="1"/>
          </p:cNvSpPr>
          <p:nvPr>
            <p:ph type="ctrTitle"/>
          </p:nvPr>
        </p:nvSpPr>
        <p:spPr>
          <a:xfrm>
            <a:off x="391886" y="1159685"/>
            <a:ext cx="11800114" cy="2387600"/>
          </a:xfrm>
        </p:spPr>
        <p:txBody>
          <a:bodyPr>
            <a:normAutofit/>
          </a:bodyPr>
          <a:lstStyle/>
          <a:p>
            <a:r>
              <a:rPr lang="en-US" sz="3600" dirty="0"/>
              <a:t>Look for </a:t>
            </a:r>
            <a:r>
              <a:rPr lang="en-US" sz="3600"/>
              <a:t>Part 3 for </a:t>
            </a:r>
            <a:r>
              <a:rPr lang="en-US" sz="3600" dirty="0"/>
              <a:t>the next section of the presentation.</a:t>
            </a:r>
          </a:p>
        </p:txBody>
      </p:sp>
    </p:spTree>
    <p:extLst>
      <p:ext uri="{BB962C8B-B14F-4D97-AF65-F5344CB8AC3E}">
        <p14:creationId xmlns:p14="http://schemas.microsoft.com/office/powerpoint/2010/main" val="5820020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141703"/>
          </a:xfrm>
        </p:spPr>
        <p:txBody>
          <a:bodyPr>
            <a:normAutofit/>
          </a:bodyPr>
          <a:lstStyle/>
          <a:p>
            <a:r>
              <a:rPr lang="en-US" b="1" dirty="0"/>
              <a:t>About EHR and DRL</a:t>
            </a:r>
            <a:endParaRPr lang="en-US" dirty="0"/>
          </a:p>
        </p:txBody>
      </p:sp>
      <p:sp>
        <p:nvSpPr>
          <p:cNvPr id="3" name="Content Placeholder 2"/>
          <p:cNvSpPr>
            <a:spLocks noGrp="1"/>
          </p:cNvSpPr>
          <p:nvPr>
            <p:ph idx="1"/>
          </p:nvPr>
        </p:nvSpPr>
        <p:spPr>
          <a:xfrm>
            <a:off x="838200" y="978794"/>
            <a:ext cx="10515600" cy="5879206"/>
          </a:xfrm>
        </p:spPr>
        <p:txBody>
          <a:bodyPr>
            <a:normAutofit fontScale="47500" lnSpcReduction="20000"/>
          </a:bodyPr>
          <a:lstStyle/>
          <a:p>
            <a:r>
              <a:rPr lang="en-US" sz="2900" dirty="0"/>
              <a:t>The Advancing Informal STEM Learning (AISL) is one of six programs in the Division of Research on Learning in Formal and Informal Settings (DRL) in the Directorate for Education and Human Resources (EHR). The other five programs in EHR/DRL are:</a:t>
            </a:r>
          </a:p>
          <a:p>
            <a:r>
              <a:rPr lang="en-US" sz="2900" dirty="0"/>
              <a:t>Advanced Technological Education (ATE)</a:t>
            </a:r>
          </a:p>
          <a:p>
            <a:r>
              <a:rPr lang="en-US" sz="2900" dirty="0"/>
              <a:t>Discovery Research Pre-K-12 (</a:t>
            </a:r>
            <a:r>
              <a:rPr lang="en-US" sz="2900" dirty="0" err="1"/>
              <a:t>DRK</a:t>
            </a:r>
            <a:r>
              <a:rPr lang="en-US" sz="2900" dirty="0"/>
              <a:t>-12)</a:t>
            </a:r>
          </a:p>
          <a:p>
            <a:r>
              <a:rPr lang="en-US" sz="2900" dirty="0"/>
              <a:t>Innovative Technology Experiences for Students and Teachers (ITEST)</a:t>
            </a:r>
          </a:p>
          <a:p>
            <a:r>
              <a:rPr lang="en-US" sz="2900" dirty="0"/>
              <a:t>EHR Core Research (</a:t>
            </a:r>
            <a:r>
              <a:rPr lang="en-US" sz="2900" dirty="0" err="1"/>
              <a:t>ECR</a:t>
            </a:r>
            <a:r>
              <a:rPr lang="en-US" sz="2900" dirty="0"/>
              <a:t>)</a:t>
            </a:r>
          </a:p>
          <a:p>
            <a:r>
              <a:rPr lang="en-US" sz="2900" dirty="0"/>
              <a:t>STEM + Computing Partnerships (</a:t>
            </a:r>
            <a:r>
              <a:rPr lang="en-US" sz="2900" dirty="0" err="1"/>
              <a:t>STEM+C</a:t>
            </a:r>
            <a:r>
              <a:rPr lang="en-US" sz="2900" dirty="0"/>
              <a:t>)</a:t>
            </a:r>
          </a:p>
          <a:p>
            <a:r>
              <a:rPr lang="en-US" sz="2900" dirty="0"/>
              <a:t>The contributions of AISL projects to advancing knowledge and the evidence base in STEM education differ from the EHR Core Research program (</a:t>
            </a:r>
            <a:r>
              <a:rPr lang="en-US" sz="2900" dirty="0" err="1"/>
              <a:t>ECR</a:t>
            </a:r>
            <a:r>
              <a:rPr lang="en-US" sz="2900" dirty="0"/>
              <a:t>). </a:t>
            </a:r>
            <a:r>
              <a:rPr lang="en-US" sz="2900" dirty="0" err="1"/>
              <a:t>AISL's</a:t>
            </a:r>
            <a:r>
              <a:rPr lang="en-US" sz="2900" dirty="0"/>
              <a:t> research and development investments focus on the </a:t>
            </a:r>
            <a:r>
              <a:rPr lang="en-US" sz="2900" i="1" dirty="0"/>
              <a:t>translation </a:t>
            </a:r>
            <a:r>
              <a:rPr lang="en-US" sz="2900" dirty="0"/>
              <a:t>of foundational and early stage research to research, design, development, and implementation of STEM learning in informal environments. As such, AISL contributes to the knowledge base that advances our understandings of or has ultimate use in informal settings.</a:t>
            </a:r>
          </a:p>
          <a:p>
            <a:r>
              <a:rPr lang="en-US" sz="2900" dirty="0"/>
              <a:t>Each program can be accessed from DRL Web Page.</a:t>
            </a:r>
          </a:p>
          <a:p>
            <a:r>
              <a:rPr lang="en-US" sz="2900" dirty="0"/>
              <a:t>Investments by EHR/DRL contribute to the three categories that together form the foundation for EHR's strategic framework toward the fulfillment of the EHR mission. Within each of these categories, EHR/DRL will continue to build and emphasize its research and development activities.</a:t>
            </a:r>
          </a:p>
          <a:p>
            <a:r>
              <a:rPr lang="en-US" sz="2900" dirty="0"/>
              <a:t>Learning and learning environments: Investments in this category seek to develop understanding of the cognitive, affective, and non-cognitive foundations of STEM learning; to study emerging contexts and tools for learning STEM concepts and skills; and to build environments that promote new, high-impact learning opportunities for tomorrow's scientists and engineers, as well as the public and students living in an increasingly technology-oriented society.</a:t>
            </a:r>
          </a:p>
          <a:p>
            <a:r>
              <a:rPr lang="en-US" sz="2900" dirty="0"/>
              <a:t>Broadening participation and institutional capacity in STEM: Programs in this category capitalize on the Nation's diversity in order to increase the scientific workforce by engaging and building capacity in all people in STEM learning and professional training, particularly those from groups that have been traditionally underrepresented in STEM fields.</a:t>
            </a:r>
          </a:p>
          <a:p>
            <a:r>
              <a:rPr lang="en-US" sz="2900" dirty="0"/>
              <a:t>STEM workforce: Workforce investments are intended to improve the education and preparation of a STEM workforce that will be ready to capitalize on unprecedented advances in technology and science, and to address future global, social, and economic challenges. This framework positions the directorate to respond more readily to emerging opportunities created by new technologies, improvements in the STEM education evidence base, administration priorities, and other national or societal needs.</a:t>
            </a:r>
          </a:p>
          <a:p>
            <a:r>
              <a:rPr lang="en-US" sz="2900" dirty="0"/>
              <a:t>For more information on the EHR Web Page.	</a:t>
            </a:r>
          </a:p>
          <a:p>
            <a:endParaRPr lang="en-US"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53800" y="5918916"/>
            <a:ext cx="609600" cy="609600"/>
          </a:xfrm>
          <a:prstGeom prst="rect">
            <a:avLst/>
          </a:prstGeom>
        </p:spPr>
      </p:pic>
    </p:spTree>
    <p:extLst>
      <p:ext uri="{BB962C8B-B14F-4D97-AF65-F5344CB8AC3E}">
        <p14:creationId xmlns:p14="http://schemas.microsoft.com/office/powerpoint/2010/main" val="214385996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602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575033"/>
          </a:xfrm>
        </p:spPr>
        <p:txBody>
          <a:bodyPr>
            <a:normAutofit fontScale="90000"/>
          </a:bodyPr>
          <a:lstStyle/>
          <a:p>
            <a:r>
              <a:rPr lang="en-US" b="1" dirty="0"/>
              <a:t>Other Funding Opportunities</a:t>
            </a:r>
            <a:endParaRPr lang="en-US" dirty="0"/>
          </a:p>
        </p:txBody>
      </p:sp>
      <p:sp>
        <p:nvSpPr>
          <p:cNvPr id="3" name="Content Placeholder 2"/>
          <p:cNvSpPr>
            <a:spLocks noGrp="1"/>
          </p:cNvSpPr>
          <p:nvPr>
            <p:ph idx="1"/>
          </p:nvPr>
        </p:nvSpPr>
        <p:spPr>
          <a:xfrm>
            <a:off x="838200" y="1056068"/>
            <a:ext cx="10515600" cy="5666704"/>
          </a:xfrm>
        </p:spPr>
        <p:txBody>
          <a:bodyPr>
            <a:normAutofit fontScale="40000" lnSpcReduction="20000"/>
          </a:bodyPr>
          <a:lstStyle/>
          <a:p>
            <a:r>
              <a:rPr lang="en-US" sz="5000" dirty="0"/>
              <a:t>The NSF programs listed below may also be of interest; see individual solicitations for descriptions and due dates:</a:t>
            </a:r>
          </a:p>
          <a:p>
            <a:r>
              <a:rPr lang="en-US" sz="5000" dirty="0"/>
              <a:t>Faculty Early Career Development (CAREER) https://www.nsf.gov/funding/pgm_summ.jsp?pims_id=503214.</a:t>
            </a:r>
          </a:p>
          <a:p>
            <a:r>
              <a:rPr lang="en-US" sz="5000" dirty="0"/>
              <a:t>Inclusion across the Nation of Communities of Learners of Underrepresented Discoverers in Engineering and Science (NSF INCLUDES) https://www.nsf.gov/funding/pgm_summ.jsp?pims_id=505289.</a:t>
            </a:r>
          </a:p>
          <a:p>
            <a:r>
              <a:rPr lang="en-US" sz="5000" dirty="0"/>
              <a:t>Research Experiences for Undergraduates (</a:t>
            </a:r>
            <a:r>
              <a:rPr lang="en-US" sz="5000" dirty="0" err="1"/>
              <a:t>REU</a:t>
            </a:r>
            <a:r>
              <a:rPr lang="en-US" sz="5000" dirty="0"/>
              <a:t>) https://www.nsf.gov/funding/pgm_summ.jsp?pims_id=5517.</a:t>
            </a:r>
          </a:p>
          <a:p>
            <a:r>
              <a:rPr lang="en-US" sz="5000" dirty="0"/>
              <a:t>STEM + Computing Partnership (</a:t>
            </a:r>
            <a:r>
              <a:rPr lang="en-US" sz="5000" dirty="0" err="1"/>
              <a:t>STEM+C</a:t>
            </a:r>
            <a:r>
              <a:rPr lang="en-US" sz="5000" dirty="0"/>
              <a:t>) https://www.nsf.gov/funding/pgm_summ.jsp?pims_id=505006.</a:t>
            </a:r>
          </a:p>
          <a:p>
            <a:r>
              <a:rPr lang="en-US" sz="5000" dirty="0"/>
              <a:t>Research Coordination Networks (RCN) https://www.nsf.gov/funding/pgm_summ.jsp?pims_id=11691</a:t>
            </a:r>
            <a:r>
              <a:rPr lang="en-US" sz="4500" dirty="0"/>
              <a:t>.</a:t>
            </a:r>
          </a:p>
          <a:p>
            <a:pPr lvl="1"/>
            <a:r>
              <a:rPr lang="en-US" sz="4100" dirty="0"/>
              <a:t>The goal of the RCN program is to advance or create new directions in research and practice by funding investigators with diverse expertise and who share a common interest in an important question, issue, or topic.</a:t>
            </a:r>
          </a:p>
          <a:p>
            <a:pPr lvl="1"/>
            <a:r>
              <a:rPr lang="en-US" sz="4100" b="1" dirty="0"/>
              <a:t>RCN awards do not directly support research or development activities</a:t>
            </a:r>
            <a:r>
              <a:rPr lang="en-US" sz="4100" dirty="0"/>
              <a:t>. RCNs fund the development of networks and relationships, such that researchers and practitioners discuss and advance their research and practice activities across theoretical frameworks, methodological approaches and/or disciplinary, organizational, geographic, and international boundaries. The question, issue, or topic provides relevance and coherence to the network.</a:t>
            </a:r>
          </a:p>
          <a:p>
            <a:pPr lvl="1"/>
            <a:r>
              <a:rPr lang="en-US" sz="4100" dirty="0"/>
              <a:t>The AISL program welcomes submissions of RCN proposals that advance AISL goals through the sharing of ideas, knowledge, and practices. RCNs are an additional avenue for considering strategic impact, advancing effective collaborations, and broadening participation. See the RCN solicitation for further details. Speak to an AISL program officer if considering this proposal mechanism.	</a:t>
            </a:r>
          </a:p>
          <a:p>
            <a:pPr marL="457200" lvl="1" indent="0">
              <a:buNone/>
            </a:pPr>
            <a:endParaRPr lang="en-US" sz="4100" dirty="0"/>
          </a:p>
          <a:p>
            <a:endParaRPr lang="en-US" dirty="0"/>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53800" y="5699975"/>
            <a:ext cx="609600" cy="609600"/>
          </a:xfrm>
          <a:prstGeom prst="rect">
            <a:avLst/>
          </a:prstGeom>
        </p:spPr>
      </p:pic>
    </p:spTree>
    <p:extLst>
      <p:ext uri="{BB962C8B-B14F-4D97-AF65-F5344CB8AC3E}">
        <p14:creationId xmlns:p14="http://schemas.microsoft.com/office/powerpoint/2010/main" val="27886156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1564"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46186"/>
            <a:ext cx="10515600" cy="935640"/>
          </a:xfrm>
        </p:spPr>
        <p:txBody>
          <a:bodyPr/>
          <a:lstStyle/>
          <a:p>
            <a:r>
              <a:rPr lang="en-US" b="1" dirty="0"/>
              <a:t>Resources</a:t>
            </a:r>
            <a:endParaRPr lang="en-US" dirty="0"/>
          </a:p>
        </p:txBody>
      </p:sp>
      <p:sp>
        <p:nvSpPr>
          <p:cNvPr id="3" name="Content Placeholder 2"/>
          <p:cNvSpPr>
            <a:spLocks noGrp="1"/>
          </p:cNvSpPr>
          <p:nvPr>
            <p:ph idx="1"/>
          </p:nvPr>
        </p:nvSpPr>
        <p:spPr>
          <a:xfrm>
            <a:off x="838200" y="1081826"/>
            <a:ext cx="10515600" cy="5095137"/>
          </a:xfrm>
        </p:spPr>
        <p:txBody>
          <a:bodyPr>
            <a:normAutofit fontScale="92500" lnSpcReduction="20000"/>
          </a:bodyPr>
          <a:lstStyle/>
          <a:p>
            <a:pPr marL="0" indent="0">
              <a:buNone/>
            </a:pPr>
            <a:r>
              <a:rPr lang="en-US" dirty="0"/>
              <a:t>The following sites are potential resources for prospective PIs.</a:t>
            </a:r>
          </a:p>
          <a:p>
            <a:r>
              <a:rPr lang="en-US" dirty="0"/>
              <a:t>The Center for Advancement of Informal Science Education (</a:t>
            </a:r>
            <a:r>
              <a:rPr lang="en-US" dirty="0" err="1"/>
              <a:t>CAISE</a:t>
            </a:r>
            <a:r>
              <a:rPr lang="en-US" dirty="0"/>
              <a:t>) provides resources for NSF principal investigators, ISE professionals, and STEM researchers. See http://informalscience.org/nsf-aisl for more information.</a:t>
            </a:r>
          </a:p>
          <a:p>
            <a:r>
              <a:rPr lang="en-US" dirty="0"/>
              <a:t>The Center for Innovative Research in Cyber Learning (</a:t>
            </a:r>
            <a:r>
              <a:rPr lang="en-US" dirty="0" err="1"/>
              <a:t>CIRCL</a:t>
            </a:r>
            <a:r>
              <a:rPr lang="en-US" dirty="0"/>
              <a:t>) supports the </a:t>
            </a:r>
            <a:r>
              <a:rPr lang="en-US" dirty="0" err="1"/>
              <a:t>cyberlearning</a:t>
            </a:r>
            <a:r>
              <a:rPr lang="en-US" dirty="0"/>
              <a:t> research community across all relevant programs at NSF. See http://circlcenter.org for more information.</a:t>
            </a:r>
          </a:p>
          <a:p>
            <a:r>
              <a:rPr lang="en-US" dirty="0"/>
              <a:t>The Community for Advancing Discovery Research in Education (CADRE) is the resource network for the </a:t>
            </a:r>
            <a:r>
              <a:rPr lang="en-US" dirty="0" err="1"/>
              <a:t>DRK</a:t>
            </a:r>
            <a:r>
              <a:rPr lang="en-US" dirty="0"/>
              <a:t>-12 program. To explore the resources of CADRE see http://cadrek12.org/.</a:t>
            </a:r>
          </a:p>
          <a:p>
            <a:r>
              <a:rPr lang="en-US" dirty="0"/>
              <a:t>The STEM Learning and Research Center (</a:t>
            </a:r>
            <a:r>
              <a:rPr lang="en-US" dirty="0" err="1"/>
              <a:t>STELAR</a:t>
            </a:r>
            <a:r>
              <a:rPr lang="en-US" dirty="0"/>
              <a:t>) is supported by the ITEST program. For more information seehttp://stelar.edc.org/.</a:t>
            </a:r>
          </a:p>
          <a:p>
            <a:pPr marL="0" indent="0">
              <a:buNone/>
            </a:pPr>
            <a:r>
              <a:rPr lang="en-US" dirty="0"/>
              <a:t>	</a:t>
            </a:r>
          </a:p>
          <a:p>
            <a:endParaRPr lang="en-US" dirty="0"/>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53800" y="5442397"/>
            <a:ext cx="609600" cy="609600"/>
          </a:xfrm>
          <a:prstGeom prst="rect">
            <a:avLst/>
          </a:prstGeom>
        </p:spPr>
      </p:pic>
    </p:spTree>
    <p:extLst>
      <p:ext uri="{BB962C8B-B14F-4D97-AF65-F5344CB8AC3E}">
        <p14:creationId xmlns:p14="http://schemas.microsoft.com/office/powerpoint/2010/main" val="49790027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9877"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806852"/>
          </a:xfrm>
        </p:spPr>
        <p:txBody>
          <a:bodyPr>
            <a:normAutofit/>
          </a:bodyPr>
          <a:lstStyle/>
          <a:p>
            <a:r>
              <a:rPr lang="en-US" b="1" dirty="0"/>
              <a:t>References</a:t>
            </a:r>
            <a:endParaRPr lang="en-US" dirty="0"/>
          </a:p>
        </p:txBody>
      </p:sp>
      <p:sp>
        <p:nvSpPr>
          <p:cNvPr id="3" name="Content Placeholder 2"/>
          <p:cNvSpPr>
            <a:spLocks noGrp="1"/>
          </p:cNvSpPr>
          <p:nvPr>
            <p:ph idx="1"/>
          </p:nvPr>
        </p:nvSpPr>
        <p:spPr>
          <a:xfrm>
            <a:off x="838200" y="1171978"/>
            <a:ext cx="10515600" cy="5537915"/>
          </a:xfrm>
        </p:spPr>
        <p:txBody>
          <a:bodyPr>
            <a:normAutofit fontScale="55000" lnSpcReduction="20000"/>
          </a:bodyPr>
          <a:lstStyle/>
          <a:p>
            <a:r>
              <a:rPr lang="en-US" dirty="0"/>
              <a:t>Center for Advancement of informal Science Education. (2011). Principal investigator's Guide: Managing Evaluation in informal STEM Education Projects. Washington, DC: Author. Retrieved from http://informalscience.org/evaluation/evaluation-resources/pi-guide.</a:t>
            </a:r>
          </a:p>
          <a:p>
            <a:r>
              <a:rPr lang="en-US" dirty="0"/>
              <a:t>Dickel, S. (2016). Trust in technologies? Science after de-professionalization. </a:t>
            </a:r>
            <a:r>
              <a:rPr lang="en-US" i="1" dirty="0"/>
              <a:t>Journal of Science Communication. </a:t>
            </a:r>
            <a:r>
              <a:rPr lang="en-US" dirty="0"/>
              <a:t>15(05), </a:t>
            </a:r>
            <a:r>
              <a:rPr lang="en-US" dirty="0" err="1"/>
              <a:t>C03</a:t>
            </a:r>
            <a:r>
              <a:rPr lang="en-US" dirty="0"/>
              <a:t>. Retrieved from https://jcom.sissa.it/sites/default/files/documents/JCOM_1505_2016_C03.pdf.</a:t>
            </a:r>
          </a:p>
          <a:p>
            <a:r>
              <a:rPr lang="en-US" dirty="0"/>
              <a:t>Friedman, A. (Ed.). (2008). Framework for evaluating informal science education projects. Retrieved March 27, 2009, fromhttp://informalscience.org/documents/Eval_Framework.pdf.</a:t>
            </a:r>
          </a:p>
          <a:p>
            <a:r>
              <a:rPr lang="en-US" dirty="0"/>
              <a:t>Institute of Education Sciences, U.S. Department of Education, and the National Science Foundation (August, 2013). Common Guidelines for Education Research and Development: A Report from the Institute of Education Sciences, U.S. Department of Education, and the National Science Foundation.</a:t>
            </a:r>
          </a:p>
          <a:p>
            <a:r>
              <a:rPr lang="en-US" dirty="0"/>
              <a:t>NSF 13-126</a:t>
            </a:r>
          </a:p>
          <a:p>
            <a:r>
              <a:rPr lang="en-US" dirty="0"/>
              <a:t>FAQs: NSF 13-127</a:t>
            </a:r>
          </a:p>
          <a:p>
            <a:r>
              <a:rPr lang="en-US" dirty="0"/>
              <a:t>National Academies of Sciences, Engineering, and Medicine. (2015). </a:t>
            </a:r>
            <a:r>
              <a:rPr lang="en-US" i="1" dirty="0"/>
              <a:t>Trust and Confidence at the Interfaces of the Life Sciences and Society: Does the Public Trust Science? A Workshop Summary</a:t>
            </a:r>
            <a:r>
              <a:rPr lang="en-US" dirty="0"/>
              <a:t>. Washington, DC: The National Academies Press. http://nap.edu/21798.</a:t>
            </a:r>
          </a:p>
          <a:p>
            <a:r>
              <a:rPr lang="en-US" dirty="0"/>
              <a:t>National Academies of Sciences, Engineering, and Medicine. (2017). </a:t>
            </a:r>
            <a:r>
              <a:rPr lang="en-US" i="1" dirty="0"/>
              <a:t>Communicating Science Effectively: A Research Agenda</a:t>
            </a:r>
            <a:r>
              <a:rPr lang="en-US" dirty="0"/>
              <a:t>. Washington, DC: The National Academies Press. http://nap.edu/23674</a:t>
            </a:r>
          </a:p>
          <a:p>
            <a:r>
              <a:rPr lang="en-US" dirty="0"/>
              <a:t>National Research Council (2009). </a:t>
            </a:r>
            <a:r>
              <a:rPr lang="en-US" i="1" dirty="0"/>
              <a:t>Learning Science in Informal Environments: People, Places, and Pursuits </a:t>
            </a:r>
            <a:r>
              <a:rPr lang="en-US" dirty="0"/>
              <a:t>Washington, D. C.: The National Academies Press http://www.nap.edu/openbook.php?record_id=12190.</a:t>
            </a:r>
          </a:p>
          <a:p>
            <a:r>
              <a:rPr lang="en-US" dirty="0"/>
              <a:t>National Research Council (2012). </a:t>
            </a:r>
            <a:r>
              <a:rPr lang="en-US" i="1" dirty="0"/>
              <a:t>Education for Life and Work: Developing transferable knowledge and skills in the 21st century</a:t>
            </a:r>
            <a:r>
              <a:rPr lang="en-US" dirty="0"/>
              <a:t>. Washington, D.C.: The National Academies Press. http://www.nap.edu/openbook.php?record_id=13398.</a:t>
            </a:r>
          </a:p>
          <a:p>
            <a:r>
              <a:rPr lang="en-US" dirty="0"/>
              <a:t>National Research Council (2015). </a:t>
            </a:r>
            <a:r>
              <a:rPr lang="en-US" i="1" dirty="0"/>
              <a:t>Identifying and Supporting Productive STEM Programs in Out-of-School Settings</a:t>
            </a:r>
            <a:r>
              <a:rPr lang="en-US" dirty="0"/>
              <a:t>. Washington, D.C.: The National Academies Press. http://www.nap.edu/openbook.php?record_id=21740.	</a:t>
            </a:r>
          </a:p>
          <a:p>
            <a:endParaRPr lang="en-US"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53800" y="5635581"/>
            <a:ext cx="609600" cy="609600"/>
          </a:xfrm>
          <a:prstGeom prst="rect">
            <a:avLst/>
          </a:prstGeom>
        </p:spPr>
      </p:pic>
    </p:spTree>
    <p:extLst>
      <p:ext uri="{BB962C8B-B14F-4D97-AF65-F5344CB8AC3E}">
        <p14:creationId xmlns:p14="http://schemas.microsoft.com/office/powerpoint/2010/main" val="284092281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9242"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III. AWARD INFORMATION</a:t>
            </a:r>
            <a:endParaRPr lang="en-US" dirty="0"/>
          </a:p>
        </p:txBody>
      </p:sp>
      <p:sp>
        <p:nvSpPr>
          <p:cNvPr id="3" name="Content Placeholder 2"/>
          <p:cNvSpPr>
            <a:spLocks noGrp="1"/>
          </p:cNvSpPr>
          <p:nvPr>
            <p:ph idx="1"/>
          </p:nvPr>
        </p:nvSpPr>
        <p:spPr/>
        <p:txBody>
          <a:bodyPr>
            <a:normAutofit fontScale="85000" lnSpcReduction="10000"/>
          </a:bodyPr>
          <a:lstStyle/>
          <a:p>
            <a:r>
              <a:rPr lang="en-US" dirty="0"/>
              <a:t>Pending availability of funds, it is anticipated that about 15-20 Pilots and Feasibility Studies awards, 8-10 Research in Service To Practice awards, 10-15 Innovations in Development awards, 4-6 Broad Implementation awards, 8-10 Literature Reviews, Syntheses, and/or Meta-analyses awards, and 12-18 Conference awards will be made. AISL will also fund 8-10 awards made through the </a:t>
            </a:r>
            <a:r>
              <a:rPr lang="en-US" dirty="0" err="1"/>
              <a:t>EAGER,RAPID</a:t>
            </a:r>
            <a:r>
              <a:rPr lang="en-US" dirty="0"/>
              <a:t>, Research Coordination Networks (RCN) mechanisms and 2-4 each CAREER awards and </a:t>
            </a:r>
            <a:r>
              <a:rPr lang="en-US" dirty="0" err="1"/>
              <a:t>REU</a:t>
            </a:r>
            <a:r>
              <a:rPr lang="en-US" dirty="0"/>
              <a:t> supplements.</a:t>
            </a:r>
          </a:p>
          <a:p>
            <a:r>
              <a:rPr lang="en-US" dirty="0"/>
              <a:t>Pending availability of funds $33 - $</a:t>
            </a:r>
            <a:r>
              <a:rPr lang="en-US" dirty="0" err="1"/>
              <a:t>44M</a:t>
            </a:r>
            <a:r>
              <a:rPr lang="en-US" dirty="0"/>
              <a:t> in FY 2018 is anticipated for new awards made under this solicitation. (1) Pilots and Feasibility projects: up to $300,000 with durations up to two years; (2) Research in Service to Practice projects: from $300,000 to $2,000,000 with durations from two to five years; (3) Innovations in Development projects: $500,000 to $3,000,000 with durations from two to five years;(4) Broad Implementation projects from $1,000,000 to $3,000,000 with durations from three to five years; (5) Literature Reviews, 	</a:t>
            </a:r>
          </a:p>
          <a:p>
            <a:endParaRPr lang="en-US" dirty="0"/>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049000" y="5519067"/>
            <a:ext cx="609600" cy="609600"/>
          </a:xfrm>
          <a:prstGeom prst="rect">
            <a:avLst/>
          </a:prstGeom>
        </p:spPr>
      </p:pic>
    </p:spTree>
    <p:extLst>
      <p:ext uri="{BB962C8B-B14F-4D97-AF65-F5344CB8AC3E}">
        <p14:creationId xmlns:p14="http://schemas.microsoft.com/office/powerpoint/2010/main" val="138052573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5930"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IV. ELIGIBILITY INFORMATION</a:t>
            </a:r>
            <a:endParaRPr lang="en-US" dirty="0"/>
          </a:p>
        </p:txBody>
      </p:sp>
      <p:sp>
        <p:nvSpPr>
          <p:cNvPr id="3" name="Content Placeholder 2"/>
          <p:cNvSpPr>
            <a:spLocks noGrp="1"/>
          </p:cNvSpPr>
          <p:nvPr>
            <p:ph idx="1"/>
          </p:nvPr>
        </p:nvSpPr>
        <p:spPr/>
        <p:txBody>
          <a:bodyPr>
            <a:normAutofit fontScale="92500"/>
          </a:bodyPr>
          <a:lstStyle/>
          <a:p>
            <a:r>
              <a:rPr lang="en-US" b="1" dirty="0"/>
              <a:t>Who May Submit </a:t>
            </a:r>
            <a:r>
              <a:rPr lang="en-US" b="1" dirty="0" err="1"/>
              <a:t>Proposals:</a:t>
            </a:r>
            <a:r>
              <a:rPr lang="en-US" dirty="0" err="1"/>
              <a:t>The</a:t>
            </a:r>
            <a:r>
              <a:rPr lang="en-US" dirty="0"/>
              <a:t> categories of proposers eligible to submit proposals to the National Science Foundation are identified in the </a:t>
            </a:r>
            <a:r>
              <a:rPr lang="en-US" i="1" dirty="0" err="1"/>
              <a:t>NSFProposal</a:t>
            </a:r>
            <a:r>
              <a:rPr lang="en-US" i="1" dirty="0"/>
              <a:t> &amp; Award Policies &amp; Procedures Guide </a:t>
            </a:r>
            <a:r>
              <a:rPr lang="en-US" dirty="0"/>
              <a:t>(</a:t>
            </a:r>
            <a:r>
              <a:rPr lang="en-US" dirty="0" err="1"/>
              <a:t>PAPPG</a:t>
            </a:r>
            <a:r>
              <a:rPr lang="en-US" dirty="0"/>
              <a:t>), Chapter I.E.</a:t>
            </a:r>
          </a:p>
          <a:p>
            <a:r>
              <a:rPr lang="en-US" b="1" dirty="0"/>
              <a:t>Who May Serve as </a:t>
            </a:r>
            <a:r>
              <a:rPr lang="en-US" b="1" dirty="0" err="1"/>
              <a:t>PI:</a:t>
            </a:r>
            <a:r>
              <a:rPr lang="en-US" dirty="0" err="1"/>
              <a:t>There</a:t>
            </a:r>
            <a:r>
              <a:rPr lang="en-US" dirty="0"/>
              <a:t> are no restrictions or limits.</a:t>
            </a:r>
          </a:p>
          <a:p>
            <a:r>
              <a:rPr lang="en-US" b="1" dirty="0"/>
              <a:t>Limit on Number of Proposals per Organization: </a:t>
            </a:r>
            <a:r>
              <a:rPr lang="en-US" dirty="0" err="1"/>
              <a:t>3An</a:t>
            </a:r>
            <a:r>
              <a:rPr lang="en-US" dirty="0"/>
              <a:t> institution or organization may serve as lead on no more than three (3) proposals submitted to the </a:t>
            </a:r>
            <a:r>
              <a:rPr lang="en-US" dirty="0" err="1"/>
              <a:t>Novemberdeadline</a:t>
            </a:r>
            <a:r>
              <a:rPr lang="en-US" dirty="0"/>
              <a:t>. However, an institution or organization may partner as a </a:t>
            </a:r>
            <a:r>
              <a:rPr lang="en-US" dirty="0" err="1"/>
              <a:t>subaward</a:t>
            </a:r>
            <a:r>
              <a:rPr lang="en-US" dirty="0"/>
              <a:t> on other proposals submitted.</a:t>
            </a:r>
          </a:p>
          <a:p>
            <a:r>
              <a:rPr lang="en-US" b="1" dirty="0"/>
              <a:t>Limit on Number of Proposals per PI or Co-PI: </a:t>
            </a:r>
            <a:r>
              <a:rPr lang="en-US" dirty="0" err="1"/>
              <a:t>3An</a:t>
            </a:r>
            <a:r>
              <a:rPr lang="en-US" dirty="0"/>
              <a:t> individual may be included 	</a:t>
            </a:r>
          </a:p>
          <a:p>
            <a:endParaRPr lang="en-US" dirty="0"/>
          </a:p>
        </p:txBody>
      </p:sp>
    </p:spTree>
    <p:extLst>
      <p:ext uri="{BB962C8B-B14F-4D97-AF65-F5344CB8AC3E}">
        <p14:creationId xmlns:p14="http://schemas.microsoft.com/office/powerpoint/2010/main" val="17215017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V. PROPOSAL PREPARATION AND SUBMISSION INSTRUCTIONS</a:t>
            </a:r>
            <a:r>
              <a:rPr lang="en-US" dirty="0"/>
              <a:t>	</a:t>
            </a:r>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582141" y="5339366"/>
            <a:ext cx="609600" cy="609600"/>
          </a:xfrm>
          <a:prstGeom prst="rect">
            <a:avLst/>
          </a:prstGeom>
        </p:spPr>
      </p:pic>
    </p:spTree>
    <p:extLst>
      <p:ext uri="{BB962C8B-B14F-4D97-AF65-F5344CB8AC3E}">
        <p14:creationId xmlns:p14="http://schemas.microsoft.com/office/powerpoint/2010/main" val="14646662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5953"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9813D560BD80D4080261BA5ACDA78C0" ma:contentTypeVersion="0" ma:contentTypeDescription="Create a new document." ma:contentTypeScope="" ma:versionID="944a9452161b0e9031f87d0ecb0f51f3">
  <xsd:schema xmlns:xsd="http://www.w3.org/2001/XMLSchema" xmlns:xs="http://www.w3.org/2001/XMLSchema" xmlns:p="http://schemas.microsoft.com/office/2006/metadata/properties" targetNamespace="http://schemas.microsoft.com/office/2006/metadata/properties" ma:root="true" ma:fieldsID="06e0e3112098b4d1518554ee266199a9">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E490333-CCF6-47F6-AC51-5DB6164E262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F8CD033E-E716-4702-B212-9F098D3641A4}">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www.w3.org/XML/1998/namespace"/>
    <ds:schemaRef ds:uri="http://purl.org/dc/dcmitype/"/>
  </ds:schemaRefs>
</ds:datastoreItem>
</file>

<file path=customXml/itemProps3.xml><?xml version="1.0" encoding="utf-8"?>
<ds:datastoreItem xmlns:ds="http://schemas.openxmlformats.org/officeDocument/2006/customXml" ds:itemID="{C18A9B32-8AAA-4A18-8D37-57BA1ED4B23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516</TotalTime>
  <Words>3800</Words>
  <Application>Microsoft Office PowerPoint</Application>
  <PresentationFormat>Widescreen</PresentationFormat>
  <Paragraphs>124</Paragraphs>
  <Slides>20</Slides>
  <Notes>0</Notes>
  <HiddenSlides>0</HiddenSlides>
  <MMClips>30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20</vt:i4>
      </vt:variant>
    </vt:vector>
  </HeadingPairs>
  <TitlesOfParts>
    <vt:vector size="24" baseType="lpstr">
      <vt:lpstr>Arial</vt:lpstr>
      <vt:lpstr>Calibri</vt:lpstr>
      <vt:lpstr>Calibri Light</vt:lpstr>
      <vt:lpstr>Office Theme</vt:lpstr>
      <vt:lpstr>AISL Solicitation NSF 17-573 Deep Dive, Part 2</vt:lpstr>
      <vt:lpstr>This is Part 2 of the presentation.</vt:lpstr>
      <vt:lpstr>About EHR and DRL</vt:lpstr>
      <vt:lpstr>Other Funding Opportunities</vt:lpstr>
      <vt:lpstr>Resources</vt:lpstr>
      <vt:lpstr>References</vt:lpstr>
      <vt:lpstr>III. AWARD INFORMATION</vt:lpstr>
      <vt:lpstr>IV. ELIGIBILITY INFORMATION</vt:lpstr>
      <vt:lpstr>V. PROPOSAL PREPARATION AND SUBMISSION INSTRUCTIONS </vt:lpstr>
      <vt:lpstr>A. Proposal Preparation Instructions (1)</vt:lpstr>
      <vt:lpstr>A. Proposal Preparation Instructions (2)</vt:lpstr>
      <vt:lpstr>1. Cover Sheet</vt:lpstr>
      <vt:lpstr>2. Project Summary</vt:lpstr>
      <vt:lpstr>3. Project Description (Narrative)</vt:lpstr>
      <vt:lpstr>Sections of the Project Description</vt:lpstr>
      <vt:lpstr>4. Budgets</vt:lpstr>
      <vt:lpstr>5. Other Forms</vt:lpstr>
      <vt:lpstr>6. Supplementary Documents</vt:lpstr>
      <vt:lpstr>Allowable Additional Supplementary Documents</vt:lpstr>
      <vt:lpstr>Look for Part 3 for the next section of the presentation.</vt:lpstr>
    </vt:vector>
  </TitlesOfParts>
  <Company>National Science Foundation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Advancing Informal STEM Learning (AISL) Program Solicitation  NSF 17-573</dc:title>
  <dc:creator>McCallie, Ellen</dc:creator>
  <cp:lastModifiedBy>McCallie, Ellen</cp:lastModifiedBy>
  <cp:revision>62</cp:revision>
  <cp:lastPrinted>2017-08-05T08:18:44Z</cp:lastPrinted>
  <dcterms:created xsi:type="dcterms:W3CDTF">2017-07-19T11:40:54Z</dcterms:created>
  <dcterms:modified xsi:type="dcterms:W3CDTF">2017-10-11T17:03:13Z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0x010100A9813D560BD80D4080261BA5ACDA78C0</vt:lpwstr>
  </property>
</Properties>
</file>