
<file path=[Content_Types].xml><?xml version="1.0" encoding="utf-8"?>
<Types xmlns="http://schemas.openxmlformats.org/package/2006/content-types">
  <Default Extension="png" ContentType="image/png"/>
  <Default Extension="m4a" ContentType="audio/mp4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425" r:id="rId6"/>
    <p:sldId id="289" r:id="rId7"/>
    <p:sldId id="315" r:id="rId8"/>
    <p:sldId id="306" r:id="rId9"/>
    <p:sldId id="307" r:id="rId10"/>
    <p:sldId id="357" r:id="rId11"/>
    <p:sldId id="427" r:id="rId12"/>
    <p:sldId id="316" r:id="rId13"/>
    <p:sldId id="406" r:id="rId14"/>
    <p:sldId id="421" r:id="rId15"/>
    <p:sldId id="361" r:id="rId16"/>
    <p:sldId id="362" r:id="rId17"/>
    <p:sldId id="387" r:id="rId18"/>
    <p:sldId id="388" r:id="rId19"/>
    <p:sldId id="389" r:id="rId20"/>
    <p:sldId id="423" r:id="rId21"/>
    <p:sldId id="391" r:id="rId22"/>
    <p:sldId id="369" r:id="rId23"/>
    <p:sldId id="428" r:id="rId24"/>
    <p:sldId id="429" r:id="rId25"/>
    <p:sldId id="370" r:id="rId26"/>
    <p:sldId id="398" r:id="rId27"/>
    <p:sldId id="403" r:id="rId28"/>
    <p:sldId id="374" r:id="rId29"/>
    <p:sldId id="430" r:id="rId30"/>
    <p:sldId id="418" r:id="rId31"/>
    <p:sldId id="431" r:id="rId32"/>
    <p:sldId id="419" r:id="rId33"/>
    <p:sldId id="422" r:id="rId34"/>
    <p:sldId id="304" r:id="rId35"/>
    <p:sldId id="426" r:id="rId36"/>
  </p:sldIdLst>
  <p:sldSz cx="9144000" cy="6858000" type="screen4x3"/>
  <p:notesSz cx="7010400" cy="9296400"/>
  <p:embeddedFontLst>
    <p:embeddedFont>
      <p:font typeface="Perpetua" panose="02020502060401020303" pitchFamily="18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Segoe UI" panose="020B0502040204020203" pitchFamily="34" charset="0"/>
      <p:regular r:id="rId47"/>
      <p:bold r:id="rId48"/>
      <p:italic r:id="rId49"/>
      <p:bold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reyer, Katelyn" initials="SK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87445" autoAdjust="0"/>
  </p:normalViewPr>
  <p:slideViewPr>
    <p:cSldViewPr>
      <p:cViewPr varScale="1">
        <p:scale>
          <a:sx n="65" d="100"/>
          <a:sy n="65" d="100"/>
        </p:scale>
        <p:origin x="15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4/22/2016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47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4/22/2016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6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853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7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5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49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66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32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37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28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41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190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1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137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7772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779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B49587-7543-4091-BAF4-A6671674826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18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871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38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918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92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89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4587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8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563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30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89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6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2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053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10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55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105E4-9E70-4B8C-B294-1B0219D999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2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_ground_eleme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upper_swoosh_graphic_elemen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lower_swoosh_graphic_element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atom_element_larg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-3733800" y="-152400"/>
            <a:ext cx="9144000" cy="9753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1371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4800" y="2090399"/>
            <a:ext cx="7753800" cy="1752600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3837"/>
            <a:ext cx="5111751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9" y="1798638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-76200" y="549601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668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5111751" cy="46783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buClr>
                <a:schemeClr val="tx1">
                  <a:lumMod val="95000"/>
                  <a:lumOff val="5000"/>
                </a:schemeClr>
              </a:buCl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1" y="15240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1"/>
            <a:ext cx="6858000" cy="6397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724401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5029202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upper_swoosh_graphic_element_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40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7467600" cy="6397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 txBox="1">
            <a:spLocks/>
          </p:cNvSpPr>
          <p:nvPr userDrawn="1"/>
        </p:nvSpPr>
        <p:spPr>
          <a:xfrm>
            <a:off x="65532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1172D-B2C2-46C4-9EFA-27D70D0217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141172D-B2C2-46C4-9EFA-27D70D021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0" y="6364288"/>
            <a:ext cx="1905000" cy="317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6EEB23-4B8A-44FC-BB2B-80C71E434A72}" type="slidenum">
              <a:rPr lang="en-US"/>
              <a:pPr/>
              <a:t>‹#›</a:t>
            </a:fld>
            <a:endParaRPr lang="en-US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22436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 b="0">
                <a:solidFill>
                  <a:schemeClr val="accent6">
                    <a:lumMod val="75000"/>
                  </a:schemeClr>
                </a:solidFill>
              </a:defRPr>
            </a:lvl1pPr>
            <a:lvl2pPr marL="684213" indent="-22701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 marL="10874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 marL="1541463" indent="-16986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 marL="20018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4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" y="1096636"/>
            <a:ext cx="8251200" cy="457200"/>
          </a:xfrm>
        </p:spPr>
        <p:txBody>
          <a:bodyPr>
            <a:normAutofit/>
          </a:bodyPr>
          <a:lstStyle>
            <a:lvl1pPr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8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6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-76200" y="579437"/>
            <a:ext cx="8229600" cy="639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2" descr="http://www.nsf.gov/images/logos/nsf1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0"/>
            <a:ext cx="838200" cy="762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133600" y="274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76200" y="549601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668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133600" y="1330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133600" y="2040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133600" y="3388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133600" y="4097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133600" y="4876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722436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722436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6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-76200" y="579436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96635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905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505199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505199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76200" y="549601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668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1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1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1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2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2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2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-76200" y="549601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668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1" y="2560638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1" y="2865438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41" y="2865438"/>
            <a:ext cx="4041775" cy="4068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3" y="2560639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-76200" y="625801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143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1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pper_swoosh_graphic_element_reverse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 descr="back_ground_element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400" y="685801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341765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8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6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3" name="Picture 2" descr="http://www.nsf.gov/images/logos/nsf1.gif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57200" y="6096000"/>
            <a:ext cx="838200" cy="76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  <p:sldLayoutId id="2147483669" r:id="rId16"/>
    <p:sldLayoutId id="2147483670" r:id="rId17"/>
    <p:sldLayoutId id="2147483671" r:id="rId18"/>
  </p:sldLayoutIdLst>
  <p:hf hdr="0" ftr="0" dt="0"/>
  <p:txStyles>
    <p:titleStyle>
      <a:lvl1pPr algn="l" defTabSz="914400" rtl="0" eaLnBrk="1" latinLnBrk="0" hangingPunct="1">
        <a:spcBef>
          <a:spcPct val="0"/>
        </a:spcBef>
        <a:buClr>
          <a:schemeClr val="accent6">
            <a:lumMod val="50000"/>
          </a:schemeClr>
        </a:buClr>
        <a:buFont typeface="Arial" pitchFamily="34" charset="0"/>
        <a:buChar char="•"/>
        <a:defRPr sz="3600" b="1" kern="1200" baseline="0">
          <a:solidFill>
            <a:schemeClr val="accent6">
              <a:lumMod val="50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wma"/><Relationship Id="rId7" Type="http://schemas.openxmlformats.org/officeDocument/2006/relationships/image" Target="../media/image3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nts.gov/" TargetMode="External"/><Relationship Id="rId3" Type="http://schemas.microsoft.com/office/2007/relationships/media" Target="../media/media13.m4a"/><Relationship Id="rId7" Type="http://schemas.openxmlformats.org/officeDocument/2006/relationships/hyperlink" Target="http://www.fastlane.nsf.gov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3.m4a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7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emccalli@nsf.gov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tel:+1.408.317.9253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tel:+1.888.240.2560" TargetMode="External"/><Relationship Id="rId11" Type="http://schemas.openxmlformats.org/officeDocument/2006/relationships/image" Target="../media/image8.png"/><Relationship Id="rId5" Type="http://schemas.openxmlformats.org/officeDocument/2006/relationships/hyperlink" Target="tel:+1.408.740.7256" TargetMode="External"/><Relationship Id="rId10" Type="http://schemas.openxmlformats.org/officeDocument/2006/relationships/hyperlink" Target="mailto:m.hickman@wellcome.ac.uk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mailto:ceberbac@nsf.gov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microsoft.com/office/2007/relationships/media" Target="../media/media24.m4a"/><Relationship Id="rId7" Type="http://schemas.openxmlformats.org/officeDocument/2006/relationships/slideLayout" Target="../slideLayouts/slideLayout18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5" Type="http://schemas.microsoft.com/office/2007/relationships/media" Target="../media/media25.m4a"/><Relationship Id="rId4" Type="http://schemas.openxmlformats.org/officeDocument/2006/relationships/audio" Target="../media/media24.m4a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m4a"/><Relationship Id="rId13" Type="http://schemas.openxmlformats.org/officeDocument/2006/relationships/image" Target="../media/image8.png"/><Relationship Id="rId3" Type="http://schemas.microsoft.com/office/2007/relationships/media" Target="../media/media27.m4a"/><Relationship Id="rId7" Type="http://schemas.microsoft.com/office/2007/relationships/media" Target="../media/media29.m4a"/><Relationship Id="rId12" Type="http://schemas.openxmlformats.org/officeDocument/2006/relationships/notesSlide" Target="../notesSlides/notesSlide2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11" Type="http://schemas.openxmlformats.org/officeDocument/2006/relationships/slideLayout" Target="../slideLayouts/slideLayout18.xml"/><Relationship Id="rId5" Type="http://schemas.microsoft.com/office/2007/relationships/media" Target="../media/media28.m4a"/><Relationship Id="rId10" Type="http://schemas.openxmlformats.org/officeDocument/2006/relationships/audio" Target="../media/media30.m4a"/><Relationship Id="rId4" Type="http://schemas.openxmlformats.org/officeDocument/2006/relationships/audio" Target="../media/media27.m4a"/><Relationship Id="rId9" Type="http://schemas.microsoft.com/office/2007/relationships/media" Target="../media/media30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wma"/><Relationship Id="rId3" Type="http://schemas.microsoft.com/office/2007/relationships/media" Target="../media/media32.wma"/><Relationship Id="rId7" Type="http://schemas.microsoft.com/office/2007/relationships/media" Target="../media/media34.wma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6" Type="http://schemas.openxmlformats.org/officeDocument/2006/relationships/audio" Target="../media/media33.wma"/><Relationship Id="rId11" Type="http://schemas.openxmlformats.org/officeDocument/2006/relationships/image" Target="../media/image9.png"/><Relationship Id="rId5" Type="http://schemas.microsoft.com/office/2007/relationships/media" Target="../media/media33.wma"/><Relationship Id="rId10" Type="http://schemas.openxmlformats.org/officeDocument/2006/relationships/notesSlide" Target="../notesSlides/notesSlide22.xml"/><Relationship Id="rId4" Type="http://schemas.openxmlformats.org/officeDocument/2006/relationships/audio" Target="../media/media32.wma"/><Relationship Id="rId9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m4a"/><Relationship Id="rId3" Type="http://schemas.microsoft.com/office/2007/relationships/media" Target="../media/media37.m4a"/><Relationship Id="rId7" Type="http://schemas.microsoft.com/office/2007/relationships/media" Target="../media/media39.m4a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audio" Target="../media/media38.m4a"/><Relationship Id="rId11" Type="http://schemas.openxmlformats.org/officeDocument/2006/relationships/image" Target="../media/image8.png"/><Relationship Id="rId5" Type="http://schemas.microsoft.com/office/2007/relationships/media" Target="../media/media38.m4a"/><Relationship Id="rId10" Type="http://schemas.openxmlformats.org/officeDocument/2006/relationships/notesSlide" Target="../notesSlides/notesSlide25.xml"/><Relationship Id="rId4" Type="http://schemas.openxmlformats.org/officeDocument/2006/relationships/audio" Target="../media/media37.m4a"/><Relationship Id="rId9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1.wma"/><Relationship Id="rId7" Type="http://schemas.openxmlformats.org/officeDocument/2006/relationships/image" Target="../media/image9.png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1.wm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nformalscience.org/nsf-aisl" TargetMode="External"/><Relationship Id="rId7" Type="http://schemas.openxmlformats.org/officeDocument/2006/relationships/hyperlink" Target="https://www.nsf.gov/cgi-bin/good-bye?http://www.esrc.ac.uk/research/evaluation-and-impact/what-is-impact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ellcome.ac.uk/About-us/Publications/Reports/Education/WTP040865.html" TargetMode="External"/><Relationship Id="rId5" Type="http://schemas.openxmlformats.org/officeDocument/2006/relationships/hyperlink" Target="https://www.nsf.gov/cgi-bin/good-bye?http://www.wellcome.ac.uk/slplus" TargetMode="External"/><Relationship Id="rId4" Type="http://schemas.openxmlformats.org/officeDocument/2006/relationships/hyperlink" Target="http://www.nsf.gov/bfa/dias/polic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tel:+1.888.240.2560" TargetMode="External"/><Relationship Id="rId2" Type="http://schemas.openxmlformats.org/officeDocument/2006/relationships/hyperlink" Target="tel:+1.408.740.7256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eberbac@nsf.gov" TargetMode="External"/><Relationship Id="rId5" Type="http://schemas.openxmlformats.org/officeDocument/2006/relationships/hyperlink" Target="mailto:emccalli@nsf.gov" TargetMode="External"/><Relationship Id="rId4" Type="http://schemas.openxmlformats.org/officeDocument/2006/relationships/hyperlink" Target="tel:+1.408.317.925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6.m4a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4122738" y="5105400"/>
            <a:ext cx="3429000" cy="729232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3581400"/>
            <a:ext cx="4572000" cy="327025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Overview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Submitting Competitive           SL+ Proposals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19200" y="3657600"/>
            <a:ext cx="4324800" cy="144780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2000" b="1" i="1" dirty="0" smtClean="0">
                <a:latin typeface="Arial"/>
                <a:cs typeface="Arial"/>
              </a:rPr>
              <a:t>SCIENCE LEARNING+ PARTNERSHIP GRANTS (SL+) </a:t>
            </a:r>
          </a:p>
          <a:p>
            <a:pPr algn="ctr"/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SL+ SOLICITATION (#16-548)</a:t>
            </a:r>
            <a:endParaRPr lang="en-US" sz="2000" i="1" dirty="0" smtClean="0">
              <a:latin typeface="Arial"/>
              <a:cs typeface="Arial"/>
            </a:endParaRPr>
          </a:p>
          <a:p>
            <a:endParaRPr lang="en-US" sz="20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6400800"/>
            <a:ext cx="29718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4338" name="Picture 2" descr="http://www.nsf.gov/images/logos/nsf1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1" y="3505200"/>
            <a:ext cx="1302123" cy="1066800"/>
          </a:xfrm>
          <a:prstGeom prst="rect">
            <a:avLst/>
          </a:prstGeom>
          <a:noFill/>
        </p:spPr>
      </p:pic>
      <p:sp>
        <p:nvSpPr>
          <p:cNvPr id="9" name="Sun 8"/>
          <p:cNvSpPr/>
          <p:nvPr/>
        </p:nvSpPr>
        <p:spPr>
          <a:xfrm>
            <a:off x="4648200" y="1371600"/>
            <a:ext cx="4191000" cy="45719"/>
          </a:xfrm>
          <a:prstGeom prst="su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14361" y="61106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04761" y="516028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27806" y="5205978"/>
            <a:ext cx="2819400" cy="533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6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erpetua" pitchFamily="18" charset="0"/>
                <a:ea typeface="+mj-ea"/>
                <a:cs typeface="+mj-cs"/>
              </a:rPr>
              <a:t>Click on the audio icon to start the audio. Multiple icons indicate multiple audio components to a slide.</a:t>
            </a:r>
          </a:p>
        </p:txBody>
      </p:sp>
      <p:pic>
        <p:nvPicPr>
          <p:cNvPr id="7" name="Slide 1 - MH intro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25081" y="5935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7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227" y="283225"/>
            <a:ext cx="7772400" cy="11430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/>
              </a:rPr>
              <a:t>Number of Awards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08945"/>
            <a:ext cx="7924800" cy="5105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800" dirty="0" smtClean="0"/>
              <a:t>Anticipated funds: 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400" dirty="0" smtClean="0"/>
              <a:t>$12 million</a:t>
            </a:r>
            <a:r>
              <a:rPr lang="en-US" sz="2400" dirty="0"/>
              <a:t>/£7.5 million</a:t>
            </a:r>
            <a:r>
              <a:rPr lang="en-US" sz="2400" dirty="0" smtClean="0"/>
              <a:t> for SL+ Partnership Grants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400" dirty="0" smtClean="0"/>
              <a:t>$6 million from NSF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400" dirty="0" smtClean="0"/>
              <a:t>£3.75 million from the Wellcome Trust and ESRC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sz="2800" dirty="0" smtClean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800" dirty="0" smtClean="0"/>
              <a:t>Anticipated number of awards: 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r>
              <a:rPr lang="en-US" sz="2400" dirty="0" smtClean="0"/>
              <a:t>5 Science Learning+ Partnership Grants</a:t>
            </a:r>
          </a:p>
          <a:p>
            <a:pPr lvl="1">
              <a:buFont typeface="Wingdings" panose="05000000000000000000" pitchFamily="2" charset="2"/>
              <a:buChar char="v"/>
              <a:defRPr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400" dirty="0" smtClean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sz="2400" dirty="0" smtClean="0"/>
          </a:p>
          <a:p>
            <a:pPr marL="457200" lvl="1" indent="0">
              <a:buNone/>
              <a:defRPr/>
            </a:pPr>
            <a:endParaRPr lang="en-US" sz="2000" dirty="0" smtClean="0"/>
          </a:p>
          <a:p>
            <a:pPr lvl="1" eaLnBrk="1" hangingPunct="1">
              <a:defRPr/>
            </a:pPr>
            <a:endParaRPr lang="en-US" dirty="0" smtClean="0"/>
          </a:p>
          <a:p>
            <a:pPr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255250" y="140068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10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6" name="Slide 10 - two budget intr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Preparing to Submit a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799"/>
            <a:ext cx="7696200" cy="457232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i="1" dirty="0" smtClean="0">
                <a:hlinkClick r:id="rId7"/>
              </a:rPr>
              <a:t>www.</a:t>
            </a:r>
            <a:r>
              <a:rPr lang="en-US" b="1" i="1" dirty="0" smtClean="0">
                <a:hlinkClick r:id="rId7"/>
              </a:rPr>
              <a:t>fastlane</a:t>
            </a:r>
            <a:r>
              <a:rPr lang="en-US" i="1" dirty="0" smtClean="0">
                <a:hlinkClick r:id="rId7"/>
              </a:rPr>
              <a:t>.nsf.gov</a:t>
            </a:r>
            <a:r>
              <a:rPr lang="en-US" i="1" dirty="0" smtClean="0"/>
              <a:t>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err="1" smtClean="0"/>
              <a:t>FastLane</a:t>
            </a:r>
            <a:r>
              <a:rPr lang="en-US" dirty="0" smtClean="0"/>
              <a:t> Support:1-800-673-6188</a:t>
            </a:r>
            <a:endParaRPr lang="en-US" dirty="0"/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2200" dirty="0" smtClean="0"/>
              <a:t>(</a:t>
            </a:r>
            <a:r>
              <a:rPr lang="en-US" sz="2200" dirty="0"/>
              <a:t>7 AM to 9 PM Eastern Time • M-F</a:t>
            </a:r>
            <a:r>
              <a:rPr lang="en-US" sz="2200" dirty="0" smtClean="0"/>
              <a:t>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3000" dirty="0" smtClean="0">
                <a:hlinkClick r:id="rId8"/>
              </a:rPr>
              <a:t>www.</a:t>
            </a:r>
            <a:r>
              <a:rPr lang="en-US" sz="3000" b="1" dirty="0" smtClean="0">
                <a:hlinkClick r:id="rId8"/>
              </a:rPr>
              <a:t>grants</a:t>
            </a:r>
            <a:r>
              <a:rPr lang="en-US" sz="3000" dirty="0" smtClean="0">
                <a:hlinkClick r:id="rId8"/>
              </a:rPr>
              <a:t>.gov</a:t>
            </a:r>
            <a:r>
              <a:rPr lang="en-US" sz="3000" dirty="0" smtClean="0"/>
              <a:t>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Submit early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Required sections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IRB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Check your proposal for compliance—just hit the button in </a:t>
            </a:r>
            <a:r>
              <a:rPr lang="en-US" dirty="0" err="1" smtClean="0"/>
              <a:t>Fastlane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11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81800" y="24384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81800" y="4419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5892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13272"/>
            <a:ext cx="8610600" cy="8382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effectLst/>
              </a:rPr>
              <a:t>Project Summary  </a:t>
            </a:r>
            <a:endParaRPr lang="en-US" sz="32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5342676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b="1" dirty="0" smtClean="0"/>
              <a:t>First Sentence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Must identify proposal as Science Learning+</a:t>
            </a:r>
            <a:endParaRPr lang="en-US" sz="2400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smtClean="0"/>
              <a:t>Overview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Describe type of activity that will result, objectives &amp; methods</a:t>
            </a:r>
            <a:endParaRPr lang="en-US" sz="2400" dirty="0" smtClean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smtClean="0"/>
              <a:t>Intellectual Merit </a:t>
            </a:r>
            <a:endParaRPr lang="en-US" sz="2400" b="1" dirty="0"/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Potential to advance knowledge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smtClean="0"/>
              <a:t>Broader Impacts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Potential to benefit society and contribute to the achievement of specific, desired societal outcomes</a:t>
            </a:r>
          </a:p>
          <a:p>
            <a:pPr marL="400050" lvl="1" indent="0">
              <a:buNone/>
            </a:pPr>
            <a:endParaRPr lang="en-US" sz="2200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12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3966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13272"/>
            <a:ext cx="7772400" cy="9906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Description (Narrative)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543800" cy="4724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Identify project type in first sentence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 smtClean="0"/>
              <a:t>Cover the following in the project description: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Project Rationale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Project Design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Dissemination &amp; Communication Plan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External Feedback &amp; Evaluation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Project Management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13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0400" y="56050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55044"/>
            <a:ext cx="8001000" cy="9906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Rationale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543800" cy="4724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Describe primary goals, rationale for the project, research questions, theoretical framework, and relevant literature.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Describe the results of prior relevant NSF, Wellcome Trust, and/or ESRC support.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 smtClean="0"/>
              <a:t>Prior support is </a:t>
            </a:r>
            <a:r>
              <a:rPr lang="en-US" sz="2000" b="1" i="1" dirty="0" smtClean="0"/>
              <a:t>not</a:t>
            </a:r>
            <a:r>
              <a:rPr lang="en-US" sz="2000" dirty="0" smtClean="0"/>
              <a:t> a condition of application. If one has had prior funding, one is accountable for indicating how it was used. If one has not had prior support, this is not applicable.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14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6300" y="251460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5410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7772400" cy="9906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Design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543800" cy="5029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Describe project research foci, areas of </a:t>
            </a:r>
            <a:r>
              <a:rPr lang="en-US" sz="2400" dirty="0"/>
              <a:t>practice, </a:t>
            </a:r>
            <a:r>
              <a:rPr lang="en-US" sz="2400" dirty="0" smtClean="0"/>
              <a:t>methods and analyses, STEM content areas, audiences, the multiple locations, platforms, or environments, and project deliverables.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15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302045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" y="589439"/>
            <a:ext cx="7772400" cy="9906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Dissemination &amp; Communication Plan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62" y="1538267"/>
            <a:ext cx="7543800" cy="5029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Describe the key elements of a creative communications plan to disseminate project products and/or findings to the general public, researchers, policy makers, and practitioners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06862" y="110392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16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349945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6" y="6096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Feedback and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04076"/>
            <a:ext cx="8229600" cy="47919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External Feedback and Evaluation processes are to:</a:t>
            </a:r>
          </a:p>
          <a:p>
            <a:pPr marL="0" indent="0">
              <a:buNone/>
            </a:pPr>
            <a:endParaRPr lang="en-US" sz="1300" dirty="0" smtClean="0"/>
          </a:p>
          <a:p>
            <a:pPr marL="685800" lvl="1" indent="-228600">
              <a:buAutoNum type="arabicPeriod"/>
            </a:pPr>
            <a:r>
              <a:rPr lang="en-US" dirty="0" smtClean="0"/>
              <a:t>Ensure </a:t>
            </a:r>
            <a:r>
              <a:rPr lang="en-US" dirty="0"/>
              <a:t>that projects get appropriate, </a:t>
            </a:r>
            <a:r>
              <a:rPr lang="en-US" dirty="0" smtClean="0"/>
              <a:t>rigorous, external </a:t>
            </a:r>
            <a:r>
              <a:rPr lang="en-US" dirty="0"/>
              <a:t>input throughout the life of the project so that the research and development components of the project are actively improved as a result</a:t>
            </a:r>
            <a:r>
              <a:rPr lang="en-US" dirty="0" smtClean="0"/>
              <a:t>.</a:t>
            </a:r>
          </a:p>
          <a:p>
            <a:pPr marL="685800" lvl="1" indent="-228600">
              <a:buAutoNum type="arabicPeriod"/>
            </a:pPr>
            <a:endParaRPr lang="en-US" sz="1200" dirty="0"/>
          </a:p>
          <a:p>
            <a:pPr marL="685800" lvl="1" indent="-228600">
              <a:buAutoNum type="arabicPeriod"/>
            </a:pPr>
            <a:r>
              <a:rPr lang="en-US" dirty="0" smtClean="0"/>
              <a:t>Ensure </a:t>
            </a:r>
            <a:r>
              <a:rPr lang="en-US" dirty="0"/>
              <a:t>there is accountability</a:t>
            </a:r>
            <a:r>
              <a:rPr lang="en-US" dirty="0" smtClean="0"/>
              <a:t>: Is the project addressing the goals of the proposed project? What was the quality of the work?</a:t>
            </a:r>
            <a:endParaRPr lang="en-US" sz="1300" dirty="0" smtClean="0"/>
          </a:p>
          <a:p>
            <a:pPr marL="457200" lvl="1" indent="0">
              <a:buNone/>
            </a:pPr>
            <a:endParaRPr lang="en-US" dirty="0"/>
          </a:p>
          <a:p>
            <a:pPr marL="3175" indent="0">
              <a:buNone/>
            </a:pPr>
            <a:r>
              <a:rPr lang="en-US" sz="2600" i="1" dirty="0" smtClean="0"/>
              <a:t>Most critically, each </a:t>
            </a:r>
            <a:r>
              <a:rPr lang="en-US" sz="2600" i="1" dirty="0"/>
              <a:t>PI team </a:t>
            </a:r>
            <a:r>
              <a:rPr lang="en-US" sz="2600" i="1" dirty="0" smtClean="0"/>
              <a:t>figures </a:t>
            </a:r>
            <a:r>
              <a:rPr lang="en-US" sz="2600" i="1" dirty="0"/>
              <a:t>out what makes the most sense to meet their project’s goals and </a:t>
            </a:r>
            <a:r>
              <a:rPr lang="en-US" sz="2600" i="1" dirty="0" smtClean="0"/>
              <a:t>include </a:t>
            </a:r>
            <a:r>
              <a:rPr lang="en-US" sz="2600" i="1" dirty="0"/>
              <a:t>a clear design and description of an evaluation and external review plan in their proposal.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17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3530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13272"/>
            <a:ext cx="7772400" cy="9906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Management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543800" cy="457200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Describe the project leadership team, other members of the project team &amp; advisory board, and how their combination of expertise is appropriate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Describe the nature </a:t>
            </a:r>
            <a:r>
              <a:rPr lang="en-US" sz="2400" dirty="0"/>
              <a:t>and added value of the international collaboration between the US and the UK/Republic of </a:t>
            </a:r>
            <a:r>
              <a:rPr lang="en-US" sz="2400" dirty="0" smtClean="0"/>
              <a:t>Ireland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Explain the project’s management plan, including how the team will work collaboratively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Provide a work plan for key project tasks/deliverables, and indicate how the US and UK/Ireland components of the project align and integrate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18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3532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Supplementary Documents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620000" cy="4419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Required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UK Budget (in Wellcome Trust’s format)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 smtClean="0"/>
              <a:t>Be sure to download the post-April 1 version.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Data Management Plan (required)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Post Doc Mentoring Plan (required</a:t>
            </a:r>
            <a:r>
              <a:rPr lang="en-US" sz="2000" dirty="0"/>
              <a:t>) </a:t>
            </a:r>
            <a:endParaRPr lang="en-US" sz="2000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Allowable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Brief </a:t>
            </a:r>
            <a:r>
              <a:rPr lang="en-US" sz="2000" dirty="0"/>
              <a:t>letters of collaboration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216683" y="307437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19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2200" y="4724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722436"/>
            <a:ext cx="8686800" cy="5135564"/>
          </a:xfrm>
        </p:spPr>
        <p:txBody>
          <a:bodyPr>
            <a:noAutofit/>
          </a:bodyPr>
          <a:lstStyle/>
          <a:p>
            <a:r>
              <a:rPr lang="en-US" sz="1400" dirty="0" smtClean="0"/>
              <a:t>After reviewing these PowerPoint Slides and reading the SL+ Solicitation (16-548), if you have questions please join in one of these live Teleconferences with </a:t>
            </a:r>
            <a:r>
              <a:rPr lang="en-US" sz="1400" dirty="0" smtClean="0"/>
              <a:t>SL+ </a:t>
            </a:r>
            <a:r>
              <a:rPr lang="en-US" sz="1400" dirty="0" smtClean="0"/>
              <a:t>Program </a:t>
            </a:r>
            <a:r>
              <a:rPr lang="en-US" sz="1400" dirty="0" smtClean="0"/>
              <a:t>Officers/Managers: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April 27, 2016  </a:t>
            </a:r>
            <a:r>
              <a:rPr lang="en-US" sz="1400" dirty="0" err="1" smtClean="0">
                <a:solidFill>
                  <a:srgbClr val="FF0000"/>
                </a:solidFill>
              </a:rPr>
              <a:t>11am-12pm</a:t>
            </a:r>
            <a:r>
              <a:rPr lang="en-US" sz="1400" dirty="0" smtClean="0">
                <a:solidFill>
                  <a:srgbClr val="FF0000"/>
                </a:solidFill>
              </a:rPr>
              <a:t> Eastern; 4-</a:t>
            </a:r>
            <a:r>
              <a:rPr lang="en-US" sz="1400" dirty="0" err="1" smtClean="0">
                <a:solidFill>
                  <a:srgbClr val="FF0000"/>
                </a:solidFill>
              </a:rPr>
              <a:t>5pm</a:t>
            </a:r>
            <a:r>
              <a:rPr lang="en-US" sz="1400" dirty="0" smtClean="0">
                <a:solidFill>
                  <a:srgbClr val="FF0000"/>
                </a:solidFill>
              </a:rPr>
              <a:t> BST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April 28, 2016 </a:t>
            </a:r>
            <a:r>
              <a:rPr lang="en-US" sz="1400" dirty="0" err="1">
                <a:solidFill>
                  <a:srgbClr val="FF0000"/>
                </a:solidFill>
              </a:rPr>
              <a:t>11am-12pm</a:t>
            </a:r>
            <a:r>
              <a:rPr lang="en-US" sz="1400" dirty="0">
                <a:solidFill>
                  <a:srgbClr val="FF0000"/>
                </a:solidFill>
              </a:rPr>
              <a:t> Eastern; 4-</a:t>
            </a:r>
            <a:r>
              <a:rPr lang="en-US" sz="1400" dirty="0" err="1">
                <a:solidFill>
                  <a:srgbClr val="FF0000"/>
                </a:solidFill>
              </a:rPr>
              <a:t>5pm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BST</a:t>
            </a:r>
            <a:endParaRPr lang="en-US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400" dirty="0" smtClean="0"/>
              <a:t>Phone numbers: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u="sng" dirty="0">
                <a:hlinkClick r:id="rId5"/>
              </a:rPr>
              <a:t>+1.408.740.7256</a:t>
            </a:r>
            <a:r>
              <a:rPr lang="en-US" sz="1400" dirty="0"/>
              <a:t> (US</a:t>
            </a:r>
            <a:r>
              <a:rPr lang="en-US" sz="1400" dirty="0" smtClean="0"/>
              <a:t>); </a:t>
            </a:r>
            <a:r>
              <a:rPr lang="en-US" sz="1400" u="sng" dirty="0" smtClean="0">
                <a:hlinkClick r:id="rId6"/>
              </a:rPr>
              <a:t>+</a:t>
            </a:r>
            <a:r>
              <a:rPr lang="en-US" sz="1400" u="sng" dirty="0">
                <a:hlinkClick r:id="rId6"/>
              </a:rPr>
              <a:t>1.888.240.2560</a:t>
            </a:r>
            <a:r>
              <a:rPr lang="en-US" sz="1400" dirty="0"/>
              <a:t> (US Toll Free</a:t>
            </a:r>
            <a:r>
              <a:rPr lang="en-US" sz="1400" dirty="0" smtClean="0"/>
              <a:t>); </a:t>
            </a:r>
            <a:r>
              <a:rPr lang="en-US" sz="1400" u="sng" dirty="0" smtClean="0">
                <a:hlinkClick r:id="rId7"/>
              </a:rPr>
              <a:t>+</a:t>
            </a:r>
            <a:r>
              <a:rPr lang="en-US" sz="1400" u="sng" dirty="0">
                <a:hlinkClick r:id="rId7"/>
              </a:rPr>
              <a:t>1.408.317.9253</a:t>
            </a:r>
            <a:r>
              <a:rPr lang="en-US" sz="1400" dirty="0"/>
              <a:t> (Alternate number)</a:t>
            </a:r>
          </a:p>
          <a:p>
            <a:pPr marL="0" indent="0">
              <a:buNone/>
            </a:pPr>
            <a:r>
              <a:rPr lang="en-US" sz="1400" u="sng" dirty="0">
                <a:solidFill>
                  <a:schemeClr val="accent4"/>
                </a:solidFill>
              </a:rPr>
              <a:t>+</a:t>
            </a:r>
            <a:r>
              <a:rPr lang="en-US" sz="1400" u="sng" dirty="0" smtClean="0">
                <a:solidFill>
                  <a:schemeClr val="accent4"/>
                </a:solidFill>
              </a:rPr>
              <a:t>44.203.608.5256 </a:t>
            </a:r>
            <a:r>
              <a:rPr lang="en-US" sz="1400" dirty="0" smtClean="0"/>
              <a:t>(UK); Other </a:t>
            </a:r>
            <a:r>
              <a:rPr lang="en-US" sz="1400" dirty="0"/>
              <a:t>numbers: http://bluejeans.com/numbers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2) Enter Meeting ID: </a:t>
            </a:r>
            <a:r>
              <a:rPr lang="en-US" sz="1400" dirty="0">
                <a:solidFill>
                  <a:schemeClr val="accent4"/>
                </a:solidFill>
              </a:rPr>
              <a:t>418631029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3) Press # 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Or </a:t>
            </a:r>
            <a:r>
              <a:rPr lang="en-US" sz="1400" dirty="0" smtClean="0"/>
              <a:t>send us your questions via email </a:t>
            </a:r>
            <a:r>
              <a:rPr lang="en-US" sz="1400" dirty="0" smtClean="0"/>
              <a:t>to:  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   </a:t>
            </a:r>
            <a:r>
              <a:rPr lang="en-US" sz="1400" dirty="0" smtClean="0"/>
              <a:t>Ellen </a:t>
            </a:r>
            <a:r>
              <a:rPr lang="en-US" sz="1400" dirty="0" smtClean="0"/>
              <a:t>McCallie – </a:t>
            </a:r>
            <a:r>
              <a:rPr lang="en-US" sz="1400" dirty="0" smtClean="0">
                <a:hlinkClick r:id="rId8"/>
              </a:rPr>
              <a:t>emccalli@nsf.gov</a:t>
            </a:r>
            <a:r>
              <a:rPr lang="en-US" sz="1400" dirty="0" smtClean="0"/>
              <a:t>, Catherine </a:t>
            </a:r>
            <a:r>
              <a:rPr lang="en-US" sz="1400" dirty="0" smtClean="0"/>
              <a:t>Eberbach – </a:t>
            </a:r>
            <a:r>
              <a:rPr lang="en-US" sz="1400" dirty="0" smtClean="0">
                <a:hlinkClick r:id="rId9"/>
              </a:rPr>
              <a:t>ceberbac@nsf.gov</a:t>
            </a:r>
            <a:r>
              <a:rPr lang="en-US" sz="1400" dirty="0" smtClean="0"/>
              <a:t>, 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   Mat </a:t>
            </a:r>
            <a:r>
              <a:rPr lang="en-US" sz="1400" dirty="0" smtClean="0"/>
              <a:t>Hickman – </a:t>
            </a:r>
            <a:r>
              <a:rPr lang="en-US" sz="1400" u="sng" dirty="0" smtClean="0">
                <a:solidFill>
                  <a:schemeClr val="accent4">
                    <a:lumMod val="75000"/>
                  </a:schemeClr>
                </a:solidFill>
                <a:hlinkClick r:id="rId10"/>
              </a:rPr>
              <a:t>m.hickman@wellcome.ac.uk</a:t>
            </a:r>
            <a:r>
              <a:rPr lang="en-US" sz="14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en-US" sz="1400" dirty="0" smtClean="0"/>
              <a:t>Ann </a:t>
            </a:r>
            <a:r>
              <a:rPr lang="en-US" sz="1400" dirty="0" smtClean="0"/>
              <a:t>Jeffcott – </a:t>
            </a:r>
            <a:r>
              <a:rPr lang="en-US" sz="1400" u="sng" dirty="0" smtClean="0">
                <a:solidFill>
                  <a:schemeClr val="accent4">
                    <a:lumMod val="75000"/>
                  </a:schemeClr>
                </a:solidFill>
              </a:rPr>
              <a:t>ann.jeffcott@esrc.ac.uk</a:t>
            </a:r>
            <a:r>
              <a:rPr lang="en-US" sz="1400" dirty="0" smtClean="0"/>
              <a:t> </a:t>
            </a:r>
            <a:endParaRPr lang="en-US" sz="1400" dirty="0"/>
          </a:p>
          <a:p>
            <a:pPr lvl="2"/>
            <a:endParaRPr lang="en-US" sz="1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Your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SL+ Teleconferences</a:t>
            </a:r>
            <a:endParaRPr lang="en-US" dirty="0"/>
          </a:p>
        </p:txBody>
      </p:sp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98800" y="4495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7772400" cy="762000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59064"/>
            <a:ext cx="8305800" cy="4876800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Should be consistent with level of work </a:t>
            </a:r>
            <a:r>
              <a:rPr lang="en-US" sz="2400" dirty="0" smtClean="0"/>
              <a:t>– you do not have to request the maximum!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Each project has two budget components: </a:t>
            </a:r>
            <a:r>
              <a:rPr lang="en-US" sz="2400" dirty="0" smtClean="0"/>
              <a:t>one for the US and one for the UK/Republic of Ireland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Together, the US and UK/Republic of Ireland budget components should not exceed $2.4million or </a:t>
            </a:r>
            <a:r>
              <a:rPr lang="en-US" sz="2400" b="1" dirty="0"/>
              <a:t>£1.5 </a:t>
            </a:r>
            <a:r>
              <a:rPr lang="en-US" sz="2400" b="1" dirty="0" smtClean="0"/>
              <a:t>million.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sz="1200" dirty="0" smtClean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No cost sharing. </a:t>
            </a:r>
            <a:r>
              <a:rPr lang="en-US" sz="2400" dirty="0" smtClean="0"/>
              <a:t>Only include budget information for components of the project for which you are requesting funding.</a:t>
            </a:r>
            <a:endParaRPr lang="en-US" sz="2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20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438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3871" y="462258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43800" y="58161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9105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1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7772400" cy="762000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– US Partner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05800" cy="48768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Submitted in </a:t>
            </a:r>
            <a:r>
              <a:rPr lang="en-US" sz="2400" b="1" dirty="0" err="1" smtClean="0"/>
              <a:t>FastLane</a:t>
            </a:r>
            <a:r>
              <a:rPr lang="en-US" sz="2400" b="1" dirty="0" smtClean="0"/>
              <a:t> or Grants.gov: </a:t>
            </a:r>
            <a:r>
              <a:rPr lang="en-US" sz="2400" dirty="0" smtClean="0"/>
              <a:t>Budgets must be in USD and itemized using the FastLane/Grants.gov format.</a:t>
            </a:r>
            <a:endParaRPr lang="en-US" sz="2400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Include funds for PI Meetings:  </a:t>
            </a:r>
            <a:r>
              <a:rPr lang="en-US" sz="2400" dirty="0" smtClean="0"/>
              <a:t>Two-day PI meetings will occur at or near NSF every other year.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Indirect cost rates: </a:t>
            </a:r>
            <a:r>
              <a:rPr lang="en-US" sz="2400" dirty="0" smtClean="0"/>
              <a:t>Set by the institution and auditors and is non-negotiable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/>
              <a:t>Two months salary:  </a:t>
            </a:r>
            <a:r>
              <a:rPr lang="en-US" sz="2400" dirty="0"/>
              <a:t>No more than two months of salary for senior personnel on all NSF grants without a </a:t>
            </a:r>
            <a:r>
              <a:rPr lang="en-US" sz="2400" dirty="0" smtClean="0"/>
              <a:t>justification.</a:t>
            </a:r>
            <a:endParaRPr lang="en-US" sz="2400" dirty="0"/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b="1" dirty="0"/>
              <a:t>Post-doc</a:t>
            </a:r>
            <a:r>
              <a:rPr lang="en-US" sz="2400" dirty="0"/>
              <a:t>: If post-doc scholars expenses are included, post-doc mentoring plan is required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21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53400" y="219456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03809" y="294132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83062" y="5044440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53400" y="3787140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83062" y="5753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5743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8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1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6858000" cy="762000"/>
          </a:xfrm>
        </p:spPr>
        <p:txBody>
          <a:bodyPr/>
          <a:lstStyle/>
          <a:p>
            <a:pPr>
              <a:buNone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Budget – UK/Republic of Ireland Partner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44453"/>
            <a:ext cx="6858000" cy="4427747"/>
          </a:xfrm>
        </p:spPr>
        <p:txBody>
          <a:bodyPr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Use Wellcome Trust’s template form: </a:t>
            </a:r>
            <a:r>
              <a:rPr lang="en-US" sz="2400" dirty="0" smtClean="0"/>
              <a:t>Budgets must be prepared in GBP or Euros and itemized using Wellcome Trust’s template. </a:t>
            </a:r>
            <a:r>
              <a:rPr lang="en-US" sz="2400" i="1" dirty="0" smtClean="0"/>
              <a:t>(Download the post-April 1 form.)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Submit budget as a “Supplementary Document” in US Partner’s submission to NSF. </a:t>
            </a:r>
            <a:r>
              <a:rPr lang="en-US" sz="2400" dirty="0" smtClean="0"/>
              <a:t>Do not include the UK/Ireland partner’s budget in the Fastlane/Grants.gov budget.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Contact Wellcome Trust Program Officer.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b="1" dirty="0"/>
              <a:t>Include funds for PI Meetings:  </a:t>
            </a:r>
            <a:r>
              <a:rPr lang="en-US" sz="2400" dirty="0"/>
              <a:t>Two-day PI meetings will occur at or near NSF every other year. </a:t>
            </a:r>
            <a:endParaRPr lang="en-US" sz="2400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2400" b="1" dirty="0" smtClean="0"/>
              <a:t>No indirect/overhead costs.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22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6" name="Slide 22-1 - budget intr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72400" y="609600"/>
            <a:ext cx="609600" cy="609600"/>
          </a:xfrm>
          <a:prstGeom prst="rect">
            <a:avLst/>
          </a:prstGeom>
        </p:spPr>
      </p:pic>
      <p:pic>
        <p:nvPicPr>
          <p:cNvPr id="9" name="Slide 22-2 - budget form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72400" y="1981200"/>
            <a:ext cx="609600" cy="609600"/>
          </a:xfrm>
          <a:prstGeom prst="rect">
            <a:avLst/>
          </a:prstGeom>
        </p:spPr>
      </p:pic>
      <p:pic>
        <p:nvPicPr>
          <p:cNvPr id="10" name="Slide 22-3 - PI meetings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72400" y="4724400"/>
            <a:ext cx="609600" cy="609600"/>
          </a:xfrm>
          <a:prstGeom prst="rect">
            <a:avLst/>
          </a:prstGeom>
        </p:spPr>
      </p:pic>
      <p:pic>
        <p:nvPicPr>
          <p:cNvPr id="11" name="Slide 22-4 - eligible costs for WT.wm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72400" y="554113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7467600" cy="43735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600" b="0" dirty="0" smtClean="0"/>
              <a:t> Capital or operating expenses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600" b="0" dirty="0" smtClean="0"/>
              <a:t> Major or office equipment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600" b="0" dirty="0" smtClean="0"/>
              <a:t> Vehicles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600" b="0" dirty="0" smtClean="0"/>
              <a:t> Undergraduate tuition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600" b="0" dirty="0" smtClean="0"/>
              <a:t> Paid advertising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600" b="0" dirty="0" smtClean="0"/>
              <a:t> Admission fees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600" dirty="0"/>
              <a:t> </a:t>
            </a:r>
            <a:r>
              <a:rPr lang="en-US" sz="2600" dirty="0" smtClean="0"/>
              <a:t>Operating costs for school field trips, camps, science festivals, science fairs, or competitions</a:t>
            </a:r>
            <a:endParaRPr lang="en-US" sz="2600" b="0" dirty="0" smtClean="0"/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600" dirty="0" smtClean="0"/>
              <a:t> Publications </a:t>
            </a:r>
            <a:r>
              <a:rPr lang="en-US" sz="2600" dirty="0"/>
              <a:t>and curricula as the primary deliverable </a:t>
            </a:r>
            <a:endParaRPr lang="en-US" sz="2600" b="0" dirty="0" smtClean="0"/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endParaRPr lang="en-US" sz="2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7696200" cy="6397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Ineligible Expenses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4931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4191000"/>
            <a:ext cx="4038600" cy="860425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&amp;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Merit Review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6400800"/>
            <a:ext cx="29718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4338" name="Picture 2" descr="http://www.nsf.gov/images/logos/nsf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3505200"/>
            <a:ext cx="1302123" cy="106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13272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Review Process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543800" cy="4724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Proposals are reviewed in panels with a range of external experts  (e.g. educational researchers, content experts, educators, developers)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Review process will include reviewers with US, UK/Republic of Ireland, and/or other international expertise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Each proposal will have 3-4 reviews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Each reviewer rates each proposal as Excellent, Very Good, Good, Fair or Poor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This </a:t>
            </a:r>
            <a:r>
              <a:rPr lang="en-US" sz="2400" dirty="0"/>
              <a:t>is advisory to </a:t>
            </a:r>
            <a:r>
              <a:rPr lang="en-US" sz="2400" dirty="0" smtClean="0"/>
              <a:t>NSF, the Wellcome Trust, and ESRC </a:t>
            </a:r>
            <a:r>
              <a:rPr lang="en-US" sz="2400" dirty="0"/>
              <a:t>with respect to what </a:t>
            </a:r>
            <a:r>
              <a:rPr lang="en-US" sz="2400" dirty="0" smtClean="0"/>
              <a:t>proposals </a:t>
            </a:r>
            <a:r>
              <a:rPr lang="en-US" sz="2400" dirty="0"/>
              <a:t>to fund</a:t>
            </a:r>
            <a:r>
              <a:rPr lang="en-US" sz="2400" dirty="0" smtClean="0"/>
              <a:t>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PIs receive reviews, panel summaries, and comments from </a:t>
            </a:r>
            <a:r>
              <a:rPr lang="en-US" sz="2400" dirty="0" err="1" smtClean="0"/>
              <a:t>POs.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25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7200" y="581620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7200" y="18288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3400" y="3335955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53400" y="556693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7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13272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 Review Process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6705600" cy="47244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Unattributed Panel reviews and NSF Program Officer recommendations will be shared with a committee of representatives from NSF, the Wellcome Trust, and ESRC.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NSF, the Wellcome Trust, and ESRC will jointly decide on approximately eight proposals to invite to interviews / Reverse Site Visits.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Reverse Site Visit / interview: PIs and project associates from both UK/Ireland and US partners present to a panel of the three funders.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smtClean="0"/>
              <a:t>Following Reverse Site Visits / interviews, NSF, the Wellcome Trust, and ESRC intend to jointly decide on ~5 proposals to recommend for award.</a:t>
            </a:r>
            <a:endParaRPr lang="en-US" sz="24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6EEB23-4B8A-44FC-BB2B-80C71E434A72}" type="slidenum">
              <a:rPr lang="en-US" smtClean="0"/>
              <a:pPr/>
              <a:t>26</a:t>
            </a:fld>
            <a:endParaRPr lang="en-US" dirty="0">
              <a:latin typeface="Trebuchet MS" pitchFamily="34" charset="0"/>
            </a:endParaRPr>
          </a:p>
        </p:txBody>
      </p:sp>
      <p:pic>
        <p:nvPicPr>
          <p:cNvPr id="5" name="Slide 26 - RSV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3276600"/>
            <a:ext cx="609600" cy="609600"/>
          </a:xfrm>
          <a:prstGeom prst="rect">
            <a:avLst/>
          </a:prstGeom>
        </p:spPr>
      </p:pic>
      <p:pic>
        <p:nvPicPr>
          <p:cNvPr id="6" name="Slide 26-2 - recommendation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8682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46572"/>
            <a:ext cx="7772400" cy="1147823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Merit Review Criteria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Intellectual Merit </a:t>
            </a:r>
            <a:r>
              <a:rPr lang="en-US" sz="2400" dirty="0" smtClean="0"/>
              <a:t>and </a:t>
            </a:r>
            <a:r>
              <a:rPr lang="en-US" sz="2400" b="1" dirty="0" smtClean="0"/>
              <a:t>Broader Impact</a:t>
            </a:r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600" dirty="0"/>
              <a:t>1. What is the potential for the proposed activity to</a:t>
            </a:r>
            <a:r>
              <a:rPr lang="en-US" sz="1600" dirty="0" smtClean="0"/>
              <a:t>: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	a</a:t>
            </a:r>
            <a:r>
              <a:rPr lang="en-US" sz="1600" dirty="0"/>
              <a:t>. advance knowledge and understanding within its own field </a:t>
            </a:r>
            <a:r>
              <a:rPr lang="en-US" sz="1600" dirty="0" smtClean="0"/>
              <a:t>or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     across </a:t>
            </a:r>
            <a:r>
              <a:rPr lang="en-US" sz="1600" dirty="0"/>
              <a:t>different fields (Intellectual Merit); </a:t>
            </a:r>
            <a:r>
              <a:rPr lang="en-US" sz="1600" dirty="0" smtClean="0"/>
              <a:t>and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	b</a:t>
            </a:r>
            <a:r>
              <a:rPr lang="en-US" sz="1600" dirty="0"/>
              <a:t>. benefit society or advance desired societal outcomes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/>
              <a:t> </a:t>
            </a:r>
            <a:r>
              <a:rPr lang="en-US" sz="1600" dirty="0" smtClean="0"/>
              <a:t>                   (</a:t>
            </a:r>
            <a:r>
              <a:rPr lang="en-US" sz="1600" dirty="0"/>
              <a:t>Broader Impacts)?</a:t>
            </a:r>
          </a:p>
          <a:p>
            <a:pPr marL="0" indent="0">
              <a:buNone/>
            </a:pPr>
            <a:r>
              <a:rPr lang="en-US" sz="1600" dirty="0" smtClean="0"/>
              <a:t> 2</a:t>
            </a:r>
            <a:r>
              <a:rPr lang="en-US" sz="1600" dirty="0"/>
              <a:t>. To what extent do the proposed activities suggest and explore creative, original, or potentially transformative concepts?</a:t>
            </a:r>
          </a:p>
          <a:p>
            <a:pPr marL="0" indent="0">
              <a:buNone/>
            </a:pPr>
            <a:r>
              <a:rPr lang="en-US" sz="1600" dirty="0" smtClean="0"/>
              <a:t> 3</a:t>
            </a:r>
            <a:r>
              <a:rPr lang="en-US" sz="1600" dirty="0"/>
              <a:t>. Is the plan for carrying out the proposed activities well-reasoned, well-organized, and based on a sound rationale? Does the plan incorporate a mechanism to assess success?</a:t>
            </a:r>
          </a:p>
          <a:p>
            <a:pPr marL="0" indent="0">
              <a:buNone/>
            </a:pPr>
            <a:r>
              <a:rPr lang="en-US" sz="1600" dirty="0" smtClean="0"/>
              <a:t>4</a:t>
            </a:r>
            <a:r>
              <a:rPr lang="en-US" sz="1600" dirty="0"/>
              <a:t>. How well qualified is the individual, team, or institution to conduct the proposed activities?</a:t>
            </a:r>
          </a:p>
          <a:p>
            <a:pPr marL="0" indent="0">
              <a:buNone/>
            </a:pPr>
            <a:r>
              <a:rPr lang="en-US" sz="1600" dirty="0" smtClean="0"/>
              <a:t>5</a:t>
            </a:r>
            <a:r>
              <a:rPr lang="en-US" sz="1600" dirty="0"/>
              <a:t>. Are there adequate resources available to the PI (either at the home institution or through collaborations) to carry out the proposed activities</a:t>
            </a:r>
            <a:r>
              <a:rPr lang="en-US" sz="1400" dirty="0"/>
              <a:t>?</a:t>
            </a:r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738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46572"/>
            <a:ext cx="7772400" cy="1147823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Merit Review Criteria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90437"/>
            <a:ext cx="7924800" cy="2819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Additional Criteria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2400" dirty="0" smtClean="0"/>
              <a:t>Reviewers for Science Learning+ proposals will also be asked to evaluate the extent to which required SL+ Components are included in the proposal: 1 priority area and the required components (slide 8).</a:t>
            </a:r>
            <a:endParaRPr lang="en-US" sz="2400" dirty="0"/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328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779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0540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CAISE: Center for Advancement of Informal Science Education: </a:t>
            </a: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://informalscience.org/nsf-aisl</a:t>
            </a:r>
            <a:r>
              <a:rPr lang="en-US" dirty="0"/>
              <a:t> 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NSF Grant Proposal Guide (GPG) : </a:t>
            </a:r>
            <a:r>
              <a:rPr lang="en-US" dirty="0" smtClean="0">
                <a:hlinkClick r:id="rId4"/>
              </a:rPr>
              <a:t>http://www.nsf.gov/bfa/dias/policy</a:t>
            </a: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Background </a:t>
            </a:r>
            <a:r>
              <a:rPr lang="en-US" dirty="0"/>
              <a:t>on Science Learning+ is available on the Wellcome Trust </a:t>
            </a:r>
            <a:r>
              <a:rPr lang="en-US" dirty="0" smtClean="0"/>
              <a:t>website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://www.wellcome.ac.uk/slplus</a:t>
            </a: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The Wellcome Trust’s Review of Informal Science Learning </a:t>
            </a: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</a:t>
            </a:r>
            <a:r>
              <a:rPr lang="en-US" dirty="0" smtClean="0">
                <a:hlinkClick r:id="rId6"/>
              </a:rPr>
              <a:t>www.wellcome.ac.uk/About-us/Publications/Reports/Education/WTP040865.html</a:t>
            </a:r>
            <a:r>
              <a:rPr lang="en-US" dirty="0" smtClean="0"/>
              <a:t>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A </a:t>
            </a:r>
            <a:r>
              <a:rPr lang="en-US" dirty="0"/>
              <a:t>subsequent publication from the authors of the review is: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Falk, J.H, L.D. Dierking, J. Osborne, M. Wenger, E. Dawson, and B. Wong. (2015).</a:t>
            </a:r>
            <a:r>
              <a:rPr lang="en-US" i="1" dirty="0"/>
              <a:t>Analyzing Science Education in the United Kingdom: Taking a System-Wide </a:t>
            </a:r>
            <a:r>
              <a:rPr lang="en-US" i="1" dirty="0" err="1"/>
              <a:t>Approach</a:t>
            </a:r>
            <a:r>
              <a:rPr lang="en-US" dirty="0" err="1"/>
              <a:t>.Science</a:t>
            </a:r>
            <a:r>
              <a:rPr lang="en-US" dirty="0"/>
              <a:t> Education</a:t>
            </a:r>
            <a:r>
              <a:rPr lang="en-US" i="1" dirty="0"/>
              <a:t>, </a:t>
            </a:r>
            <a:r>
              <a:rPr lang="en-US" dirty="0"/>
              <a:t>99(1)145–173.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Further guidance from ESRC on maximizing the impact of the project is available </a:t>
            </a:r>
            <a:r>
              <a:rPr lang="en-US" dirty="0" smtClean="0"/>
              <a:t>at </a:t>
            </a:r>
            <a:r>
              <a:rPr lang="en-US" dirty="0" smtClean="0">
                <a:hlinkClick r:id="rId7"/>
              </a:rPr>
              <a:t>http</a:t>
            </a:r>
            <a:r>
              <a:rPr lang="en-US" dirty="0">
                <a:hlinkClick r:id="rId7"/>
              </a:rPr>
              <a:t>://www.esrc.ac.uk/research/evaluation-and-impact/what-is-impact</a:t>
            </a:r>
            <a:r>
              <a:rPr lang="en-US" dirty="0" smtClean="0">
                <a:hlinkClick r:id="rId7"/>
              </a:rPr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7714" y="490964"/>
            <a:ext cx="8229600" cy="609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752601"/>
            <a:ext cx="8305800" cy="495300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3100" b="1" dirty="0" smtClean="0"/>
              <a:t> Program Overview &amp; Solicitation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3100" b="1" dirty="0" smtClean="0"/>
              <a:t> Project Types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3100" b="1" dirty="0" smtClean="0"/>
              <a:t> Preparing Competitive Proposals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3100" b="1" dirty="0" smtClean="0"/>
              <a:t> Review Process &amp; Merit Review Criteria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3100" b="1" dirty="0" smtClean="0"/>
              <a:t>Other NSF Programs &amp; Resources</a:t>
            </a:r>
            <a:endParaRPr lang="en-US" sz="3100" b="1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3100" b="1" dirty="0" smtClean="0"/>
              <a:t> Program Contact Information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3100" b="1" dirty="0" smtClean="0"/>
              <a:t> Your Questions Answered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dirty="0"/>
          </a:p>
        </p:txBody>
      </p:sp>
      <p:pic>
        <p:nvPicPr>
          <p:cNvPr id="7" name="Picture 6" descr="atom_element_sm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4800600"/>
            <a:ext cx="2971800" cy="2412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47000" y="34290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Learning+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400" dirty="0"/>
              <a:t>Talk early with Program Officers (POs)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400" dirty="0" smtClean="0"/>
              <a:t>Submit early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400" dirty="0" smtClean="0"/>
              <a:t>Spell check &amp; check </a:t>
            </a:r>
            <a:r>
              <a:rPr lang="en-US" sz="2400" b="1" dirty="0"/>
              <a:t>grammar &amp; </a:t>
            </a:r>
            <a:r>
              <a:rPr lang="en-US" sz="2400" b="1" dirty="0" smtClean="0"/>
              <a:t>punctuation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en-US" sz="2400" b="1" dirty="0" smtClean="0"/>
              <a:t>Post </a:t>
            </a:r>
            <a:r>
              <a:rPr lang="en-US" sz="2400" b="1" dirty="0"/>
              <a:t>Submission</a:t>
            </a:r>
            <a:r>
              <a:rPr lang="en-US" sz="2400" dirty="0"/>
              <a:t>: Take follow-up questions from </a:t>
            </a:r>
            <a:r>
              <a:rPr lang="en-US" sz="2400" dirty="0" smtClean="0"/>
              <a:t>POs seriously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914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Suggestions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1722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01929" y="5235086"/>
            <a:ext cx="8686801" cy="914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000" dirty="0" smtClean="0"/>
              <a:t>  Note: PIs can recommend reviewers for their proposal as part of the submission process.</a:t>
            </a:r>
          </a:p>
          <a:p>
            <a:pPr algn="ctr">
              <a:buNone/>
            </a:pPr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92430" y="2133600"/>
            <a:ext cx="8305800" cy="3429001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Interested in Serving as A Reviewer:</a:t>
            </a:r>
          </a:p>
          <a:p>
            <a:pPr algn="ctr"/>
            <a:endParaRPr lang="en-US" sz="2400" b="1" dirty="0" smtClean="0"/>
          </a:p>
          <a:p>
            <a:pPr algn="ctr">
              <a:buFont typeface="Wingdings" pitchFamily="2" charset="2"/>
              <a:buChar char="v"/>
            </a:pPr>
            <a:r>
              <a:rPr lang="en-US" sz="1800" i="1" dirty="0" smtClean="0"/>
              <a:t>Experience the Proposal  Review  Process </a:t>
            </a:r>
          </a:p>
          <a:p>
            <a:pPr algn="ctr"/>
            <a:endParaRPr lang="en-US" sz="1800" i="1" dirty="0" smtClean="0"/>
          </a:p>
          <a:p>
            <a:pPr algn="ctr">
              <a:buFont typeface="Wingdings" pitchFamily="2" charset="2"/>
              <a:buChar char="v"/>
            </a:pPr>
            <a:r>
              <a:rPr lang="en-US" sz="1800" i="1" dirty="0" smtClean="0"/>
              <a:t>Serve as a Content/Field Expert</a:t>
            </a:r>
          </a:p>
          <a:p>
            <a:pPr algn="ctr"/>
            <a:endParaRPr lang="en-US" sz="1800" i="1" dirty="0" smtClean="0"/>
          </a:p>
          <a:p>
            <a:pPr algn="ctr">
              <a:buFont typeface="Wingdings" pitchFamily="2" charset="2"/>
              <a:buChar char="v"/>
            </a:pPr>
            <a:r>
              <a:rPr lang="en-US" sz="1800" i="1" dirty="0" smtClean="0"/>
              <a:t>Contribute To Funding Decisions &amp; Field Advancement</a:t>
            </a:r>
          </a:p>
          <a:p>
            <a:pPr algn="ctr">
              <a:buFont typeface="Wingdings" pitchFamily="2" charset="2"/>
              <a:buChar char="v"/>
            </a:pPr>
            <a:endParaRPr lang="en-US" sz="1800" i="1" dirty="0"/>
          </a:p>
          <a:p>
            <a:pPr algn="ctr">
              <a:buFont typeface="Wingdings" pitchFamily="2" charset="2"/>
              <a:buChar char="v"/>
            </a:pPr>
            <a:r>
              <a:rPr lang="en-US" sz="1800" i="1" dirty="0" smtClean="0"/>
              <a:t>Send your CV and a 2-3 sentence description of your expertise to one of the program staff.</a:t>
            </a:r>
          </a:p>
          <a:p>
            <a:pPr algn="ctr"/>
            <a:r>
              <a:rPr lang="en-US" sz="1800" i="1" dirty="0" smtClean="0"/>
              <a:t> </a:t>
            </a:r>
          </a:p>
          <a:p>
            <a:pPr algn="ctr"/>
            <a:endParaRPr lang="en-US" sz="1800" i="1" dirty="0" smtClean="0"/>
          </a:p>
          <a:p>
            <a:pPr algn="ctr"/>
            <a:endParaRPr lang="en-US" sz="2400" dirty="0" smtClean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" y="914400"/>
            <a:ext cx="7924800" cy="6397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Reviewing for SL+?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lide Number Placeholder 7"/>
          <p:cNvSpPr txBox="1">
            <a:spLocks/>
          </p:cNvSpPr>
          <p:nvPr/>
        </p:nvSpPr>
        <p:spPr>
          <a:xfrm>
            <a:off x="65532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1172D-B2C2-46C4-9EFA-27D70D0217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Call during live teleconferences</a:t>
            </a:r>
            <a:r>
              <a:rPr lang="en-US" dirty="0" smtClean="0"/>
              <a:t>:</a:t>
            </a:r>
          </a:p>
          <a:p>
            <a:endParaRPr lang="en-US" sz="1800" dirty="0" smtClean="0"/>
          </a:p>
          <a:p>
            <a:r>
              <a:rPr lang="en-US" sz="1400" dirty="0">
                <a:solidFill>
                  <a:srgbClr val="FF0000"/>
                </a:solidFill>
              </a:rPr>
              <a:t>April 27, 2016  </a:t>
            </a:r>
            <a:r>
              <a:rPr lang="en-US" sz="1400" dirty="0" err="1">
                <a:solidFill>
                  <a:srgbClr val="FF0000"/>
                </a:solidFill>
              </a:rPr>
              <a:t>11am-12pm</a:t>
            </a:r>
            <a:r>
              <a:rPr lang="en-US" sz="1400" dirty="0">
                <a:solidFill>
                  <a:srgbClr val="FF0000"/>
                </a:solidFill>
              </a:rPr>
              <a:t> Eastern; 4-</a:t>
            </a:r>
            <a:r>
              <a:rPr lang="en-US" sz="1400" dirty="0" err="1">
                <a:solidFill>
                  <a:srgbClr val="FF0000"/>
                </a:solidFill>
              </a:rPr>
              <a:t>5pm</a:t>
            </a:r>
            <a:r>
              <a:rPr lang="en-US" sz="1400" dirty="0">
                <a:solidFill>
                  <a:srgbClr val="FF0000"/>
                </a:solidFill>
              </a:rPr>
              <a:t> BST</a:t>
            </a:r>
          </a:p>
          <a:p>
            <a:r>
              <a:rPr lang="en-US" sz="1400" dirty="0">
                <a:solidFill>
                  <a:srgbClr val="FF0000"/>
                </a:solidFill>
              </a:rPr>
              <a:t>April 28, 2016 </a:t>
            </a:r>
            <a:r>
              <a:rPr lang="en-US" sz="1400" dirty="0" err="1">
                <a:solidFill>
                  <a:srgbClr val="FF0000"/>
                </a:solidFill>
              </a:rPr>
              <a:t>11am-12pm</a:t>
            </a:r>
            <a:r>
              <a:rPr lang="en-US" sz="1400" dirty="0">
                <a:solidFill>
                  <a:srgbClr val="FF0000"/>
                </a:solidFill>
              </a:rPr>
              <a:t> Eastern; 4-</a:t>
            </a:r>
            <a:r>
              <a:rPr lang="en-US" sz="1400" dirty="0" err="1">
                <a:solidFill>
                  <a:srgbClr val="FF0000"/>
                </a:solidFill>
              </a:rPr>
              <a:t>5pm</a:t>
            </a:r>
            <a:r>
              <a:rPr lang="en-US" sz="1400" dirty="0">
                <a:solidFill>
                  <a:srgbClr val="FF0000"/>
                </a:solidFill>
              </a:rPr>
              <a:t> BST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dirty="0" smtClean="0"/>
              <a:t>Phone </a:t>
            </a:r>
            <a:r>
              <a:rPr lang="en-US" sz="1400" dirty="0"/>
              <a:t>numbers:</a:t>
            </a:r>
            <a:br>
              <a:rPr lang="en-US" sz="1400" dirty="0"/>
            </a:br>
            <a:r>
              <a:rPr lang="en-US" sz="1400" u="sng" dirty="0">
                <a:hlinkClick r:id="rId2"/>
              </a:rPr>
              <a:t>+1.408.740.7256</a:t>
            </a:r>
            <a:r>
              <a:rPr lang="en-US" sz="1400" dirty="0"/>
              <a:t> (US); </a:t>
            </a:r>
            <a:r>
              <a:rPr lang="en-US" sz="1400" u="sng" dirty="0">
                <a:hlinkClick r:id="rId3"/>
              </a:rPr>
              <a:t>+1.888.240.2560</a:t>
            </a:r>
            <a:r>
              <a:rPr lang="en-US" sz="1400" dirty="0"/>
              <a:t> (US Toll Free); </a:t>
            </a:r>
            <a:r>
              <a:rPr lang="en-US" sz="1400" u="sng" dirty="0">
                <a:hlinkClick r:id="rId4"/>
              </a:rPr>
              <a:t>+1.408.317.9253</a:t>
            </a:r>
            <a:r>
              <a:rPr lang="en-US" sz="1400" dirty="0"/>
              <a:t> (Alternate number)</a:t>
            </a:r>
          </a:p>
          <a:p>
            <a:pPr marL="0" indent="0">
              <a:buNone/>
            </a:pPr>
            <a:r>
              <a:rPr lang="en-US" sz="1400" u="sng" dirty="0">
                <a:solidFill>
                  <a:schemeClr val="accent4"/>
                </a:solidFill>
              </a:rPr>
              <a:t>+44.203.608.5256 </a:t>
            </a:r>
            <a:r>
              <a:rPr lang="en-US" sz="1400" dirty="0"/>
              <a:t>(UK); Other numbers: http://bluejeans.com/numbers</a:t>
            </a:r>
            <a:br>
              <a:rPr lang="en-US" sz="1400" dirty="0"/>
            </a:br>
            <a:r>
              <a:rPr lang="en-US" sz="1400" dirty="0"/>
              <a:t>2) Enter Meeting ID: </a:t>
            </a:r>
            <a:r>
              <a:rPr lang="en-US" sz="1400" dirty="0">
                <a:solidFill>
                  <a:schemeClr val="accent4"/>
                </a:solidFill>
              </a:rPr>
              <a:t>418631029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3) Press #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77640" y="1600200"/>
            <a:ext cx="493776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Or email anytime:</a:t>
            </a:r>
          </a:p>
          <a:p>
            <a:pPr lvl="2"/>
            <a:r>
              <a:rPr lang="en-US" dirty="0"/>
              <a:t>Ellen McCallie – </a:t>
            </a:r>
            <a:r>
              <a:rPr lang="en-US" dirty="0">
                <a:hlinkClick r:id="rId5"/>
              </a:rPr>
              <a:t>emccalli@nsf.gov</a:t>
            </a:r>
            <a:endParaRPr lang="en-US" dirty="0"/>
          </a:p>
          <a:p>
            <a:pPr lvl="2"/>
            <a:r>
              <a:rPr lang="en-US" dirty="0"/>
              <a:t>Catherine Eberbach – </a:t>
            </a:r>
            <a:r>
              <a:rPr lang="en-US" dirty="0">
                <a:hlinkClick r:id="rId6"/>
              </a:rPr>
              <a:t>ceberbac@nsf.gov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Mat Hickman – </a:t>
            </a:r>
            <a:r>
              <a:rPr lang="en-US" u="sng" dirty="0">
                <a:solidFill>
                  <a:schemeClr val="accent4">
                    <a:lumMod val="75000"/>
                  </a:schemeClr>
                </a:solidFill>
              </a:rPr>
              <a:t>m.hickman@wellcome.ac.uk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lvl="2"/>
            <a:r>
              <a:rPr lang="en-US" dirty="0"/>
              <a:t>Ann Jeffcott – </a:t>
            </a:r>
            <a:r>
              <a:rPr lang="en-US" u="sng" dirty="0">
                <a:solidFill>
                  <a:schemeClr val="accent4">
                    <a:lumMod val="75000"/>
                  </a:schemeClr>
                </a:solidFill>
              </a:rPr>
              <a:t>ann.jeffcott@esrc.ac.uk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41172D-B2C2-46C4-9EFA-27D70D0217DD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5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3733800"/>
            <a:ext cx="4038600" cy="860425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SL+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Overview &amp;</a:t>
            </a:r>
            <a:b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Solicitation</a:t>
            </a:r>
            <a:r>
              <a:rPr lang="en-US" sz="4200" dirty="0" smtClean="0"/>
              <a:t/>
            </a:r>
            <a:br>
              <a:rPr lang="en-US" sz="4200" dirty="0" smtClean="0"/>
            </a:br>
            <a:endParaRPr lang="en-US" sz="42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6400800"/>
            <a:ext cx="29718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4338" name="Picture 2" descr="http://www.nsf.gov/images/logos/nsf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3505200"/>
            <a:ext cx="1302123" cy="1066800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5100" y="45831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800" y="1344014"/>
            <a:ext cx="8305800" cy="5105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800" b="1" dirty="0" smtClean="0"/>
              <a:t>International Collaboration. </a:t>
            </a:r>
            <a:r>
              <a:rPr lang="en-US" sz="2800" dirty="0" smtClean="0"/>
              <a:t>SL+ is a collaboration between NSF and the Wellcome Trust with the UK Economic and Social Research Council (ESRC). 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800" b="1" dirty="0" smtClean="0"/>
              <a:t>SL+ aims to: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600" dirty="0">
                <a:cs typeface="Arial"/>
              </a:rPr>
              <a:t>Strengthen the research and knowledge </a:t>
            </a:r>
            <a:r>
              <a:rPr lang="en-US" sz="2600" dirty="0" smtClean="0">
                <a:cs typeface="Arial"/>
              </a:rPr>
              <a:t>base</a:t>
            </a:r>
            <a:endParaRPr lang="en-US" sz="2600" dirty="0">
              <a:cs typeface="Arial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600" dirty="0">
                <a:cs typeface="Arial"/>
              </a:rPr>
              <a:t>Bridge the practice and research </a:t>
            </a:r>
            <a:r>
              <a:rPr lang="en-US" sz="2600" dirty="0" smtClean="0">
                <a:cs typeface="Arial"/>
              </a:rPr>
              <a:t>gap</a:t>
            </a:r>
            <a:endParaRPr lang="en-US" sz="2600" dirty="0">
              <a:cs typeface="Arial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600" dirty="0">
                <a:cs typeface="Arial"/>
              </a:rPr>
              <a:t>Share knowledge and experience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endParaRPr lang="en-US" sz="2800" b="1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b="1" dirty="0" smtClean="0">
              <a:solidFill>
                <a:srgbClr val="FF0000"/>
              </a:solidFill>
            </a:endParaRP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1050600"/>
            <a:ext cx="8251200" cy="457200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533401"/>
            <a:ext cx="8001000" cy="6397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SL+ Program and aims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14" descr="atom_element_smal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29967" y="5791200"/>
            <a:ext cx="1314033" cy="1066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5167" y="2978412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1767" y="55785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846" y="2676002"/>
            <a:ext cx="8305800" cy="41148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smtClean="0"/>
              <a:t>IMPORTANT DATES</a:t>
            </a:r>
            <a:endParaRPr lang="en-US" sz="3600" b="1" u="sng" dirty="0" smtClean="0"/>
          </a:p>
          <a:p>
            <a:pPr>
              <a:buNone/>
            </a:pPr>
            <a:endParaRPr lang="en-US" sz="2100" b="1" dirty="0" smtClean="0"/>
          </a:p>
          <a:p>
            <a:pPr algn="ctr">
              <a:buNone/>
            </a:pPr>
            <a:r>
              <a:rPr lang="en-US" sz="2800" b="1" dirty="0" smtClean="0"/>
              <a:t>Proposal deadline:</a:t>
            </a:r>
          </a:p>
          <a:p>
            <a:pPr algn="ctr">
              <a:buNone/>
            </a:pPr>
            <a:endParaRPr lang="en-US" sz="2800" b="1" dirty="0"/>
          </a:p>
          <a:p>
            <a:pPr algn="ctr">
              <a:buNone/>
            </a:pPr>
            <a:r>
              <a:rPr lang="en-US" sz="2800" b="1" dirty="0" smtClean="0"/>
              <a:t>June 14, 2016</a:t>
            </a:r>
          </a:p>
          <a:p>
            <a:pPr algn="ctr">
              <a:buNone/>
            </a:pPr>
            <a:endParaRPr lang="en-US" sz="2800" b="1" dirty="0"/>
          </a:p>
          <a:p>
            <a:pPr algn="ctr">
              <a:buNone/>
            </a:pPr>
            <a:endParaRPr lang="en-US" sz="2800" b="1" dirty="0" smtClean="0"/>
          </a:p>
          <a:p>
            <a:pPr lvl="1">
              <a:buNone/>
            </a:pPr>
            <a:endParaRPr lang="en-US" b="1" u="sng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en-US" sz="1800" i="1" dirty="0" smtClean="0"/>
          </a:p>
          <a:p>
            <a:endParaRPr lang="en-US" sz="1800" i="1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66800"/>
            <a:ext cx="7848600" cy="639763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SL+ SOLICITATION (#16-548)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tom_element_smal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0800" y="4790779"/>
            <a:ext cx="2971800" cy="241266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79872"/>
            <a:ext cx="914400" cy="533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Perpetua" pitchFamily="18" charset="0"/>
                <a:ea typeface="+mj-ea"/>
                <a:cs typeface="+mj-cs"/>
              </a:rPr>
              <a:t>13-608 p.1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8800" y="5029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676400"/>
            <a:ext cx="8077200" cy="45259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Science Learning+ </a:t>
            </a:r>
            <a:r>
              <a:rPr lang="en-US" dirty="0"/>
              <a:t>seeks to support practice-based research which falls within or across the following priorities</a:t>
            </a:r>
            <a:endParaRPr lang="en-US" dirty="0" smtClean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Understanding learning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Engagement in STEM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Skills development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Equity, diversity, and access to informal learning settings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400" dirty="0" smtClean="0"/>
              <a:t>Measurement of outcomes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SL+ Projects – Priority Areas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0" y="79872"/>
            <a:ext cx="914400" cy="533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Perpetua" pitchFamily="18" charset="0"/>
                <a:ea typeface="+mj-ea"/>
                <a:cs typeface="+mj-cs"/>
              </a:rPr>
              <a:t>13-608 p.4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55927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774331"/>
            <a:ext cx="8839200" cy="4419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In addition to at least one SL+ priority area, all Partnership Grant Proposals must also include five required components: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International collaborations between individuals and/or organizations in the US and UK/Republic of Ireland;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Substantive research activity, not solely a public program or engagement activity and/or its evaluation;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Genuine partnerships between researchers and practitioners;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Experts </a:t>
            </a:r>
            <a:r>
              <a:rPr lang="en-US" dirty="0"/>
              <a:t>from different disciplinary </a:t>
            </a:r>
            <a:r>
              <a:rPr lang="en-US" dirty="0" smtClean="0"/>
              <a:t>areas and </a:t>
            </a:r>
            <a:r>
              <a:rPr lang="en-US" dirty="0"/>
              <a:t>social </a:t>
            </a:r>
            <a:r>
              <a:rPr lang="en-US" dirty="0" smtClean="0"/>
              <a:t>scientists; </a:t>
            </a:r>
            <a:r>
              <a:rPr lang="en-US" dirty="0"/>
              <a:t>and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More </a:t>
            </a:r>
            <a:r>
              <a:rPr lang="en-US" dirty="0"/>
              <a:t>than one informal STEM learning location, platform, or </a:t>
            </a:r>
            <a:r>
              <a:rPr lang="en-US" dirty="0" smtClean="0"/>
              <a:t>environment.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SL+ Projects – Required Components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0" y="79872"/>
            <a:ext cx="914400" cy="533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Perpetua" pitchFamily="18" charset="0"/>
                <a:ea typeface="+mj-ea"/>
                <a:cs typeface="+mj-cs"/>
              </a:rPr>
              <a:t>13-608 p.4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889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5400" y="914400"/>
            <a:ext cx="4038600" cy="4137025"/>
          </a:xfrm>
        </p:spPr>
        <p:txBody>
          <a:bodyPr anchor="t"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&amp; Submitting Competitive Proposals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 Proposal Guide</a:t>
            </a:r>
            <a:b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http://www.nsf.gov/pubs/policydocs/pappguide/nsf15001/gpg_index.jsp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6400800"/>
            <a:ext cx="2971800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pic>
        <p:nvPicPr>
          <p:cNvPr id="14338" name="Picture 2" descr="http://www.nsf.gov/images/logos/nsf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1" y="3505200"/>
            <a:ext cx="1302123" cy="106680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M_atom_molecule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E7DD3B"/>
      </a:accent2>
      <a:accent3>
        <a:srgbClr val="1B587C"/>
      </a:accent3>
      <a:accent4>
        <a:srgbClr val="7BCD31"/>
      </a:accent4>
      <a:accent5>
        <a:srgbClr val="30C5A0"/>
      </a:accent5>
      <a:accent6>
        <a:srgbClr val="8931BB"/>
      </a:accent6>
      <a:hlink>
        <a:srgbClr val="6B9F25"/>
      </a:hlink>
      <a:folHlink>
        <a:srgbClr val="B26B0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779895697AA5478550DCA523F12B28" ma:contentTypeVersion="0" ma:contentTypeDescription="Create a new document." ma:contentTypeScope="" ma:versionID="2216611504c18d57ca3fb8dbd188f37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169D17-F383-492E-88A2-7783573CD8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F27CE9-8A49-41D2-92E3-5442B35572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FFD5A0B-3B37-4F8E-8103-2C480DFD2C2B}">
  <ds:schemaRefs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9281</TotalTime>
  <Words>1722</Words>
  <Application>Microsoft Office PowerPoint</Application>
  <PresentationFormat>On-screen Show (4:3)</PresentationFormat>
  <Paragraphs>291</Paragraphs>
  <Slides>32</Slides>
  <Notes>31</Notes>
  <HiddenSlides>0</HiddenSlides>
  <MMClips>44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Perpetua</vt:lpstr>
      <vt:lpstr>Calibri</vt:lpstr>
      <vt:lpstr>Segoe UI</vt:lpstr>
      <vt:lpstr>Century Gothic</vt:lpstr>
      <vt:lpstr>Arial</vt:lpstr>
      <vt:lpstr>Wingdings</vt:lpstr>
      <vt:lpstr>Trebuchet MS</vt:lpstr>
      <vt:lpstr>PM_atom_molecule</vt:lpstr>
      <vt:lpstr>   Overview  Submitting Competitive           SL+ Proposals </vt:lpstr>
      <vt:lpstr>SL+ Teleconferences</vt:lpstr>
      <vt:lpstr>Science Learning+</vt:lpstr>
      <vt:lpstr> SL+ Program Overview &amp; Solicitation </vt:lpstr>
      <vt:lpstr>SL+ Program and aims</vt:lpstr>
      <vt:lpstr>SL+ SOLICITATION (#16-548)</vt:lpstr>
      <vt:lpstr>SL+ Projects – Priority Areas</vt:lpstr>
      <vt:lpstr>SL+ Projects – Required Components</vt:lpstr>
      <vt:lpstr> Preparing &amp; Submitting Competitive Proposals  Grant Proposal Guide http://www.nsf.gov/pubs/policydocs/pappguide/nsf15001/gpg_index.jsp</vt:lpstr>
      <vt:lpstr>Number of Awards</vt:lpstr>
      <vt:lpstr>Preparing to Submit a Proposal</vt:lpstr>
      <vt:lpstr>Project Summary  </vt:lpstr>
      <vt:lpstr>Project Description (Narrative)</vt:lpstr>
      <vt:lpstr>Project Rationale</vt:lpstr>
      <vt:lpstr>Project Design</vt:lpstr>
      <vt:lpstr>Dissemination &amp; Communication Plan </vt:lpstr>
      <vt:lpstr>External Feedback and Evaluation</vt:lpstr>
      <vt:lpstr>Project Management</vt:lpstr>
      <vt:lpstr>Supplementary Documents</vt:lpstr>
      <vt:lpstr>Budget</vt:lpstr>
      <vt:lpstr>Budget – US Partner</vt:lpstr>
      <vt:lpstr>Budget – UK/Republic of Ireland Partner</vt:lpstr>
      <vt:lpstr>Avoid Ineligible Expenses</vt:lpstr>
      <vt:lpstr> Review Process &amp; Merit Review Criteria </vt:lpstr>
      <vt:lpstr>Proposal Review Process</vt:lpstr>
      <vt:lpstr>Proposal Review Process</vt:lpstr>
      <vt:lpstr>Merit Review Criteria</vt:lpstr>
      <vt:lpstr>Merit Review Criteria</vt:lpstr>
      <vt:lpstr>Resources</vt:lpstr>
      <vt:lpstr>Final Suggestions</vt:lpstr>
      <vt:lpstr>Reviewing for SL+?</vt:lpstr>
      <vt:lpstr>Have Questions?</vt:lpstr>
    </vt:vector>
  </TitlesOfParts>
  <Company>National Science Foundation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 Molecule</dc:title>
  <dc:creator>Pamela Brooks-Pope</dc:creator>
  <cp:lastModifiedBy>McCallie, Ellen</cp:lastModifiedBy>
  <cp:revision>297</cp:revision>
  <cp:lastPrinted>2016-04-13T20:17:28Z</cp:lastPrinted>
  <dcterms:created xsi:type="dcterms:W3CDTF">2013-11-01T09:57:09Z</dcterms:created>
  <dcterms:modified xsi:type="dcterms:W3CDTF">2016-04-22T18:32:40Z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TC018572849991</vt:lpwstr>
  </property>
  <property fmtid="{D5CDD505-2E9C-101B-9397-08002B2CF9AE}" pid="3" name="ContentTypeId">
    <vt:lpwstr>0x0101003D779895697AA5478550DCA523F12B28</vt:lpwstr>
  </property>
</Properties>
</file>