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57" r:id="rId3"/>
    <p:sldId id="260" r:id="rId4"/>
    <p:sldId id="259" r:id="rId5"/>
    <p:sldId id="278" r:id="rId6"/>
    <p:sldId id="261" r:id="rId7"/>
    <p:sldId id="279" r:id="rId8"/>
    <p:sldId id="274" r:id="rId9"/>
    <p:sldId id="268" r:id="rId10"/>
    <p:sldId id="262" r:id="rId11"/>
    <p:sldId id="272" r:id="rId12"/>
    <p:sldId id="264" r:id="rId13"/>
    <p:sldId id="263" r:id="rId14"/>
    <p:sldId id="266" r:id="rId15"/>
    <p:sldId id="277" r:id="rId16"/>
    <p:sldId id="270" r:id="rId17"/>
    <p:sldId id="280"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78" y="-103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8E98DE-E2AF-4D3F-93B2-A2E8C4C8A35C}" type="doc">
      <dgm:prSet loTypeId="urn:microsoft.com/office/officeart/2011/layout/InterconnectedBlockProcess" loCatId="process" qsTypeId="urn:microsoft.com/office/officeart/2005/8/quickstyle/3d5" qsCatId="3D" csTypeId="urn:microsoft.com/office/officeart/2005/8/colors/accent1_2" csCatId="accent1" phldr="1"/>
      <dgm:spPr/>
      <dgm:t>
        <a:bodyPr/>
        <a:lstStyle/>
        <a:p>
          <a:endParaRPr lang="en-US"/>
        </a:p>
      </dgm:t>
    </dgm:pt>
    <dgm:pt modelId="{69A269AE-3CC6-4D7B-B245-EFF583377504}">
      <dgm:prSet phldrT="[Text]"/>
      <dgm:spPr>
        <a:xfrm>
          <a:off x="2138330" y="224735"/>
          <a:ext cx="1439739" cy="457233"/>
        </a:xfrm>
        <a:prstGeom prst="rect">
          <a:avLst/>
        </a:prstGeom>
        <a:solidFill>
          <a:srgbClr val="5B9BD5">
            <a:hueOff val="0"/>
            <a:satOff val="0"/>
            <a:lumOff val="0"/>
            <a:alphaOff val="0"/>
          </a:srgbClr>
        </a:solidFill>
        <a:ln>
          <a:noFill/>
        </a:ln>
        <a:effectLst/>
        <a:sp3d extrusionH="381000" contourW="38100" prstMaterial="matte">
          <a:contourClr>
            <a:sysClr val="window" lastClr="FFFFFF"/>
          </a:contourClr>
        </a:sp3d>
      </dgm:spPr>
      <dgm:t>
        <a:bodyPr/>
        <a:lstStyle/>
        <a:p>
          <a:pPr algn="ctr"/>
          <a:r>
            <a:rPr lang="en-US">
              <a:solidFill>
                <a:sysClr val="window" lastClr="FFFFFF"/>
              </a:solidFill>
              <a:latin typeface="Calibri" panose="020F0502020204030204"/>
              <a:ea typeface="+mn-ea"/>
              <a:cs typeface="+mn-cs"/>
            </a:rPr>
            <a:t>Development           FY 2016</a:t>
          </a:r>
        </a:p>
      </dgm:t>
    </dgm:pt>
    <dgm:pt modelId="{177435D5-CE0B-4E6F-8A74-325FCFBDAEF8}" type="parTrans" cxnId="{4BD890E5-0B44-47B3-AC9C-9883D07333B0}">
      <dgm:prSet/>
      <dgm:spPr/>
      <dgm:t>
        <a:bodyPr/>
        <a:lstStyle/>
        <a:p>
          <a:endParaRPr lang="en-US"/>
        </a:p>
      </dgm:t>
    </dgm:pt>
    <dgm:pt modelId="{B8FCC005-13CA-4480-A9E6-5C49C8052E3B}" type="sibTrans" cxnId="{4BD890E5-0B44-47B3-AC9C-9883D07333B0}">
      <dgm:prSet/>
      <dgm:spPr/>
      <dgm:t>
        <a:bodyPr/>
        <a:lstStyle/>
        <a:p>
          <a:endParaRPr lang="en-US"/>
        </a:p>
      </dgm:t>
    </dgm:pt>
    <dgm:pt modelId="{85251549-8791-482D-B859-B4E288E026C0}">
      <dgm:prSet phldrT="[Text]" custT="1"/>
      <dgm:spPr>
        <a:xfrm>
          <a:off x="2138330" y="681968"/>
          <a:ext cx="1439739" cy="2742623"/>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500" dirty="0" smtClean="0">
              <a:solidFill>
                <a:sysClr val="windowText" lastClr="000000">
                  <a:hueOff val="0"/>
                  <a:satOff val="0"/>
                  <a:lumOff val="0"/>
                  <a:alphaOff val="0"/>
                </a:sysClr>
              </a:solidFill>
              <a:latin typeface="Calibri" panose="020F0502020204030204"/>
              <a:ea typeface="+mn-ea"/>
              <a:cs typeface="+mn-cs"/>
            </a:rPr>
            <a:t>NSF INCLUDES Director’s DCL to Presidents &amp; Chancellors –      NSF </a:t>
          </a:r>
          <a:r>
            <a:rPr lang="en-US" sz="1400" dirty="0" smtClean="0">
              <a:solidFill>
                <a:sysClr val="windowText" lastClr="000000">
                  <a:hueOff val="0"/>
                  <a:satOff val="0"/>
                  <a:lumOff val="0"/>
                  <a:alphaOff val="0"/>
                </a:sysClr>
              </a:solidFill>
              <a:latin typeface="Calibri" panose="020F0502020204030204"/>
              <a:ea typeface="+mn-ea"/>
              <a:cs typeface="+mn-cs"/>
            </a:rPr>
            <a:t>16-048</a:t>
          </a:r>
          <a:r>
            <a:rPr lang="en-US" sz="1500" dirty="0" smtClean="0">
              <a:solidFill>
                <a:sysClr val="windowText" lastClr="000000">
                  <a:hueOff val="0"/>
                  <a:satOff val="0"/>
                  <a:lumOff val="0"/>
                  <a:alphaOff val="0"/>
                </a:sysClr>
              </a:solidFill>
              <a:latin typeface="Calibri" panose="020F0502020204030204"/>
              <a:ea typeface="+mn-ea"/>
              <a:cs typeface="+mn-cs"/>
            </a:rPr>
            <a:t>  </a:t>
          </a:r>
        </a:p>
        <a:p>
          <a:pPr algn="l"/>
          <a:r>
            <a:rPr lang="en-US" sz="1500" dirty="0" smtClean="0">
              <a:solidFill>
                <a:sysClr val="windowText" lastClr="000000">
                  <a:hueOff val="0"/>
                  <a:satOff val="0"/>
                  <a:lumOff val="0"/>
                  <a:alphaOff val="0"/>
                </a:sysClr>
              </a:solidFill>
              <a:latin typeface="Calibri" panose="020F0502020204030204"/>
              <a:ea typeface="+mn-ea"/>
              <a:cs typeface="+mn-cs"/>
            </a:rPr>
            <a:t> Solicitation for Design &amp; Development </a:t>
          </a:r>
          <a:r>
            <a:rPr lang="en-US" sz="1500" dirty="0">
              <a:solidFill>
                <a:sysClr val="windowText" lastClr="000000">
                  <a:hueOff val="0"/>
                  <a:satOff val="0"/>
                  <a:lumOff val="0"/>
                  <a:alphaOff val="0"/>
                </a:sysClr>
              </a:solidFill>
              <a:latin typeface="Calibri" panose="020F0502020204030204"/>
              <a:ea typeface="+mn-ea"/>
              <a:cs typeface="+mn-cs"/>
            </a:rPr>
            <a:t>Launch  </a:t>
          </a:r>
          <a:r>
            <a:rPr lang="en-US" sz="1500" dirty="0" smtClean="0">
              <a:solidFill>
                <a:sysClr val="windowText" lastClr="000000">
                  <a:hueOff val="0"/>
                  <a:satOff val="0"/>
                  <a:lumOff val="0"/>
                  <a:alphaOff val="0"/>
                </a:sysClr>
              </a:solidFill>
              <a:latin typeface="Calibri" panose="020F0502020204030204"/>
              <a:ea typeface="+mn-ea"/>
              <a:cs typeface="+mn-cs"/>
            </a:rPr>
            <a:t>Pilots </a:t>
          </a:r>
          <a:r>
            <a:rPr lang="en-US" sz="1400" dirty="0" smtClean="0">
              <a:solidFill>
                <a:sysClr val="windowText" lastClr="000000">
                  <a:hueOff val="0"/>
                  <a:satOff val="0"/>
                  <a:lumOff val="0"/>
                  <a:alphaOff val="0"/>
                </a:sysClr>
              </a:solidFill>
              <a:latin typeface="Calibri" panose="020F0502020204030204"/>
              <a:ea typeface="+mn-ea"/>
              <a:cs typeface="+mn-cs"/>
            </a:rPr>
            <a:t>–   NSF 16-544</a:t>
          </a:r>
          <a:endParaRPr lang="en-US" sz="1400" dirty="0">
            <a:solidFill>
              <a:sysClr val="windowText" lastClr="000000">
                <a:hueOff val="0"/>
                <a:satOff val="0"/>
                <a:lumOff val="0"/>
                <a:alphaOff val="0"/>
              </a:sysClr>
            </a:solidFill>
            <a:latin typeface="Calibri" panose="020F0502020204030204"/>
            <a:ea typeface="+mn-ea"/>
            <a:cs typeface="+mn-cs"/>
          </a:endParaRPr>
        </a:p>
      </dgm:t>
    </dgm:pt>
    <dgm:pt modelId="{EC935614-4C4F-4A3F-9A69-9B5DAB8E1C24}" type="parTrans" cxnId="{24A7BED6-EC1F-425E-978F-624AAE10D205}">
      <dgm:prSet/>
      <dgm:spPr/>
      <dgm:t>
        <a:bodyPr/>
        <a:lstStyle/>
        <a:p>
          <a:endParaRPr lang="en-US"/>
        </a:p>
      </dgm:t>
    </dgm:pt>
    <dgm:pt modelId="{699960B3-AD00-4842-A245-203EDD4C64F8}" type="sibTrans" cxnId="{24A7BED6-EC1F-425E-978F-624AAE10D205}">
      <dgm:prSet/>
      <dgm:spPr/>
      <dgm:t>
        <a:bodyPr/>
        <a:lstStyle/>
        <a:p>
          <a:endParaRPr lang="en-US"/>
        </a:p>
      </dgm:t>
    </dgm:pt>
    <dgm:pt modelId="{5D16B60B-5945-472E-B70D-01EBC3842B71}">
      <dgm:prSet phldrT="[Text]"/>
      <dgm:spPr>
        <a:xfrm>
          <a:off x="3578070" y="110620"/>
          <a:ext cx="1439739" cy="571347"/>
        </a:xfrm>
        <a:prstGeom prst="rect">
          <a:avLst/>
        </a:prstGeom>
        <a:solidFill>
          <a:srgbClr val="5B9BD5">
            <a:hueOff val="0"/>
            <a:satOff val="0"/>
            <a:lumOff val="0"/>
            <a:alphaOff val="0"/>
          </a:srgbClr>
        </a:solidFill>
        <a:ln>
          <a:noFill/>
        </a:ln>
        <a:effectLst/>
        <a:sp3d extrusionH="381000" contourW="38100" prstMaterial="matte">
          <a:contourClr>
            <a:sysClr val="window" lastClr="FFFFFF"/>
          </a:contourClr>
        </a:sp3d>
      </dgm:spPr>
      <dgm:t>
        <a:bodyPr/>
        <a:lstStyle/>
        <a:p>
          <a:pPr algn="ctr"/>
          <a:r>
            <a:rPr lang="en-US">
              <a:solidFill>
                <a:sysClr val="window" lastClr="FFFFFF"/>
              </a:solidFill>
              <a:latin typeface="Calibri" panose="020F0502020204030204"/>
              <a:ea typeface="+mn-ea"/>
              <a:cs typeface="+mn-cs"/>
            </a:rPr>
            <a:t>Implementation             FY 2017</a:t>
          </a:r>
        </a:p>
      </dgm:t>
    </dgm:pt>
    <dgm:pt modelId="{0DE05FAB-6440-4C34-89A8-A3988D60C349}" type="parTrans" cxnId="{375B5AF3-2757-4772-8A8A-BD6DFD3FF888}">
      <dgm:prSet/>
      <dgm:spPr/>
      <dgm:t>
        <a:bodyPr/>
        <a:lstStyle/>
        <a:p>
          <a:endParaRPr lang="en-US"/>
        </a:p>
      </dgm:t>
    </dgm:pt>
    <dgm:pt modelId="{4822BBE7-864B-4A8C-80F2-61FD3B228FF2}" type="sibTrans" cxnId="{375B5AF3-2757-4772-8A8A-BD6DFD3FF888}">
      <dgm:prSet/>
      <dgm:spPr/>
      <dgm:t>
        <a:bodyPr/>
        <a:lstStyle/>
        <a:p>
          <a:endParaRPr lang="en-US"/>
        </a:p>
      </dgm:t>
    </dgm:pt>
    <dgm:pt modelId="{10F34E7F-43F6-4F11-9EEF-325A05F671ED}">
      <dgm:prSet phldrT="[Text]" custT="1"/>
      <dgm:spPr>
        <a:xfrm>
          <a:off x="3578070" y="681968"/>
          <a:ext cx="1439739" cy="2971240"/>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smtClean="0">
              <a:solidFill>
                <a:sysClr val="windowText" lastClr="000000">
                  <a:hueOff val="0"/>
                  <a:satOff val="0"/>
                  <a:lumOff val="0"/>
                  <a:alphaOff val="0"/>
                </a:sysClr>
              </a:solidFill>
              <a:latin typeface="Calibri" panose="020F0502020204030204"/>
              <a:ea typeface="+mn-ea"/>
              <a:cs typeface="+mn-cs"/>
            </a:rPr>
            <a:t>NSF INCLUDES </a:t>
          </a:r>
          <a:r>
            <a:rPr lang="en-US" sz="1600" dirty="0" smtClean="0">
              <a:solidFill>
                <a:sysClr val="windowText" lastClr="000000">
                  <a:hueOff val="0"/>
                  <a:satOff val="0"/>
                  <a:lumOff val="0"/>
                  <a:alphaOff val="0"/>
                </a:sysClr>
              </a:solidFill>
              <a:latin typeface="Calibri" panose="020F0502020204030204"/>
              <a:ea typeface="+mn-ea"/>
              <a:cs typeface="+mn-cs"/>
            </a:rPr>
            <a:t>National Network: </a:t>
          </a:r>
        </a:p>
        <a:p>
          <a:pPr algn="l"/>
          <a:r>
            <a:rPr lang="en-US" sz="1700" dirty="0" smtClean="0">
              <a:solidFill>
                <a:sysClr val="windowText" lastClr="000000">
                  <a:hueOff val="0"/>
                  <a:satOff val="0"/>
                  <a:lumOff val="0"/>
                  <a:alphaOff val="0"/>
                </a:sysClr>
              </a:solidFill>
              <a:latin typeface="Calibri" panose="020F0502020204030204"/>
              <a:ea typeface="+mn-ea"/>
              <a:cs typeface="+mn-cs"/>
            </a:rPr>
            <a:t>-Alliances </a:t>
          </a:r>
          <a:endParaRPr lang="en-US" sz="1700" dirty="0">
            <a:solidFill>
              <a:sysClr val="windowText" lastClr="000000">
                <a:hueOff val="0"/>
                <a:satOff val="0"/>
                <a:lumOff val="0"/>
                <a:alphaOff val="0"/>
              </a:sysClr>
            </a:solidFill>
            <a:latin typeface="Calibri" panose="020F0502020204030204"/>
            <a:ea typeface="+mn-ea"/>
            <a:cs typeface="+mn-cs"/>
          </a:endParaRPr>
        </a:p>
      </dgm:t>
    </dgm:pt>
    <dgm:pt modelId="{06C602CD-3D78-4562-BAA7-61E5A660CB40}" type="parTrans" cxnId="{4A7B18A3-9B3E-4B86-94D8-2EEDB10B95AE}">
      <dgm:prSet/>
      <dgm:spPr/>
      <dgm:t>
        <a:bodyPr/>
        <a:lstStyle/>
        <a:p>
          <a:endParaRPr lang="en-US"/>
        </a:p>
      </dgm:t>
    </dgm:pt>
    <dgm:pt modelId="{7D54B8F4-21EB-4E62-B56E-975DCE6518EC}" type="sibTrans" cxnId="{4A7B18A3-9B3E-4B86-94D8-2EEDB10B95AE}">
      <dgm:prSet/>
      <dgm:spPr/>
      <dgm:t>
        <a:bodyPr/>
        <a:lstStyle/>
        <a:p>
          <a:endParaRPr lang="en-US"/>
        </a:p>
      </dgm:t>
    </dgm:pt>
    <dgm:pt modelId="{E67A4FD0-738E-451C-8362-C14D08260B60}">
      <dgm:prSet phldrT="[Text]"/>
      <dgm:spPr>
        <a:xfrm>
          <a:off x="5018241" y="0"/>
          <a:ext cx="1439739" cy="683132"/>
        </a:xfrm>
        <a:prstGeom prst="rect">
          <a:avLst/>
        </a:prstGeom>
        <a:solidFill>
          <a:srgbClr val="5B9BD5">
            <a:hueOff val="0"/>
            <a:satOff val="0"/>
            <a:lumOff val="0"/>
            <a:alphaOff val="0"/>
          </a:srgbClr>
        </a:solidFill>
        <a:ln>
          <a:noFill/>
        </a:ln>
        <a:effectLst/>
        <a:sp3d extrusionH="381000" contourW="38100" prstMaterial="matte">
          <a:contourClr>
            <a:sysClr val="window" lastClr="FFFFFF"/>
          </a:contourClr>
        </a:sp3d>
      </dgm:spPr>
      <dgm:t>
        <a:bodyPr/>
        <a:lstStyle/>
        <a:p>
          <a:r>
            <a:rPr lang="en-US" dirty="0">
              <a:solidFill>
                <a:sysClr val="window" lastClr="FFFFFF"/>
              </a:solidFill>
              <a:latin typeface="Calibri" panose="020F0502020204030204"/>
              <a:ea typeface="+mn-ea"/>
              <a:cs typeface="+mn-cs"/>
            </a:rPr>
            <a:t>Expansion</a:t>
          </a:r>
        </a:p>
        <a:p>
          <a:r>
            <a:rPr lang="en-US" dirty="0">
              <a:solidFill>
                <a:sysClr val="window" lastClr="FFFFFF"/>
              </a:solidFill>
              <a:latin typeface="Calibri" panose="020F0502020204030204"/>
              <a:ea typeface="+mn-ea"/>
              <a:cs typeface="+mn-cs"/>
            </a:rPr>
            <a:t>FY 2018 </a:t>
          </a:r>
          <a:r>
            <a:rPr lang="en-US" dirty="0" smtClean="0">
              <a:solidFill>
                <a:sysClr val="window" lastClr="FFFFFF"/>
              </a:solidFill>
              <a:latin typeface="Calibri" panose="020F0502020204030204"/>
              <a:ea typeface="+mn-ea"/>
              <a:cs typeface="+mn-cs"/>
            </a:rPr>
            <a:t>– FY2021</a:t>
          </a:r>
          <a:endParaRPr lang="en-US" dirty="0">
            <a:solidFill>
              <a:sysClr val="window" lastClr="FFFFFF"/>
            </a:solidFill>
            <a:latin typeface="Calibri" panose="020F0502020204030204"/>
            <a:ea typeface="+mn-ea"/>
            <a:cs typeface="+mn-cs"/>
          </a:endParaRPr>
        </a:p>
      </dgm:t>
    </dgm:pt>
    <dgm:pt modelId="{A58126C9-2028-4902-BF53-D5CD7228A43F}" type="parTrans" cxnId="{3751F46B-C59F-46F1-953F-99771092C1A9}">
      <dgm:prSet/>
      <dgm:spPr/>
      <dgm:t>
        <a:bodyPr/>
        <a:lstStyle/>
        <a:p>
          <a:endParaRPr lang="en-US"/>
        </a:p>
      </dgm:t>
    </dgm:pt>
    <dgm:pt modelId="{BC91D15A-4ADE-46D8-9679-98556E790BE3}" type="sibTrans" cxnId="{3751F46B-C59F-46F1-953F-99771092C1A9}">
      <dgm:prSet/>
      <dgm:spPr/>
      <dgm:t>
        <a:bodyPr/>
        <a:lstStyle/>
        <a:p>
          <a:endParaRPr lang="en-US"/>
        </a:p>
      </dgm:t>
    </dgm:pt>
    <dgm:pt modelId="{3FDBB18C-DE0F-4B8E-A402-0AFA78478228}">
      <dgm:prSet phldrT="[Text]" custT="1"/>
      <dgm:spPr>
        <a:xfrm>
          <a:off x="5018241" y="681968"/>
          <a:ext cx="1439739" cy="3199468"/>
        </a:xfrm>
        <a:prstGeom prst="wedgeRectCallout">
          <a:avLst>
            <a:gd name="adj1" fmla="val 0"/>
            <a:gd name="adj2" fmla="val 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smtClean="0">
              <a:solidFill>
                <a:sysClr val="windowText" lastClr="000000">
                  <a:hueOff val="0"/>
                  <a:satOff val="0"/>
                  <a:lumOff val="0"/>
                  <a:alphaOff val="0"/>
                </a:sysClr>
              </a:solidFill>
              <a:latin typeface="Calibri" panose="020F0502020204030204"/>
              <a:ea typeface="+mn-ea"/>
              <a:cs typeface="+mn-cs"/>
            </a:rPr>
            <a:t>NSF INCLUDES </a:t>
          </a:r>
          <a:r>
            <a:rPr lang="en-US" sz="1600" dirty="0" smtClean="0">
              <a:solidFill>
                <a:sysClr val="windowText" lastClr="000000">
                  <a:hueOff val="0"/>
                  <a:satOff val="0"/>
                  <a:lumOff val="0"/>
                  <a:alphaOff val="0"/>
                </a:sysClr>
              </a:solidFill>
              <a:latin typeface="Calibri" panose="020F0502020204030204"/>
              <a:ea typeface="+mn-ea"/>
              <a:cs typeface="+mn-cs"/>
            </a:rPr>
            <a:t>National Network:</a:t>
          </a:r>
        </a:p>
        <a:p>
          <a:pPr algn="l"/>
          <a:r>
            <a:rPr lang="en-US" sz="1700" dirty="0" smtClean="0">
              <a:solidFill>
                <a:sysClr val="windowText" lastClr="000000">
                  <a:hueOff val="0"/>
                  <a:satOff val="0"/>
                  <a:lumOff val="0"/>
                  <a:alphaOff val="0"/>
                </a:sysClr>
              </a:solidFill>
              <a:latin typeface="Calibri" panose="020F0502020204030204"/>
              <a:ea typeface="+mn-ea"/>
              <a:cs typeface="+mn-cs"/>
            </a:rPr>
            <a:t>-Alliances</a:t>
          </a:r>
          <a:endParaRPr lang="en-US" sz="1700" dirty="0">
            <a:solidFill>
              <a:sysClr val="windowText" lastClr="000000">
                <a:hueOff val="0"/>
                <a:satOff val="0"/>
                <a:lumOff val="0"/>
                <a:alphaOff val="0"/>
              </a:sysClr>
            </a:solidFill>
            <a:latin typeface="Calibri" panose="020F0502020204030204"/>
            <a:ea typeface="+mn-ea"/>
            <a:cs typeface="+mn-cs"/>
          </a:endParaRPr>
        </a:p>
      </dgm:t>
    </dgm:pt>
    <dgm:pt modelId="{060EF638-7F41-4714-9DA9-708AD94F3B1D}" type="parTrans" cxnId="{9F55D901-710E-4EDD-B1AC-DC67A4CD1E86}">
      <dgm:prSet/>
      <dgm:spPr/>
      <dgm:t>
        <a:bodyPr/>
        <a:lstStyle/>
        <a:p>
          <a:endParaRPr lang="en-US"/>
        </a:p>
      </dgm:t>
    </dgm:pt>
    <dgm:pt modelId="{2FC23654-58D4-484E-B56E-9FBF5B87D6EF}" type="sibTrans" cxnId="{9F55D901-710E-4EDD-B1AC-DC67A4CD1E86}">
      <dgm:prSet/>
      <dgm:spPr/>
      <dgm:t>
        <a:bodyPr/>
        <a:lstStyle/>
        <a:p>
          <a:endParaRPr lang="en-US"/>
        </a:p>
      </dgm:t>
    </dgm:pt>
    <dgm:pt modelId="{4AA43606-85FB-4755-B4B6-C38A90F04097}">
      <dgm:prSet phldrT="[Text]"/>
      <dgm:spPr>
        <a:xfrm>
          <a:off x="2138330" y="681968"/>
          <a:ext cx="1439739" cy="2742623"/>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500" dirty="0" smtClean="0">
              <a:solidFill>
                <a:sysClr val="windowText" lastClr="000000">
                  <a:hueOff val="0"/>
                  <a:satOff val="0"/>
                  <a:lumOff val="0"/>
                  <a:alphaOff val="0"/>
                </a:sysClr>
              </a:solidFill>
              <a:latin typeface="Calibri" panose="020F0502020204030204"/>
              <a:ea typeface="+mn-ea"/>
              <a:cs typeface="+mn-cs"/>
            </a:rPr>
            <a:t>Backbone Organization Conferences and Workshops – DCL</a:t>
          </a:r>
          <a:endParaRPr lang="en-US" sz="1500" dirty="0">
            <a:solidFill>
              <a:sysClr val="windowText" lastClr="000000">
                <a:hueOff val="0"/>
                <a:satOff val="0"/>
                <a:lumOff val="0"/>
                <a:alphaOff val="0"/>
              </a:sysClr>
            </a:solidFill>
            <a:latin typeface="Calibri" panose="020F0502020204030204"/>
            <a:ea typeface="+mn-ea"/>
            <a:cs typeface="+mn-cs"/>
          </a:endParaRPr>
        </a:p>
      </dgm:t>
    </dgm:pt>
    <dgm:pt modelId="{E1A5E95A-122E-471C-8965-B9969E16A47E}" type="parTrans" cxnId="{AF54A992-851B-4879-B1F3-864686B39542}">
      <dgm:prSet/>
      <dgm:spPr/>
      <dgm:t>
        <a:bodyPr/>
        <a:lstStyle/>
        <a:p>
          <a:endParaRPr lang="en-US"/>
        </a:p>
      </dgm:t>
    </dgm:pt>
    <dgm:pt modelId="{783E9DB2-8B1A-409D-B96A-4B434AA270FC}" type="sibTrans" cxnId="{AF54A992-851B-4879-B1F3-864686B39542}">
      <dgm:prSet/>
      <dgm:spPr/>
      <dgm:t>
        <a:bodyPr/>
        <a:lstStyle/>
        <a:p>
          <a:endParaRPr lang="en-US"/>
        </a:p>
      </dgm:t>
    </dgm:pt>
    <dgm:pt modelId="{53D953FB-18D4-459A-B63B-954BE6F0277E}">
      <dgm:prSet/>
      <dgm:spPr>
        <a:xfrm>
          <a:off x="3578070" y="681968"/>
          <a:ext cx="1439739" cy="2971240"/>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smtClean="0">
              <a:solidFill>
                <a:sysClr val="windowText" lastClr="000000">
                  <a:hueOff val="0"/>
                  <a:satOff val="0"/>
                  <a:lumOff val="0"/>
                  <a:alphaOff val="0"/>
                </a:sysClr>
              </a:solidFill>
              <a:latin typeface="Calibri" panose="020F0502020204030204"/>
              <a:ea typeface="+mn-ea"/>
              <a:cs typeface="+mn-cs"/>
            </a:rPr>
            <a:t>-Backbone </a:t>
          </a:r>
          <a:r>
            <a:rPr lang="en-US" sz="1700" dirty="0">
              <a:solidFill>
                <a:sysClr val="windowText" lastClr="000000">
                  <a:hueOff val="0"/>
                  <a:satOff val="0"/>
                  <a:lumOff val="0"/>
                  <a:alphaOff val="0"/>
                </a:sysClr>
              </a:solidFill>
              <a:latin typeface="Calibri" panose="020F0502020204030204"/>
              <a:ea typeface="+mn-ea"/>
              <a:cs typeface="+mn-cs"/>
            </a:rPr>
            <a:t>Organization</a:t>
          </a:r>
        </a:p>
      </dgm:t>
    </dgm:pt>
    <dgm:pt modelId="{4D8791C4-7C8E-4DE3-8167-FE679CFE3E2D}" type="parTrans" cxnId="{E01883CA-9EC1-4060-B401-892DCA684EA2}">
      <dgm:prSet/>
      <dgm:spPr/>
      <dgm:t>
        <a:bodyPr/>
        <a:lstStyle/>
        <a:p>
          <a:endParaRPr lang="en-US"/>
        </a:p>
      </dgm:t>
    </dgm:pt>
    <dgm:pt modelId="{A40BFB64-0E97-4EF2-ACCB-CD2C861705B4}" type="sibTrans" cxnId="{E01883CA-9EC1-4060-B401-892DCA684EA2}">
      <dgm:prSet/>
      <dgm:spPr/>
      <dgm:t>
        <a:bodyPr/>
        <a:lstStyle/>
        <a:p>
          <a:endParaRPr lang="en-US"/>
        </a:p>
      </dgm:t>
    </dgm:pt>
    <dgm:pt modelId="{0D54E916-A475-47D4-9DCC-F91708DD779C}">
      <dgm:prSet/>
      <dgm:spPr>
        <a:xfrm>
          <a:off x="3578070" y="681968"/>
          <a:ext cx="1439739" cy="2971240"/>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smtClean="0">
              <a:solidFill>
                <a:sysClr val="windowText" lastClr="000000">
                  <a:hueOff val="0"/>
                  <a:satOff val="0"/>
                  <a:lumOff val="0"/>
                  <a:alphaOff val="0"/>
                </a:sysClr>
              </a:solidFill>
              <a:latin typeface="Calibri" panose="020F0502020204030204"/>
              <a:ea typeface="+mn-ea"/>
              <a:cs typeface="+mn-cs"/>
            </a:rPr>
            <a:t>-Design </a:t>
          </a:r>
          <a:r>
            <a:rPr lang="en-US" sz="1700" dirty="0">
              <a:solidFill>
                <a:sysClr val="windowText" lastClr="000000">
                  <a:hueOff val="0"/>
                  <a:satOff val="0"/>
                  <a:lumOff val="0"/>
                  <a:alphaOff val="0"/>
                </a:sysClr>
              </a:solidFill>
              <a:latin typeface="Calibri" panose="020F0502020204030204"/>
              <a:ea typeface="+mn-ea"/>
              <a:cs typeface="+mn-cs"/>
            </a:rPr>
            <a:t>&amp; Development Launch Pilots</a:t>
          </a:r>
        </a:p>
      </dgm:t>
    </dgm:pt>
    <dgm:pt modelId="{05AB2187-64B9-43C2-8E09-49D8B3F40C56}" type="parTrans" cxnId="{A5460BB8-8802-4042-BDF0-8C971A64AF4A}">
      <dgm:prSet/>
      <dgm:spPr/>
      <dgm:t>
        <a:bodyPr/>
        <a:lstStyle/>
        <a:p>
          <a:endParaRPr lang="en-US"/>
        </a:p>
      </dgm:t>
    </dgm:pt>
    <dgm:pt modelId="{3A3BBDAA-DDA8-40C2-91B5-CC04D53297F2}" type="sibTrans" cxnId="{A5460BB8-8802-4042-BDF0-8C971A64AF4A}">
      <dgm:prSet/>
      <dgm:spPr/>
      <dgm:t>
        <a:bodyPr/>
        <a:lstStyle/>
        <a:p>
          <a:endParaRPr lang="en-US"/>
        </a:p>
      </dgm:t>
    </dgm:pt>
    <dgm:pt modelId="{93F3DA7A-CD37-47BD-B901-FF050DA20B6A}">
      <dgm:prSet/>
      <dgm:spPr>
        <a:xfrm>
          <a:off x="3578070" y="681968"/>
          <a:ext cx="1439739" cy="2971240"/>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smtClean="0">
              <a:solidFill>
                <a:sysClr val="windowText" lastClr="000000">
                  <a:hueOff val="0"/>
                  <a:satOff val="0"/>
                  <a:lumOff val="0"/>
                  <a:alphaOff val="0"/>
                </a:sysClr>
              </a:solidFill>
              <a:latin typeface="Calibri" panose="020F0502020204030204"/>
              <a:ea typeface="+mn-ea"/>
              <a:cs typeface="+mn-cs"/>
            </a:rPr>
            <a:t>-Linkages </a:t>
          </a:r>
          <a:r>
            <a:rPr lang="en-US" sz="1700" dirty="0">
              <a:solidFill>
                <a:sysClr val="windowText" lastClr="000000">
                  <a:hueOff val="0"/>
                  <a:satOff val="0"/>
                  <a:lumOff val="0"/>
                  <a:alphaOff val="0"/>
                </a:sysClr>
              </a:solidFill>
              <a:latin typeface="Calibri" panose="020F0502020204030204"/>
              <a:ea typeface="+mn-ea"/>
              <a:cs typeface="+mn-cs"/>
            </a:rPr>
            <a:t>to existing BP </a:t>
          </a:r>
          <a:r>
            <a:rPr lang="en-US" sz="1700" dirty="0" smtClean="0">
              <a:solidFill>
                <a:sysClr val="windowText" lastClr="000000">
                  <a:hueOff val="0"/>
                  <a:satOff val="0"/>
                  <a:lumOff val="0"/>
                  <a:alphaOff val="0"/>
                </a:sysClr>
              </a:solidFill>
              <a:latin typeface="Calibri" panose="020F0502020204030204"/>
              <a:ea typeface="+mn-ea"/>
              <a:cs typeface="+mn-cs"/>
            </a:rPr>
            <a:t>programs</a:t>
          </a:r>
        </a:p>
        <a:p>
          <a:pPr algn="l"/>
          <a:r>
            <a:rPr lang="en-US" sz="1700" dirty="0" smtClean="0">
              <a:solidFill>
                <a:sysClr val="windowText" lastClr="000000">
                  <a:hueOff val="0"/>
                  <a:satOff val="0"/>
                  <a:lumOff val="0"/>
                  <a:alphaOff val="0"/>
                </a:sysClr>
              </a:solidFill>
              <a:latin typeface="Calibri" panose="020F0502020204030204"/>
              <a:ea typeface="+mn-ea"/>
              <a:cs typeface="+mn-cs"/>
            </a:rPr>
            <a:t>Assessment &amp; Evaluation </a:t>
          </a:r>
          <a:endParaRPr lang="en-US" sz="1700" dirty="0">
            <a:solidFill>
              <a:sysClr val="windowText" lastClr="000000">
                <a:hueOff val="0"/>
                <a:satOff val="0"/>
                <a:lumOff val="0"/>
                <a:alphaOff val="0"/>
              </a:sysClr>
            </a:solidFill>
            <a:latin typeface="Calibri" panose="020F0502020204030204"/>
            <a:ea typeface="+mn-ea"/>
            <a:cs typeface="+mn-cs"/>
          </a:endParaRPr>
        </a:p>
      </dgm:t>
    </dgm:pt>
    <dgm:pt modelId="{5C34F490-286C-40C4-BF65-0A255ECEF29C}" type="parTrans" cxnId="{8C16805B-2F81-42DD-A280-0022F14B41D9}">
      <dgm:prSet/>
      <dgm:spPr/>
      <dgm:t>
        <a:bodyPr/>
        <a:lstStyle/>
        <a:p>
          <a:endParaRPr lang="en-US"/>
        </a:p>
      </dgm:t>
    </dgm:pt>
    <dgm:pt modelId="{578DCBCA-526D-49DA-907E-01894B21B5C6}" type="sibTrans" cxnId="{8C16805B-2F81-42DD-A280-0022F14B41D9}">
      <dgm:prSet/>
      <dgm:spPr/>
      <dgm:t>
        <a:bodyPr/>
        <a:lstStyle/>
        <a:p>
          <a:endParaRPr lang="en-US"/>
        </a:p>
      </dgm:t>
    </dgm:pt>
    <dgm:pt modelId="{47E78796-D913-42D5-9BE6-DD386170297F}">
      <dgm:prSet/>
      <dgm:spPr>
        <a:xfrm>
          <a:off x="5018241" y="681968"/>
          <a:ext cx="1439739" cy="3199468"/>
        </a:xfrm>
        <a:prstGeom prst="wedgeRectCallout">
          <a:avLst>
            <a:gd name="adj1" fmla="val 0"/>
            <a:gd name="adj2" fmla="val 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smtClean="0">
              <a:solidFill>
                <a:sysClr val="windowText" lastClr="000000">
                  <a:hueOff val="0"/>
                  <a:satOff val="0"/>
                  <a:lumOff val="0"/>
                  <a:alphaOff val="0"/>
                </a:sysClr>
              </a:solidFill>
              <a:latin typeface="Calibri" panose="020F0502020204030204"/>
              <a:ea typeface="+mn-ea"/>
              <a:cs typeface="+mn-cs"/>
            </a:rPr>
            <a:t>-Backbone </a:t>
          </a:r>
          <a:r>
            <a:rPr lang="en-US" sz="1700" dirty="0">
              <a:solidFill>
                <a:sysClr val="windowText" lastClr="000000">
                  <a:hueOff val="0"/>
                  <a:satOff val="0"/>
                  <a:lumOff val="0"/>
                  <a:alphaOff val="0"/>
                </a:sysClr>
              </a:solidFill>
              <a:latin typeface="Calibri" panose="020F0502020204030204"/>
              <a:ea typeface="+mn-ea"/>
              <a:cs typeface="+mn-cs"/>
            </a:rPr>
            <a:t>Organization</a:t>
          </a:r>
        </a:p>
        <a:p>
          <a:pPr algn="l"/>
          <a:r>
            <a:rPr lang="en-US" sz="1700" dirty="0" smtClean="0">
              <a:solidFill>
                <a:sysClr val="windowText" lastClr="000000">
                  <a:hueOff val="0"/>
                  <a:satOff val="0"/>
                  <a:lumOff val="0"/>
                  <a:alphaOff val="0"/>
                </a:sysClr>
              </a:solidFill>
              <a:latin typeface="Calibri" panose="020F0502020204030204"/>
              <a:ea typeface="+mn-ea"/>
              <a:cs typeface="+mn-cs"/>
            </a:rPr>
            <a:t>-Linkages to existing BP programs</a:t>
          </a:r>
          <a:endParaRPr lang="en-US" sz="1700" dirty="0">
            <a:solidFill>
              <a:sysClr val="windowText" lastClr="000000">
                <a:hueOff val="0"/>
                <a:satOff val="0"/>
                <a:lumOff val="0"/>
                <a:alphaOff val="0"/>
              </a:sysClr>
            </a:solidFill>
            <a:latin typeface="Calibri" panose="020F0502020204030204"/>
            <a:ea typeface="+mn-ea"/>
            <a:cs typeface="+mn-cs"/>
          </a:endParaRPr>
        </a:p>
      </dgm:t>
    </dgm:pt>
    <dgm:pt modelId="{8FFE8119-E552-4A1D-B9F3-7AFCC3BB983C}" type="parTrans" cxnId="{DC40418C-1EAC-46F9-BA56-CFB465CF8E68}">
      <dgm:prSet/>
      <dgm:spPr/>
      <dgm:t>
        <a:bodyPr/>
        <a:lstStyle/>
        <a:p>
          <a:endParaRPr lang="en-US"/>
        </a:p>
      </dgm:t>
    </dgm:pt>
    <dgm:pt modelId="{4581EA20-BC0F-4091-AB20-A5C06C4893F8}" type="sibTrans" cxnId="{DC40418C-1EAC-46F9-BA56-CFB465CF8E68}">
      <dgm:prSet/>
      <dgm:spPr/>
      <dgm:t>
        <a:bodyPr/>
        <a:lstStyle/>
        <a:p>
          <a:endParaRPr lang="en-US"/>
        </a:p>
      </dgm:t>
    </dgm:pt>
    <dgm:pt modelId="{29DA089C-87AB-4BA4-A3AE-79587AFD1319}">
      <dgm:prSet/>
      <dgm:spPr>
        <a:xfrm>
          <a:off x="5018241" y="681968"/>
          <a:ext cx="1439739" cy="3199468"/>
        </a:xfrm>
        <a:prstGeom prst="wedgeRectCallout">
          <a:avLst>
            <a:gd name="adj1" fmla="val 0"/>
            <a:gd name="adj2" fmla="val 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gm:spPr>
      <dgm:t>
        <a:bodyPr/>
        <a:lstStyle/>
        <a:p>
          <a:pPr algn="l"/>
          <a:r>
            <a:rPr lang="en-US" sz="1700" dirty="0">
              <a:solidFill>
                <a:sysClr val="windowText" lastClr="000000">
                  <a:hueOff val="0"/>
                  <a:satOff val="0"/>
                  <a:lumOff val="0"/>
                  <a:alphaOff val="0"/>
                </a:sysClr>
              </a:solidFill>
              <a:latin typeface="Calibri" panose="020F0502020204030204"/>
              <a:ea typeface="+mn-ea"/>
              <a:cs typeface="+mn-cs"/>
            </a:rPr>
            <a:t>Assessment &amp; Evaluation</a:t>
          </a:r>
        </a:p>
      </dgm:t>
    </dgm:pt>
    <dgm:pt modelId="{73F98900-FABA-4F80-900C-FFE46754F21A}" type="parTrans" cxnId="{DA5B33B2-B87D-4B3D-847C-CDD895F08920}">
      <dgm:prSet/>
      <dgm:spPr/>
      <dgm:t>
        <a:bodyPr/>
        <a:lstStyle/>
        <a:p>
          <a:endParaRPr lang="en-US"/>
        </a:p>
      </dgm:t>
    </dgm:pt>
    <dgm:pt modelId="{874C993C-1023-4427-A5FC-EF0BA81CAF67}" type="sibTrans" cxnId="{DA5B33B2-B87D-4B3D-847C-CDD895F08920}">
      <dgm:prSet/>
      <dgm:spPr/>
      <dgm:t>
        <a:bodyPr/>
        <a:lstStyle/>
        <a:p>
          <a:endParaRPr lang="en-US"/>
        </a:p>
      </dgm:t>
    </dgm:pt>
    <dgm:pt modelId="{D4ADF239-8205-41FD-AD63-5B70B27DB013}" type="pres">
      <dgm:prSet presAssocID="{618E98DE-E2AF-4D3F-93B2-A2E8C4C8A35C}" presName="Name0" presStyleCnt="0">
        <dgm:presLayoutVars>
          <dgm:chMax val="7"/>
          <dgm:chPref val="5"/>
          <dgm:dir/>
          <dgm:animOne val="branch"/>
          <dgm:animLvl val="lvl"/>
        </dgm:presLayoutVars>
      </dgm:prSet>
      <dgm:spPr/>
      <dgm:t>
        <a:bodyPr/>
        <a:lstStyle/>
        <a:p>
          <a:endParaRPr lang="en-US"/>
        </a:p>
      </dgm:t>
    </dgm:pt>
    <dgm:pt modelId="{A4A28C75-D986-4C46-A2CC-C14158FB6B9B}" type="pres">
      <dgm:prSet presAssocID="{E67A4FD0-738E-451C-8362-C14D08260B60}" presName="ChildAccent3" presStyleCnt="0"/>
      <dgm:spPr/>
    </dgm:pt>
    <dgm:pt modelId="{961D527F-05D8-4C6F-8345-25F61A6DDD0D}" type="pres">
      <dgm:prSet presAssocID="{E67A4FD0-738E-451C-8362-C14D08260B60}" presName="ChildAccent" presStyleLbl="alignImgPlace1" presStyleIdx="0" presStyleCnt="3" custLinFactNeighborX="1214" custLinFactNeighborY="546"/>
      <dgm:spPr>
        <a:prstGeom prst="wedgeRectCallout">
          <a:avLst>
            <a:gd name="adj1" fmla="val 0"/>
            <a:gd name="adj2" fmla="val 0"/>
          </a:avLst>
        </a:prstGeom>
      </dgm:spPr>
      <dgm:t>
        <a:bodyPr/>
        <a:lstStyle/>
        <a:p>
          <a:endParaRPr lang="en-US"/>
        </a:p>
      </dgm:t>
    </dgm:pt>
    <dgm:pt modelId="{08298515-48C7-4DF4-99AB-61F04BC5BC0C}" type="pres">
      <dgm:prSet presAssocID="{E67A4FD0-738E-451C-8362-C14D08260B60}" presName="Child3" presStyleLbl="revTx" presStyleIdx="0" presStyleCnt="0">
        <dgm:presLayoutVars>
          <dgm:chMax val="0"/>
          <dgm:chPref val="0"/>
          <dgm:bulletEnabled val="1"/>
        </dgm:presLayoutVars>
      </dgm:prSet>
      <dgm:spPr/>
      <dgm:t>
        <a:bodyPr/>
        <a:lstStyle/>
        <a:p>
          <a:endParaRPr lang="en-US"/>
        </a:p>
      </dgm:t>
    </dgm:pt>
    <dgm:pt modelId="{DD8F3B18-174A-431D-8BE6-B11B8C5BE0CF}" type="pres">
      <dgm:prSet presAssocID="{E67A4FD0-738E-451C-8362-C14D08260B60}" presName="Parent3" presStyleLbl="node1" presStyleIdx="0" presStyleCnt="3">
        <dgm:presLayoutVars>
          <dgm:chMax val="2"/>
          <dgm:chPref val="1"/>
          <dgm:bulletEnabled val="1"/>
        </dgm:presLayoutVars>
      </dgm:prSet>
      <dgm:spPr>
        <a:prstGeom prst="rect">
          <a:avLst/>
        </a:prstGeom>
      </dgm:spPr>
      <dgm:t>
        <a:bodyPr/>
        <a:lstStyle/>
        <a:p>
          <a:endParaRPr lang="en-US"/>
        </a:p>
      </dgm:t>
    </dgm:pt>
    <dgm:pt modelId="{DE884E68-D767-4B61-A8D3-F3E105620017}" type="pres">
      <dgm:prSet presAssocID="{5D16B60B-5945-472E-B70D-01EBC3842B71}" presName="ChildAccent2" presStyleCnt="0"/>
      <dgm:spPr/>
    </dgm:pt>
    <dgm:pt modelId="{0D93E5E4-8D51-40AE-AC42-0AA89B0E11F0}" type="pres">
      <dgm:prSet presAssocID="{5D16B60B-5945-472E-B70D-01EBC3842B71}" presName="ChildAccent" presStyleLbl="alignImgPlace1" presStyleIdx="1" presStyleCnt="3"/>
      <dgm:spPr>
        <a:prstGeom prst="wedgeRectCallout">
          <a:avLst>
            <a:gd name="adj1" fmla="val 62500"/>
            <a:gd name="adj2" fmla="val 20830"/>
          </a:avLst>
        </a:prstGeom>
      </dgm:spPr>
      <dgm:t>
        <a:bodyPr/>
        <a:lstStyle/>
        <a:p>
          <a:endParaRPr lang="en-US"/>
        </a:p>
      </dgm:t>
    </dgm:pt>
    <dgm:pt modelId="{B1681325-C6B2-4F4D-BEFE-04027419480C}" type="pres">
      <dgm:prSet presAssocID="{5D16B60B-5945-472E-B70D-01EBC3842B71}" presName="Child2" presStyleLbl="revTx" presStyleIdx="0" presStyleCnt="0">
        <dgm:presLayoutVars>
          <dgm:chMax val="0"/>
          <dgm:chPref val="0"/>
          <dgm:bulletEnabled val="1"/>
        </dgm:presLayoutVars>
      </dgm:prSet>
      <dgm:spPr/>
      <dgm:t>
        <a:bodyPr/>
        <a:lstStyle/>
        <a:p>
          <a:endParaRPr lang="en-US"/>
        </a:p>
      </dgm:t>
    </dgm:pt>
    <dgm:pt modelId="{96E12193-BE49-4611-ABC5-84A5B92136D8}" type="pres">
      <dgm:prSet presAssocID="{5D16B60B-5945-472E-B70D-01EBC3842B71}" presName="Parent2" presStyleLbl="node1" presStyleIdx="1" presStyleCnt="3">
        <dgm:presLayoutVars>
          <dgm:chMax val="2"/>
          <dgm:chPref val="1"/>
          <dgm:bulletEnabled val="1"/>
        </dgm:presLayoutVars>
      </dgm:prSet>
      <dgm:spPr>
        <a:prstGeom prst="rect">
          <a:avLst/>
        </a:prstGeom>
      </dgm:spPr>
      <dgm:t>
        <a:bodyPr/>
        <a:lstStyle/>
        <a:p>
          <a:endParaRPr lang="en-US"/>
        </a:p>
      </dgm:t>
    </dgm:pt>
    <dgm:pt modelId="{6A4BE7FE-5A1C-4563-BA61-F70B37692C67}" type="pres">
      <dgm:prSet presAssocID="{69A269AE-3CC6-4D7B-B245-EFF583377504}" presName="ChildAccent1" presStyleCnt="0"/>
      <dgm:spPr/>
    </dgm:pt>
    <dgm:pt modelId="{FCE0AF46-BAA4-4355-BC0F-4DAA52BF4975}" type="pres">
      <dgm:prSet presAssocID="{69A269AE-3CC6-4D7B-B245-EFF583377504}" presName="ChildAccent" presStyleLbl="alignImgPlace1" presStyleIdx="2" presStyleCnt="3" custLinFactNeighborY="-637"/>
      <dgm:spPr>
        <a:prstGeom prst="wedgeRectCallout">
          <a:avLst>
            <a:gd name="adj1" fmla="val 62500"/>
            <a:gd name="adj2" fmla="val 20830"/>
          </a:avLst>
        </a:prstGeom>
      </dgm:spPr>
      <dgm:t>
        <a:bodyPr/>
        <a:lstStyle/>
        <a:p>
          <a:endParaRPr lang="en-US"/>
        </a:p>
      </dgm:t>
    </dgm:pt>
    <dgm:pt modelId="{9380A1D5-8C84-4675-AAE7-E4877BF8FA93}" type="pres">
      <dgm:prSet presAssocID="{69A269AE-3CC6-4D7B-B245-EFF583377504}" presName="Child1" presStyleLbl="revTx" presStyleIdx="0" presStyleCnt="0">
        <dgm:presLayoutVars>
          <dgm:chMax val="0"/>
          <dgm:chPref val="0"/>
          <dgm:bulletEnabled val="1"/>
        </dgm:presLayoutVars>
      </dgm:prSet>
      <dgm:spPr/>
      <dgm:t>
        <a:bodyPr/>
        <a:lstStyle/>
        <a:p>
          <a:endParaRPr lang="en-US"/>
        </a:p>
      </dgm:t>
    </dgm:pt>
    <dgm:pt modelId="{E61C009E-D5E9-41AF-AE7E-C9F59210C992}" type="pres">
      <dgm:prSet presAssocID="{69A269AE-3CC6-4D7B-B245-EFF583377504}" presName="Parent1" presStyleLbl="node1" presStyleIdx="2" presStyleCnt="3">
        <dgm:presLayoutVars>
          <dgm:chMax val="2"/>
          <dgm:chPref val="1"/>
          <dgm:bulletEnabled val="1"/>
        </dgm:presLayoutVars>
      </dgm:prSet>
      <dgm:spPr>
        <a:prstGeom prst="rect">
          <a:avLst/>
        </a:prstGeom>
      </dgm:spPr>
      <dgm:t>
        <a:bodyPr/>
        <a:lstStyle/>
        <a:p>
          <a:endParaRPr lang="en-US"/>
        </a:p>
      </dgm:t>
    </dgm:pt>
  </dgm:ptLst>
  <dgm:cxnLst>
    <dgm:cxn modelId="{B5FD50C4-4963-4A1B-9449-D1E609E61DC5}" type="presOf" srcId="{47E78796-D913-42D5-9BE6-DD386170297F}" destId="{961D527F-05D8-4C6F-8345-25F61A6DDD0D}" srcOrd="0" destOrd="1" presId="urn:microsoft.com/office/officeart/2011/layout/InterconnectedBlockProcess"/>
    <dgm:cxn modelId="{F1C6E90B-3200-4185-95FD-AD51BDA12AB8}" type="presOf" srcId="{E67A4FD0-738E-451C-8362-C14D08260B60}" destId="{DD8F3B18-174A-431D-8BE6-B11B8C5BE0CF}" srcOrd="0" destOrd="0" presId="urn:microsoft.com/office/officeart/2011/layout/InterconnectedBlockProcess"/>
    <dgm:cxn modelId="{5F4C0BF4-6821-4C38-A2D4-7BDC9582764A}" type="presOf" srcId="{4AA43606-85FB-4755-B4B6-C38A90F04097}" destId="{9380A1D5-8C84-4675-AAE7-E4877BF8FA93}" srcOrd="1" destOrd="1" presId="urn:microsoft.com/office/officeart/2011/layout/InterconnectedBlockProcess"/>
    <dgm:cxn modelId="{38B3A58D-A275-438A-91FE-C4749EDF5BCB}" type="presOf" srcId="{3FDBB18C-DE0F-4B8E-A402-0AFA78478228}" destId="{08298515-48C7-4DF4-99AB-61F04BC5BC0C}" srcOrd="1" destOrd="0" presId="urn:microsoft.com/office/officeart/2011/layout/InterconnectedBlockProcess"/>
    <dgm:cxn modelId="{8FFEB664-1A49-490C-B09A-0A06C38F4E97}" type="presOf" srcId="{69A269AE-3CC6-4D7B-B245-EFF583377504}" destId="{E61C009E-D5E9-41AF-AE7E-C9F59210C992}" srcOrd="0" destOrd="0" presId="urn:microsoft.com/office/officeart/2011/layout/InterconnectedBlockProcess"/>
    <dgm:cxn modelId="{3751F46B-C59F-46F1-953F-99771092C1A9}" srcId="{618E98DE-E2AF-4D3F-93B2-A2E8C4C8A35C}" destId="{E67A4FD0-738E-451C-8362-C14D08260B60}" srcOrd="2" destOrd="0" parTransId="{A58126C9-2028-4902-BF53-D5CD7228A43F}" sibTransId="{BC91D15A-4ADE-46D8-9679-98556E790BE3}"/>
    <dgm:cxn modelId="{58596DFD-4423-4988-96B0-6876ADC6C7EE}" type="presOf" srcId="{0D54E916-A475-47D4-9DCC-F91708DD779C}" destId="{B1681325-C6B2-4F4D-BEFE-04027419480C}" srcOrd="1" destOrd="2" presId="urn:microsoft.com/office/officeart/2011/layout/InterconnectedBlockProcess"/>
    <dgm:cxn modelId="{DC40418C-1EAC-46F9-BA56-CFB465CF8E68}" srcId="{E67A4FD0-738E-451C-8362-C14D08260B60}" destId="{47E78796-D913-42D5-9BE6-DD386170297F}" srcOrd="1" destOrd="0" parTransId="{8FFE8119-E552-4A1D-B9F3-7AFCC3BB983C}" sibTransId="{4581EA20-BC0F-4091-AB20-A5C06C4893F8}"/>
    <dgm:cxn modelId="{79C1CA2A-71CF-4968-95AA-B25AB8A802E5}" type="presOf" srcId="{85251549-8791-482D-B859-B4E288E026C0}" destId="{9380A1D5-8C84-4675-AAE7-E4877BF8FA93}" srcOrd="1" destOrd="0" presId="urn:microsoft.com/office/officeart/2011/layout/InterconnectedBlockProcess"/>
    <dgm:cxn modelId="{4ECD29C6-20F7-4A80-B579-076B380C652A}" type="presOf" srcId="{85251549-8791-482D-B859-B4E288E026C0}" destId="{FCE0AF46-BAA4-4355-BC0F-4DAA52BF4975}" srcOrd="0" destOrd="0" presId="urn:microsoft.com/office/officeart/2011/layout/InterconnectedBlockProcess"/>
    <dgm:cxn modelId="{A5460BB8-8802-4042-BDF0-8C971A64AF4A}" srcId="{5D16B60B-5945-472E-B70D-01EBC3842B71}" destId="{0D54E916-A475-47D4-9DCC-F91708DD779C}" srcOrd="2" destOrd="0" parTransId="{05AB2187-64B9-43C2-8E09-49D8B3F40C56}" sibTransId="{3A3BBDAA-DDA8-40C2-91B5-CC04D53297F2}"/>
    <dgm:cxn modelId="{88DF70A4-AD4B-4BCE-9F39-C9ADDE31464D}" type="presOf" srcId="{4AA43606-85FB-4755-B4B6-C38A90F04097}" destId="{FCE0AF46-BAA4-4355-BC0F-4DAA52BF4975}" srcOrd="0" destOrd="1" presId="urn:microsoft.com/office/officeart/2011/layout/InterconnectedBlockProcess"/>
    <dgm:cxn modelId="{375B5AF3-2757-4772-8A8A-BD6DFD3FF888}" srcId="{618E98DE-E2AF-4D3F-93B2-A2E8C4C8A35C}" destId="{5D16B60B-5945-472E-B70D-01EBC3842B71}" srcOrd="1" destOrd="0" parTransId="{0DE05FAB-6440-4C34-89A8-A3988D60C349}" sibTransId="{4822BBE7-864B-4A8C-80F2-61FD3B228FF2}"/>
    <dgm:cxn modelId="{9F55D901-710E-4EDD-B1AC-DC67A4CD1E86}" srcId="{E67A4FD0-738E-451C-8362-C14D08260B60}" destId="{3FDBB18C-DE0F-4B8E-A402-0AFA78478228}" srcOrd="0" destOrd="0" parTransId="{060EF638-7F41-4714-9DA9-708AD94F3B1D}" sibTransId="{2FC23654-58D4-484E-B56E-9FBF5B87D6EF}"/>
    <dgm:cxn modelId="{764B5610-3DFE-4C2C-99D5-769CE654BD8D}" type="presOf" srcId="{53D953FB-18D4-459A-B63B-954BE6F0277E}" destId="{B1681325-C6B2-4F4D-BEFE-04027419480C}" srcOrd="1" destOrd="1" presId="urn:microsoft.com/office/officeart/2011/layout/InterconnectedBlockProcess"/>
    <dgm:cxn modelId="{9BE6EA4A-76BA-4352-9335-0891185534E6}" type="presOf" srcId="{29DA089C-87AB-4BA4-A3AE-79587AFD1319}" destId="{08298515-48C7-4DF4-99AB-61F04BC5BC0C}" srcOrd="1" destOrd="2" presId="urn:microsoft.com/office/officeart/2011/layout/InterconnectedBlockProcess"/>
    <dgm:cxn modelId="{CA1E6851-E3EA-48A8-9D8F-8A51BD67163F}" type="presOf" srcId="{5D16B60B-5945-472E-B70D-01EBC3842B71}" destId="{96E12193-BE49-4611-ABC5-84A5B92136D8}" srcOrd="0" destOrd="0" presId="urn:microsoft.com/office/officeart/2011/layout/InterconnectedBlockProcess"/>
    <dgm:cxn modelId="{CAA815C0-369C-4410-87FF-E6652D7DEDE3}" type="presOf" srcId="{3FDBB18C-DE0F-4B8E-A402-0AFA78478228}" destId="{961D527F-05D8-4C6F-8345-25F61A6DDD0D}" srcOrd="0" destOrd="0" presId="urn:microsoft.com/office/officeart/2011/layout/InterconnectedBlockProcess"/>
    <dgm:cxn modelId="{E8805C34-0532-44DC-992A-F057B0B56504}" type="presOf" srcId="{53D953FB-18D4-459A-B63B-954BE6F0277E}" destId="{0D93E5E4-8D51-40AE-AC42-0AA89B0E11F0}" srcOrd="0" destOrd="1" presId="urn:microsoft.com/office/officeart/2011/layout/InterconnectedBlockProcess"/>
    <dgm:cxn modelId="{F3A938EE-FD05-4C74-B23E-FA38BEC262BA}" type="presOf" srcId="{29DA089C-87AB-4BA4-A3AE-79587AFD1319}" destId="{961D527F-05D8-4C6F-8345-25F61A6DDD0D}" srcOrd="0" destOrd="2" presId="urn:microsoft.com/office/officeart/2011/layout/InterconnectedBlockProcess"/>
    <dgm:cxn modelId="{DA9C813D-4A11-4721-A7AE-29FCC1DC7B44}" type="presOf" srcId="{10F34E7F-43F6-4F11-9EEF-325A05F671ED}" destId="{0D93E5E4-8D51-40AE-AC42-0AA89B0E11F0}" srcOrd="0" destOrd="0" presId="urn:microsoft.com/office/officeart/2011/layout/InterconnectedBlockProcess"/>
    <dgm:cxn modelId="{F0C6FAF7-835D-40D1-A4D3-4AAA4FF10F30}" type="presOf" srcId="{618E98DE-E2AF-4D3F-93B2-A2E8C4C8A35C}" destId="{D4ADF239-8205-41FD-AD63-5B70B27DB013}" srcOrd="0" destOrd="0" presId="urn:microsoft.com/office/officeart/2011/layout/InterconnectedBlockProcess"/>
    <dgm:cxn modelId="{4A7B18A3-9B3E-4B86-94D8-2EEDB10B95AE}" srcId="{5D16B60B-5945-472E-B70D-01EBC3842B71}" destId="{10F34E7F-43F6-4F11-9EEF-325A05F671ED}" srcOrd="0" destOrd="0" parTransId="{06C602CD-3D78-4562-BAA7-61E5A660CB40}" sibTransId="{7D54B8F4-21EB-4E62-B56E-975DCE6518EC}"/>
    <dgm:cxn modelId="{9E9B37BC-9504-4BB1-B488-9CCB4F30FE92}" type="presOf" srcId="{47E78796-D913-42D5-9BE6-DD386170297F}" destId="{08298515-48C7-4DF4-99AB-61F04BC5BC0C}" srcOrd="1" destOrd="1" presId="urn:microsoft.com/office/officeart/2011/layout/InterconnectedBlockProcess"/>
    <dgm:cxn modelId="{8C16805B-2F81-42DD-A280-0022F14B41D9}" srcId="{5D16B60B-5945-472E-B70D-01EBC3842B71}" destId="{93F3DA7A-CD37-47BD-B901-FF050DA20B6A}" srcOrd="3" destOrd="0" parTransId="{5C34F490-286C-40C4-BF65-0A255ECEF29C}" sibTransId="{578DCBCA-526D-49DA-907E-01894B21B5C6}"/>
    <dgm:cxn modelId="{959C2861-D7DC-439D-8507-BEF0456E6849}" type="presOf" srcId="{93F3DA7A-CD37-47BD-B901-FF050DA20B6A}" destId="{B1681325-C6B2-4F4D-BEFE-04027419480C}" srcOrd="1" destOrd="3" presId="urn:microsoft.com/office/officeart/2011/layout/InterconnectedBlockProcess"/>
    <dgm:cxn modelId="{4BD890E5-0B44-47B3-AC9C-9883D07333B0}" srcId="{618E98DE-E2AF-4D3F-93B2-A2E8C4C8A35C}" destId="{69A269AE-3CC6-4D7B-B245-EFF583377504}" srcOrd="0" destOrd="0" parTransId="{177435D5-CE0B-4E6F-8A74-325FCFBDAEF8}" sibTransId="{B8FCC005-13CA-4480-A9E6-5C49C8052E3B}"/>
    <dgm:cxn modelId="{C61FC14C-C020-4AD8-B4BC-E651ACD75F9B}" type="presOf" srcId="{93F3DA7A-CD37-47BD-B901-FF050DA20B6A}" destId="{0D93E5E4-8D51-40AE-AC42-0AA89B0E11F0}" srcOrd="0" destOrd="3" presId="urn:microsoft.com/office/officeart/2011/layout/InterconnectedBlockProcess"/>
    <dgm:cxn modelId="{DA5B33B2-B87D-4B3D-847C-CDD895F08920}" srcId="{E67A4FD0-738E-451C-8362-C14D08260B60}" destId="{29DA089C-87AB-4BA4-A3AE-79587AFD1319}" srcOrd="2" destOrd="0" parTransId="{73F98900-FABA-4F80-900C-FFE46754F21A}" sibTransId="{874C993C-1023-4427-A5FC-EF0BA81CAF67}"/>
    <dgm:cxn modelId="{E01883CA-9EC1-4060-B401-892DCA684EA2}" srcId="{5D16B60B-5945-472E-B70D-01EBC3842B71}" destId="{53D953FB-18D4-459A-B63B-954BE6F0277E}" srcOrd="1" destOrd="0" parTransId="{4D8791C4-7C8E-4DE3-8167-FE679CFE3E2D}" sibTransId="{A40BFB64-0E97-4EF2-ACCB-CD2C861705B4}"/>
    <dgm:cxn modelId="{CC25C26D-12D6-47D7-90A7-C604D58D56D9}" type="presOf" srcId="{0D54E916-A475-47D4-9DCC-F91708DD779C}" destId="{0D93E5E4-8D51-40AE-AC42-0AA89B0E11F0}" srcOrd="0" destOrd="2" presId="urn:microsoft.com/office/officeart/2011/layout/InterconnectedBlockProcess"/>
    <dgm:cxn modelId="{24A7BED6-EC1F-425E-978F-624AAE10D205}" srcId="{69A269AE-3CC6-4D7B-B245-EFF583377504}" destId="{85251549-8791-482D-B859-B4E288E026C0}" srcOrd="0" destOrd="0" parTransId="{EC935614-4C4F-4A3F-9A69-9B5DAB8E1C24}" sibTransId="{699960B3-AD00-4842-A245-203EDD4C64F8}"/>
    <dgm:cxn modelId="{AF54A992-851B-4879-B1F3-864686B39542}" srcId="{69A269AE-3CC6-4D7B-B245-EFF583377504}" destId="{4AA43606-85FB-4755-B4B6-C38A90F04097}" srcOrd="1" destOrd="0" parTransId="{E1A5E95A-122E-471C-8965-B9969E16A47E}" sibTransId="{783E9DB2-8B1A-409D-B96A-4B434AA270FC}"/>
    <dgm:cxn modelId="{2081DABF-F587-41C5-BC5D-4E264DF74C73}" type="presOf" srcId="{10F34E7F-43F6-4F11-9EEF-325A05F671ED}" destId="{B1681325-C6B2-4F4D-BEFE-04027419480C}" srcOrd="1" destOrd="0" presId="urn:microsoft.com/office/officeart/2011/layout/InterconnectedBlockProcess"/>
    <dgm:cxn modelId="{5FB5C222-D5BD-4ACC-8927-F5983290F19A}" type="presParOf" srcId="{D4ADF239-8205-41FD-AD63-5B70B27DB013}" destId="{A4A28C75-D986-4C46-A2CC-C14158FB6B9B}" srcOrd="0" destOrd="0" presId="urn:microsoft.com/office/officeart/2011/layout/InterconnectedBlockProcess"/>
    <dgm:cxn modelId="{1C1AE8DC-E6D4-4CD5-BF7A-01F69C501BEB}" type="presParOf" srcId="{A4A28C75-D986-4C46-A2CC-C14158FB6B9B}" destId="{961D527F-05D8-4C6F-8345-25F61A6DDD0D}" srcOrd="0" destOrd="0" presId="urn:microsoft.com/office/officeart/2011/layout/InterconnectedBlockProcess"/>
    <dgm:cxn modelId="{55F16303-60C0-442E-9D97-34488EC90D94}" type="presParOf" srcId="{D4ADF239-8205-41FD-AD63-5B70B27DB013}" destId="{08298515-48C7-4DF4-99AB-61F04BC5BC0C}" srcOrd="1" destOrd="0" presId="urn:microsoft.com/office/officeart/2011/layout/InterconnectedBlockProcess"/>
    <dgm:cxn modelId="{A291DD32-1741-42B0-998A-D3D12FC78DF7}" type="presParOf" srcId="{D4ADF239-8205-41FD-AD63-5B70B27DB013}" destId="{DD8F3B18-174A-431D-8BE6-B11B8C5BE0CF}" srcOrd="2" destOrd="0" presId="urn:microsoft.com/office/officeart/2011/layout/InterconnectedBlockProcess"/>
    <dgm:cxn modelId="{EFF787C9-656B-4242-856F-0BAB8D890AB1}" type="presParOf" srcId="{D4ADF239-8205-41FD-AD63-5B70B27DB013}" destId="{DE884E68-D767-4B61-A8D3-F3E105620017}" srcOrd="3" destOrd="0" presId="urn:microsoft.com/office/officeart/2011/layout/InterconnectedBlockProcess"/>
    <dgm:cxn modelId="{0D973518-30C2-48F2-8FF3-44C68DCFE175}" type="presParOf" srcId="{DE884E68-D767-4B61-A8D3-F3E105620017}" destId="{0D93E5E4-8D51-40AE-AC42-0AA89B0E11F0}" srcOrd="0" destOrd="0" presId="urn:microsoft.com/office/officeart/2011/layout/InterconnectedBlockProcess"/>
    <dgm:cxn modelId="{A8C560AF-6B9E-4E40-A005-A0C9CFD661B8}" type="presParOf" srcId="{D4ADF239-8205-41FD-AD63-5B70B27DB013}" destId="{B1681325-C6B2-4F4D-BEFE-04027419480C}" srcOrd="4" destOrd="0" presId="urn:microsoft.com/office/officeart/2011/layout/InterconnectedBlockProcess"/>
    <dgm:cxn modelId="{D5635554-F4B0-4FFC-B7E4-BF1CC18D3424}" type="presParOf" srcId="{D4ADF239-8205-41FD-AD63-5B70B27DB013}" destId="{96E12193-BE49-4611-ABC5-84A5B92136D8}" srcOrd="5" destOrd="0" presId="urn:microsoft.com/office/officeart/2011/layout/InterconnectedBlockProcess"/>
    <dgm:cxn modelId="{8ED3C73C-F5F1-4BEC-BA11-C326900A6677}" type="presParOf" srcId="{D4ADF239-8205-41FD-AD63-5B70B27DB013}" destId="{6A4BE7FE-5A1C-4563-BA61-F70B37692C67}" srcOrd="6" destOrd="0" presId="urn:microsoft.com/office/officeart/2011/layout/InterconnectedBlockProcess"/>
    <dgm:cxn modelId="{332E8A53-3388-44BD-B2AD-4ED60029965A}" type="presParOf" srcId="{6A4BE7FE-5A1C-4563-BA61-F70B37692C67}" destId="{FCE0AF46-BAA4-4355-BC0F-4DAA52BF4975}" srcOrd="0" destOrd="0" presId="urn:microsoft.com/office/officeart/2011/layout/InterconnectedBlockProcess"/>
    <dgm:cxn modelId="{F48F3D12-7BD8-41C9-94D3-8886D2D555CC}" type="presParOf" srcId="{D4ADF239-8205-41FD-AD63-5B70B27DB013}" destId="{9380A1D5-8C84-4675-AAE7-E4877BF8FA93}" srcOrd="7" destOrd="0" presId="urn:microsoft.com/office/officeart/2011/layout/InterconnectedBlockProcess"/>
    <dgm:cxn modelId="{2EA2AFFF-B3E3-4028-A2FF-3C240DECF332}" type="presParOf" srcId="{D4ADF239-8205-41FD-AD63-5B70B27DB013}" destId="{E61C009E-D5E9-41AF-AE7E-C9F59210C992}" srcOrd="8" destOrd="0" presId="urn:microsoft.com/office/officeart/2011/layout/InterconnectedBlock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1D527F-05D8-4C6F-8345-25F61A6DDD0D}">
      <dsp:nvSpPr>
        <dsp:cNvPr id="0" name=""/>
        <dsp:cNvSpPr/>
      </dsp:nvSpPr>
      <dsp:spPr>
        <a:xfrm>
          <a:off x="5408559" y="906776"/>
          <a:ext cx="1914343" cy="4254158"/>
        </a:xfrm>
        <a:prstGeom prst="wedgeRectCallout">
          <a:avLst>
            <a:gd name="adj1" fmla="val 0"/>
            <a:gd name="adj2" fmla="val 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sp:spPr>
      <dsp:style>
        <a:lnRef idx="0">
          <a:scrgbClr r="0" g="0" b="0"/>
        </a:lnRef>
        <a:fillRef idx="1">
          <a:scrgbClr r="0" g="0" b="0"/>
        </a:fillRef>
        <a:effectRef idx="0">
          <a:scrgbClr r="0" g="0" b="0"/>
        </a:effectRef>
        <a:fontRef idx="minor"/>
      </dsp:style>
      <dsp:txBody>
        <a:bodyPr spcFirstLastPara="0" vert="horz" wrap="square" lIns="53975" tIns="53975" rIns="53975" bIns="53975" numCol="1" spcCol="1270" anchor="t" anchorCtr="0">
          <a:noAutofit/>
        </a:bodyPr>
        <a:lstStyle/>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NSF INCLUDES </a:t>
          </a:r>
          <a:r>
            <a:rPr lang="en-US" sz="1600" kern="1200" dirty="0" smtClean="0">
              <a:solidFill>
                <a:sysClr val="windowText" lastClr="000000">
                  <a:hueOff val="0"/>
                  <a:satOff val="0"/>
                  <a:lumOff val="0"/>
                  <a:alphaOff val="0"/>
                </a:sysClr>
              </a:solidFill>
              <a:latin typeface="Calibri" panose="020F0502020204030204"/>
              <a:ea typeface="+mn-ea"/>
              <a:cs typeface="+mn-cs"/>
            </a:rPr>
            <a:t>National Network:</a:t>
          </a: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-Alliances</a:t>
          </a:r>
          <a:endParaRPr lang="en-US" sz="1700" kern="1200" dirty="0">
            <a:solidFill>
              <a:sysClr val="windowText" lastClr="000000">
                <a:hueOff val="0"/>
                <a:satOff val="0"/>
                <a:lumOff val="0"/>
                <a:alphaOff val="0"/>
              </a:sysClr>
            </a:solidFill>
            <a:latin typeface="Calibri" panose="020F0502020204030204"/>
            <a:ea typeface="+mn-ea"/>
            <a:cs typeface="+mn-cs"/>
          </a:endParaRP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-Backbone </a:t>
          </a:r>
          <a:r>
            <a:rPr lang="en-US" sz="1700" kern="1200" dirty="0">
              <a:solidFill>
                <a:sysClr val="windowText" lastClr="000000">
                  <a:hueOff val="0"/>
                  <a:satOff val="0"/>
                  <a:lumOff val="0"/>
                  <a:alphaOff val="0"/>
                </a:sysClr>
              </a:solidFill>
              <a:latin typeface="Calibri" panose="020F0502020204030204"/>
              <a:ea typeface="+mn-ea"/>
              <a:cs typeface="+mn-cs"/>
            </a:rPr>
            <a:t>Organization</a:t>
          </a: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-Linkages to existing BP programs</a:t>
          </a:r>
          <a:endParaRPr lang="en-US" sz="1700" kern="1200" dirty="0">
            <a:solidFill>
              <a:sysClr val="windowText" lastClr="000000">
                <a:hueOff val="0"/>
                <a:satOff val="0"/>
                <a:lumOff val="0"/>
                <a:alphaOff val="0"/>
              </a:sysClr>
            </a:solidFill>
            <a:latin typeface="Calibri" panose="020F0502020204030204"/>
            <a:ea typeface="+mn-ea"/>
            <a:cs typeface="+mn-cs"/>
          </a:endParaRPr>
        </a:p>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panose="020F0502020204030204"/>
              <a:ea typeface="+mn-ea"/>
              <a:cs typeface="+mn-cs"/>
            </a:rPr>
            <a:t>Assessment &amp; Evaluation</a:t>
          </a:r>
        </a:p>
      </dsp:txBody>
      <dsp:txXfrm>
        <a:off x="5651513" y="906776"/>
        <a:ext cx="1671388" cy="4254158"/>
      </dsp:txXfrm>
    </dsp:sp>
    <dsp:sp modelId="{DD8F3B18-174A-431D-8BE6-B11B8C5BE0CF}">
      <dsp:nvSpPr>
        <dsp:cNvPr id="0" name=""/>
        <dsp:cNvSpPr/>
      </dsp:nvSpPr>
      <dsp:spPr>
        <a:xfrm>
          <a:off x="5385319" y="0"/>
          <a:ext cx="1914343" cy="908324"/>
        </a:xfrm>
        <a:prstGeom prst="rect">
          <a:avLst/>
        </a:prstGeom>
        <a:solidFill>
          <a:srgbClr val="5B9BD5">
            <a:hueOff val="0"/>
            <a:satOff val="0"/>
            <a:lumOff val="0"/>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en-US" sz="1700" kern="1200" dirty="0">
              <a:solidFill>
                <a:sysClr val="window" lastClr="FFFFFF"/>
              </a:solidFill>
              <a:latin typeface="Calibri" panose="020F0502020204030204"/>
              <a:ea typeface="+mn-ea"/>
              <a:cs typeface="+mn-cs"/>
            </a:rPr>
            <a:t>Expansion</a:t>
          </a:r>
        </a:p>
        <a:p>
          <a:pPr lvl="0" algn="ctr" defTabSz="755650">
            <a:lnSpc>
              <a:spcPct val="90000"/>
            </a:lnSpc>
            <a:spcBef>
              <a:spcPct val="0"/>
            </a:spcBef>
            <a:spcAft>
              <a:spcPct val="35000"/>
            </a:spcAft>
          </a:pPr>
          <a:r>
            <a:rPr lang="en-US" sz="1700" kern="1200" dirty="0">
              <a:solidFill>
                <a:sysClr val="window" lastClr="FFFFFF"/>
              </a:solidFill>
              <a:latin typeface="Calibri" panose="020F0502020204030204"/>
              <a:ea typeface="+mn-ea"/>
              <a:cs typeface="+mn-cs"/>
            </a:rPr>
            <a:t>FY 2018 </a:t>
          </a:r>
          <a:r>
            <a:rPr lang="en-US" sz="1700" kern="1200" dirty="0" smtClean="0">
              <a:solidFill>
                <a:sysClr val="window" lastClr="FFFFFF"/>
              </a:solidFill>
              <a:latin typeface="Calibri" panose="020F0502020204030204"/>
              <a:ea typeface="+mn-ea"/>
              <a:cs typeface="+mn-cs"/>
            </a:rPr>
            <a:t>– FY2021</a:t>
          </a:r>
          <a:endParaRPr lang="en-US" sz="1700" kern="1200" dirty="0">
            <a:solidFill>
              <a:sysClr val="window" lastClr="FFFFFF"/>
            </a:solidFill>
            <a:latin typeface="Calibri" panose="020F0502020204030204"/>
            <a:ea typeface="+mn-ea"/>
            <a:cs typeface="+mn-cs"/>
          </a:endParaRPr>
        </a:p>
      </dsp:txBody>
      <dsp:txXfrm>
        <a:off x="5385319" y="0"/>
        <a:ext cx="1914343" cy="908324"/>
      </dsp:txXfrm>
    </dsp:sp>
    <dsp:sp modelId="{0D93E5E4-8D51-40AE-AC42-0AA89B0E11F0}">
      <dsp:nvSpPr>
        <dsp:cNvPr id="0" name=""/>
        <dsp:cNvSpPr/>
      </dsp:nvSpPr>
      <dsp:spPr>
        <a:xfrm>
          <a:off x="3470401" y="906776"/>
          <a:ext cx="1914343" cy="3950695"/>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sp:spPr>
      <dsp:style>
        <a:lnRef idx="0">
          <a:scrgbClr r="0" g="0" b="0"/>
        </a:lnRef>
        <a:fillRef idx="1">
          <a:scrgbClr r="0" g="0" b="0"/>
        </a:fillRef>
        <a:effectRef idx="0">
          <a:scrgbClr r="0" g="0" b="0"/>
        </a:effectRef>
        <a:fontRef idx="minor"/>
      </dsp:style>
      <dsp:txBody>
        <a:bodyPr spcFirstLastPara="0" vert="horz" wrap="square" lIns="53975" tIns="53975" rIns="53975" bIns="53975" numCol="1" spcCol="1270" anchor="t" anchorCtr="0">
          <a:noAutofit/>
        </a:bodyPr>
        <a:lstStyle/>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NSF INCLUDES </a:t>
          </a:r>
          <a:r>
            <a:rPr lang="en-US" sz="1600" kern="1200" dirty="0" smtClean="0">
              <a:solidFill>
                <a:sysClr val="windowText" lastClr="000000">
                  <a:hueOff val="0"/>
                  <a:satOff val="0"/>
                  <a:lumOff val="0"/>
                  <a:alphaOff val="0"/>
                </a:sysClr>
              </a:solidFill>
              <a:latin typeface="Calibri" panose="020F0502020204030204"/>
              <a:ea typeface="+mn-ea"/>
              <a:cs typeface="+mn-cs"/>
            </a:rPr>
            <a:t>National Network: </a:t>
          </a: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-Alliances </a:t>
          </a:r>
          <a:endParaRPr lang="en-US" sz="1700" kern="1200" dirty="0">
            <a:solidFill>
              <a:sysClr val="windowText" lastClr="000000">
                <a:hueOff val="0"/>
                <a:satOff val="0"/>
                <a:lumOff val="0"/>
                <a:alphaOff val="0"/>
              </a:sysClr>
            </a:solidFill>
            <a:latin typeface="Calibri" panose="020F0502020204030204"/>
            <a:ea typeface="+mn-ea"/>
            <a:cs typeface="+mn-cs"/>
          </a:endParaRP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-Backbone </a:t>
          </a:r>
          <a:r>
            <a:rPr lang="en-US" sz="1700" kern="1200" dirty="0">
              <a:solidFill>
                <a:sysClr val="windowText" lastClr="000000">
                  <a:hueOff val="0"/>
                  <a:satOff val="0"/>
                  <a:lumOff val="0"/>
                  <a:alphaOff val="0"/>
                </a:sysClr>
              </a:solidFill>
              <a:latin typeface="Calibri" panose="020F0502020204030204"/>
              <a:ea typeface="+mn-ea"/>
              <a:cs typeface="+mn-cs"/>
            </a:rPr>
            <a:t>Organization</a:t>
          </a: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-Design </a:t>
          </a:r>
          <a:r>
            <a:rPr lang="en-US" sz="1700" kern="1200" dirty="0">
              <a:solidFill>
                <a:sysClr val="windowText" lastClr="000000">
                  <a:hueOff val="0"/>
                  <a:satOff val="0"/>
                  <a:lumOff val="0"/>
                  <a:alphaOff val="0"/>
                </a:sysClr>
              </a:solidFill>
              <a:latin typeface="Calibri" panose="020F0502020204030204"/>
              <a:ea typeface="+mn-ea"/>
              <a:cs typeface="+mn-cs"/>
            </a:rPr>
            <a:t>&amp; Development Launch Pilots</a:t>
          </a: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-Linkages </a:t>
          </a:r>
          <a:r>
            <a:rPr lang="en-US" sz="1700" kern="1200" dirty="0">
              <a:solidFill>
                <a:sysClr val="windowText" lastClr="000000">
                  <a:hueOff val="0"/>
                  <a:satOff val="0"/>
                  <a:lumOff val="0"/>
                  <a:alphaOff val="0"/>
                </a:sysClr>
              </a:solidFill>
              <a:latin typeface="Calibri" panose="020F0502020204030204"/>
              <a:ea typeface="+mn-ea"/>
              <a:cs typeface="+mn-cs"/>
            </a:rPr>
            <a:t>to existing BP </a:t>
          </a:r>
          <a:r>
            <a:rPr lang="en-US" sz="1700" kern="1200" dirty="0" smtClean="0">
              <a:solidFill>
                <a:sysClr val="windowText" lastClr="000000">
                  <a:hueOff val="0"/>
                  <a:satOff val="0"/>
                  <a:lumOff val="0"/>
                  <a:alphaOff val="0"/>
                </a:sysClr>
              </a:solidFill>
              <a:latin typeface="Calibri" panose="020F0502020204030204"/>
              <a:ea typeface="+mn-ea"/>
              <a:cs typeface="+mn-cs"/>
            </a:rPr>
            <a:t>programs</a:t>
          </a:r>
        </a:p>
        <a:p>
          <a:pPr lvl="0" algn="l" defTabSz="755650">
            <a:lnSpc>
              <a:spcPct val="90000"/>
            </a:lnSpc>
            <a:spcBef>
              <a:spcPct val="0"/>
            </a:spcBef>
            <a:spcAft>
              <a:spcPct val="35000"/>
            </a:spcAft>
          </a:pPr>
          <a:r>
            <a:rPr lang="en-US" sz="1700" kern="1200" dirty="0" smtClean="0">
              <a:solidFill>
                <a:sysClr val="windowText" lastClr="000000">
                  <a:hueOff val="0"/>
                  <a:satOff val="0"/>
                  <a:lumOff val="0"/>
                  <a:alphaOff val="0"/>
                </a:sysClr>
              </a:solidFill>
              <a:latin typeface="Calibri" panose="020F0502020204030204"/>
              <a:ea typeface="+mn-ea"/>
              <a:cs typeface="+mn-cs"/>
            </a:rPr>
            <a:t>Assessment &amp; Evaluation </a:t>
          </a:r>
          <a:endParaRPr lang="en-US" sz="1700" kern="1200" dirty="0">
            <a:solidFill>
              <a:sysClr val="windowText" lastClr="000000">
                <a:hueOff val="0"/>
                <a:satOff val="0"/>
                <a:lumOff val="0"/>
                <a:alphaOff val="0"/>
              </a:sysClr>
            </a:solidFill>
            <a:latin typeface="Calibri" panose="020F0502020204030204"/>
            <a:ea typeface="+mn-ea"/>
            <a:cs typeface="+mn-cs"/>
          </a:endParaRPr>
        </a:p>
      </dsp:txBody>
      <dsp:txXfrm>
        <a:off x="3713356" y="906776"/>
        <a:ext cx="1671388" cy="3950695"/>
      </dsp:txXfrm>
    </dsp:sp>
    <dsp:sp modelId="{96E12193-BE49-4611-ABC5-84A5B92136D8}">
      <dsp:nvSpPr>
        <dsp:cNvPr id="0" name=""/>
        <dsp:cNvSpPr/>
      </dsp:nvSpPr>
      <dsp:spPr>
        <a:xfrm>
          <a:off x="3470401" y="147086"/>
          <a:ext cx="1914343" cy="759689"/>
        </a:xfrm>
        <a:prstGeom prst="rect">
          <a:avLst/>
        </a:prstGeom>
        <a:solidFill>
          <a:srgbClr val="5B9BD5">
            <a:hueOff val="0"/>
            <a:satOff val="0"/>
            <a:lumOff val="0"/>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en-US" sz="1700" kern="1200">
              <a:solidFill>
                <a:sysClr val="window" lastClr="FFFFFF"/>
              </a:solidFill>
              <a:latin typeface="Calibri" panose="020F0502020204030204"/>
              <a:ea typeface="+mn-ea"/>
              <a:cs typeface="+mn-cs"/>
            </a:rPr>
            <a:t>Implementation             FY 2017</a:t>
          </a:r>
        </a:p>
      </dsp:txBody>
      <dsp:txXfrm>
        <a:off x="3470401" y="147086"/>
        <a:ext cx="1914343" cy="759689"/>
      </dsp:txXfrm>
    </dsp:sp>
    <dsp:sp modelId="{FCE0AF46-BAA4-4355-BC0F-4DAA52BF4975}">
      <dsp:nvSpPr>
        <dsp:cNvPr id="0" name=""/>
        <dsp:cNvSpPr/>
      </dsp:nvSpPr>
      <dsp:spPr>
        <a:xfrm>
          <a:off x="1556058" y="883546"/>
          <a:ext cx="1914343" cy="3646716"/>
        </a:xfrm>
        <a:prstGeom prst="wedgeRectCallout">
          <a:avLst>
            <a:gd name="adj1" fmla="val 62500"/>
            <a:gd name="adj2" fmla="val 20830"/>
          </a:avLst>
        </a:prstGeom>
        <a:solidFill>
          <a:srgbClr val="5B9BD5">
            <a:tint val="50000"/>
            <a:hueOff val="0"/>
            <a:satOff val="0"/>
            <a:lumOff val="0"/>
            <a:alphaOff val="0"/>
          </a:srgbClr>
        </a:solidFill>
        <a:ln>
          <a:noFill/>
        </a:ln>
        <a:effectLst/>
        <a:sp3d extrusionH="63500" contourW="12700" prstMaterial="matte">
          <a:contourClr>
            <a:sysClr val="window" lastClr="FFFFFF"/>
          </a:contourClr>
        </a:sp3d>
      </dsp:spPr>
      <dsp:style>
        <a:lnRef idx="0">
          <a:scrgbClr r="0" g="0" b="0"/>
        </a:lnRef>
        <a:fillRef idx="1">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l" defTabSz="666750">
            <a:lnSpc>
              <a:spcPct val="90000"/>
            </a:lnSpc>
            <a:spcBef>
              <a:spcPct val="0"/>
            </a:spcBef>
            <a:spcAft>
              <a:spcPct val="35000"/>
            </a:spcAft>
          </a:pPr>
          <a:r>
            <a:rPr lang="en-US" sz="1500" kern="1200" dirty="0" smtClean="0">
              <a:solidFill>
                <a:sysClr val="windowText" lastClr="000000">
                  <a:hueOff val="0"/>
                  <a:satOff val="0"/>
                  <a:lumOff val="0"/>
                  <a:alphaOff val="0"/>
                </a:sysClr>
              </a:solidFill>
              <a:latin typeface="Calibri" panose="020F0502020204030204"/>
              <a:ea typeface="+mn-ea"/>
              <a:cs typeface="+mn-cs"/>
            </a:rPr>
            <a:t>NSF INCLUDES Director’s DCL to Presidents &amp; Chancellors –      NSF </a:t>
          </a:r>
          <a:r>
            <a:rPr lang="en-US" sz="1400" kern="1200" dirty="0" smtClean="0">
              <a:solidFill>
                <a:sysClr val="windowText" lastClr="000000">
                  <a:hueOff val="0"/>
                  <a:satOff val="0"/>
                  <a:lumOff val="0"/>
                  <a:alphaOff val="0"/>
                </a:sysClr>
              </a:solidFill>
              <a:latin typeface="Calibri" panose="020F0502020204030204"/>
              <a:ea typeface="+mn-ea"/>
              <a:cs typeface="+mn-cs"/>
            </a:rPr>
            <a:t>16-048</a:t>
          </a:r>
          <a:r>
            <a:rPr lang="en-US" sz="1500" kern="1200" dirty="0" smtClean="0">
              <a:solidFill>
                <a:sysClr val="windowText" lastClr="000000">
                  <a:hueOff val="0"/>
                  <a:satOff val="0"/>
                  <a:lumOff val="0"/>
                  <a:alphaOff val="0"/>
                </a:sysClr>
              </a:solidFill>
              <a:latin typeface="Calibri" panose="020F0502020204030204"/>
              <a:ea typeface="+mn-ea"/>
              <a:cs typeface="+mn-cs"/>
            </a:rPr>
            <a:t>  </a:t>
          </a:r>
        </a:p>
        <a:p>
          <a:pPr lvl="0" algn="l" defTabSz="666750">
            <a:lnSpc>
              <a:spcPct val="90000"/>
            </a:lnSpc>
            <a:spcBef>
              <a:spcPct val="0"/>
            </a:spcBef>
            <a:spcAft>
              <a:spcPct val="35000"/>
            </a:spcAft>
          </a:pPr>
          <a:r>
            <a:rPr lang="en-US" sz="1500" kern="1200" dirty="0" smtClean="0">
              <a:solidFill>
                <a:sysClr val="windowText" lastClr="000000">
                  <a:hueOff val="0"/>
                  <a:satOff val="0"/>
                  <a:lumOff val="0"/>
                  <a:alphaOff val="0"/>
                </a:sysClr>
              </a:solidFill>
              <a:latin typeface="Calibri" panose="020F0502020204030204"/>
              <a:ea typeface="+mn-ea"/>
              <a:cs typeface="+mn-cs"/>
            </a:rPr>
            <a:t> Solicitation for Design &amp; Development </a:t>
          </a:r>
          <a:r>
            <a:rPr lang="en-US" sz="1500" kern="1200" dirty="0">
              <a:solidFill>
                <a:sysClr val="windowText" lastClr="000000">
                  <a:hueOff val="0"/>
                  <a:satOff val="0"/>
                  <a:lumOff val="0"/>
                  <a:alphaOff val="0"/>
                </a:sysClr>
              </a:solidFill>
              <a:latin typeface="Calibri" panose="020F0502020204030204"/>
              <a:ea typeface="+mn-ea"/>
              <a:cs typeface="+mn-cs"/>
            </a:rPr>
            <a:t>Launch  </a:t>
          </a:r>
          <a:r>
            <a:rPr lang="en-US" sz="1500" kern="1200" dirty="0" smtClean="0">
              <a:solidFill>
                <a:sysClr val="windowText" lastClr="000000">
                  <a:hueOff val="0"/>
                  <a:satOff val="0"/>
                  <a:lumOff val="0"/>
                  <a:alphaOff val="0"/>
                </a:sysClr>
              </a:solidFill>
              <a:latin typeface="Calibri" panose="020F0502020204030204"/>
              <a:ea typeface="+mn-ea"/>
              <a:cs typeface="+mn-cs"/>
            </a:rPr>
            <a:t>Pilots </a:t>
          </a:r>
          <a:r>
            <a:rPr lang="en-US" sz="1400" kern="1200" dirty="0" smtClean="0">
              <a:solidFill>
                <a:sysClr val="windowText" lastClr="000000">
                  <a:hueOff val="0"/>
                  <a:satOff val="0"/>
                  <a:lumOff val="0"/>
                  <a:alphaOff val="0"/>
                </a:sysClr>
              </a:solidFill>
              <a:latin typeface="Calibri" panose="020F0502020204030204"/>
              <a:ea typeface="+mn-ea"/>
              <a:cs typeface="+mn-cs"/>
            </a:rPr>
            <a:t>–   NSF 16-544</a:t>
          </a:r>
          <a:endParaRPr lang="en-US" sz="1400" kern="1200" dirty="0">
            <a:solidFill>
              <a:sysClr val="windowText" lastClr="000000">
                <a:hueOff val="0"/>
                <a:satOff val="0"/>
                <a:lumOff val="0"/>
                <a:alphaOff val="0"/>
              </a:sysClr>
            </a:solidFill>
            <a:latin typeface="Calibri" panose="020F0502020204030204"/>
            <a:ea typeface="+mn-ea"/>
            <a:cs typeface="+mn-cs"/>
          </a:endParaRPr>
        </a:p>
        <a:p>
          <a:pPr lvl="0" algn="l" defTabSz="666750">
            <a:lnSpc>
              <a:spcPct val="90000"/>
            </a:lnSpc>
            <a:spcBef>
              <a:spcPct val="0"/>
            </a:spcBef>
            <a:spcAft>
              <a:spcPct val="35000"/>
            </a:spcAft>
          </a:pPr>
          <a:r>
            <a:rPr lang="en-US" sz="1500" kern="1200" dirty="0" smtClean="0">
              <a:solidFill>
                <a:sysClr val="windowText" lastClr="000000">
                  <a:hueOff val="0"/>
                  <a:satOff val="0"/>
                  <a:lumOff val="0"/>
                  <a:alphaOff val="0"/>
                </a:sysClr>
              </a:solidFill>
              <a:latin typeface="Calibri" panose="020F0502020204030204"/>
              <a:ea typeface="+mn-ea"/>
              <a:cs typeface="+mn-cs"/>
            </a:rPr>
            <a:t>Backbone Organization Conferences and Workshops – DCL</a:t>
          </a:r>
          <a:endParaRPr lang="en-US" sz="1500" kern="1200" dirty="0">
            <a:solidFill>
              <a:sysClr val="windowText" lastClr="000000">
                <a:hueOff val="0"/>
                <a:satOff val="0"/>
                <a:lumOff val="0"/>
                <a:alphaOff val="0"/>
              </a:sysClr>
            </a:solidFill>
            <a:latin typeface="Calibri" panose="020F0502020204030204"/>
            <a:ea typeface="+mn-ea"/>
            <a:cs typeface="+mn-cs"/>
          </a:endParaRPr>
        </a:p>
      </dsp:txBody>
      <dsp:txXfrm>
        <a:off x="1799012" y="883546"/>
        <a:ext cx="1671388" cy="3646716"/>
      </dsp:txXfrm>
    </dsp:sp>
    <dsp:sp modelId="{E61C009E-D5E9-41AF-AE7E-C9F59210C992}">
      <dsp:nvSpPr>
        <dsp:cNvPr id="0" name=""/>
        <dsp:cNvSpPr/>
      </dsp:nvSpPr>
      <dsp:spPr>
        <a:xfrm>
          <a:off x="1556058" y="298818"/>
          <a:ext cx="1914343" cy="607958"/>
        </a:xfrm>
        <a:prstGeom prst="rect">
          <a:avLst/>
        </a:prstGeom>
        <a:solidFill>
          <a:srgbClr val="5B9BD5">
            <a:hueOff val="0"/>
            <a:satOff val="0"/>
            <a:lumOff val="0"/>
            <a:alphaOff val="0"/>
          </a:srgbClr>
        </a:solidFill>
        <a:ln>
          <a:noFill/>
        </a:ln>
        <a:effectLst/>
        <a:sp3d extrusionH="381000" contourW="38100" prstMaterial="matte">
          <a:contourClr>
            <a:sysClr val="window" lastClr="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en-US" sz="1700" kern="1200">
              <a:solidFill>
                <a:sysClr val="window" lastClr="FFFFFF"/>
              </a:solidFill>
              <a:latin typeface="Calibri" panose="020F0502020204030204"/>
              <a:ea typeface="+mn-ea"/>
              <a:cs typeface="+mn-cs"/>
            </a:rPr>
            <a:t>Development           FY 2016</a:t>
          </a:r>
        </a:p>
      </dsp:txBody>
      <dsp:txXfrm>
        <a:off x="1556058" y="298818"/>
        <a:ext cx="1914343" cy="607958"/>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9659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7945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198509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08859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733992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43181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3467507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357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8305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1735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3/3/2016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xmlns="" val="272710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8919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3712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5568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3/3/2016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34686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3/3/2016</a:t>
            </a:fld>
            <a:endParaRPr lang="en-US" dirty="0"/>
          </a:p>
        </p:txBody>
      </p:sp>
    </p:spTree>
    <p:extLst>
      <p:ext uri="{BB962C8B-B14F-4D97-AF65-F5344CB8AC3E}">
        <p14:creationId xmlns:p14="http://schemas.microsoft.com/office/powerpoint/2010/main" xmlns="" val="118338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3698577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sf.gov/pubs/2016/nsf16544/nsf16544.htm" TargetMode="External"/><Relationship Id="rId2" Type="http://schemas.openxmlformats.org/officeDocument/2006/relationships/hyperlink" Target="http://www.nsf.gov/publications/pub_summ.jsp?ods_key=nsf1604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informalscience.org/research/ic-000-000-011-055/INCLUDES_Repor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www.nsf.gov/about/budget/fy2017/pdf/44_fy201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sf.gov/about/budget/fy2016/pdf/44_fy2016.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NSF INCLUDES</a:t>
            </a:r>
            <a:br>
              <a:rPr lang="en-US" dirty="0" smtClean="0"/>
            </a:br>
            <a:endParaRPr lang="en-US" dirty="0"/>
          </a:p>
        </p:txBody>
      </p:sp>
      <p:sp>
        <p:nvSpPr>
          <p:cNvPr id="3" name="Subtitle 2"/>
          <p:cNvSpPr>
            <a:spLocks noGrp="1"/>
          </p:cNvSpPr>
          <p:nvPr>
            <p:ph type="subTitle" idx="1"/>
          </p:nvPr>
        </p:nvSpPr>
        <p:spPr>
          <a:xfrm>
            <a:off x="1507067" y="4050833"/>
            <a:ext cx="8582330" cy="2380964"/>
          </a:xfrm>
        </p:spPr>
        <p:txBody>
          <a:bodyPr>
            <a:normAutofit/>
          </a:bodyPr>
          <a:lstStyle/>
          <a:p>
            <a:r>
              <a:rPr lang="en-US" sz="2400" dirty="0"/>
              <a:t>Inclusion Across the </a:t>
            </a:r>
            <a:r>
              <a:rPr lang="en-US" sz="2400" dirty="0" smtClean="0"/>
              <a:t>Nation </a:t>
            </a:r>
            <a:r>
              <a:rPr lang="en-US" sz="2400" dirty="0"/>
              <a:t>of </a:t>
            </a:r>
            <a:r>
              <a:rPr lang="en-US" sz="2400" dirty="0" smtClean="0"/>
              <a:t>Learners of Underrepresented </a:t>
            </a:r>
            <a:r>
              <a:rPr lang="en-US" sz="2400" dirty="0"/>
              <a:t>Discoverers </a:t>
            </a:r>
            <a:r>
              <a:rPr lang="en-US" sz="2400" dirty="0" smtClean="0"/>
              <a:t>in </a:t>
            </a:r>
            <a:r>
              <a:rPr lang="en-US" sz="2400" dirty="0"/>
              <a:t>Engineering and </a:t>
            </a:r>
            <a:r>
              <a:rPr lang="en-US" sz="2400" dirty="0" smtClean="0"/>
              <a:t>Science</a:t>
            </a:r>
          </a:p>
          <a:p>
            <a:r>
              <a:rPr lang="en-US" sz="2400" dirty="0" smtClean="0"/>
              <a:t>AISL PI Meeting, March 1, 2016</a:t>
            </a:r>
          </a:p>
          <a:p>
            <a:r>
              <a:rPr lang="en-US" sz="2400" dirty="0" smtClean="0"/>
              <a:t>Sylvia M. James, </a:t>
            </a:r>
            <a:r>
              <a:rPr lang="en-US" sz="2400" dirty="0" err="1" smtClean="0"/>
              <a:t>Ed.D</a:t>
            </a:r>
            <a:r>
              <a:rPr lang="en-US" sz="2400" dirty="0" smtClean="0"/>
              <a:t>., Division Director, EHR Division of Human Resource Development</a:t>
            </a:r>
            <a:endParaRPr lang="en-US" sz="2400" dirty="0"/>
          </a:p>
          <a:p>
            <a:endParaRPr lang="en-US" sz="2400" dirty="0"/>
          </a:p>
        </p:txBody>
      </p:sp>
    </p:spTree>
    <p:extLst>
      <p:ext uri="{BB962C8B-B14F-4D97-AF65-F5344CB8AC3E}">
        <p14:creationId xmlns:p14="http://schemas.microsoft.com/office/powerpoint/2010/main" xmlns="" val="3710882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Design and Development Launch Pilots</a:t>
            </a:r>
            <a:endParaRPr lang="en-US" dirty="0"/>
          </a:p>
        </p:txBody>
      </p:sp>
      <p:sp>
        <p:nvSpPr>
          <p:cNvPr id="6" name="Content Placeholder 5"/>
          <p:cNvSpPr>
            <a:spLocks noGrp="1"/>
          </p:cNvSpPr>
          <p:nvPr>
            <p:ph idx="1"/>
          </p:nvPr>
        </p:nvSpPr>
        <p:spPr>
          <a:xfrm>
            <a:off x="677334" y="1433593"/>
            <a:ext cx="8596668" cy="4607769"/>
          </a:xfrm>
        </p:spPr>
        <p:txBody>
          <a:bodyPr>
            <a:noAutofit/>
          </a:bodyPr>
          <a:lstStyle/>
          <a:p>
            <a:pPr marL="0" indent="0">
              <a:buNone/>
            </a:pPr>
            <a:r>
              <a:rPr lang="en-US" sz="2400" dirty="0" smtClean="0"/>
              <a:t>Successful Launch </a:t>
            </a:r>
            <a:r>
              <a:rPr lang="en-US" sz="2400" dirty="0"/>
              <a:t>P</a:t>
            </a:r>
            <a:r>
              <a:rPr lang="en-US" sz="2400" dirty="0" smtClean="0"/>
              <a:t>ilots will:</a:t>
            </a:r>
          </a:p>
          <a:p>
            <a:r>
              <a:rPr lang="en-US" sz="2400" dirty="0" smtClean="0"/>
              <a:t>Identify measurable goals and objectives</a:t>
            </a:r>
          </a:p>
          <a:p>
            <a:r>
              <a:rPr lang="en-US" sz="2400" dirty="0" smtClean="0"/>
              <a:t>Present bold and innovative approaches  for solving broadening participation challenges in STEM and articulate the potential for scaling</a:t>
            </a:r>
          </a:p>
          <a:p>
            <a:r>
              <a:rPr lang="en-US" sz="2400" dirty="0" smtClean="0"/>
              <a:t>Deliver models or prototypes for collective efforts to increase the participation of underrepresented groups in STEM</a:t>
            </a:r>
          </a:p>
          <a:p>
            <a:r>
              <a:rPr lang="en-US" sz="2400" dirty="0" smtClean="0"/>
              <a:t>Identify teams of local, regional, national, and/or disciplinary-based partners and justify the contribution of team members</a:t>
            </a:r>
          </a:p>
        </p:txBody>
      </p:sp>
    </p:spTree>
    <p:extLst>
      <p:ext uri="{BB962C8B-B14F-4D97-AF65-F5344CB8AC3E}">
        <p14:creationId xmlns:p14="http://schemas.microsoft.com/office/powerpoint/2010/main" xmlns="" val="2841506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Development Launch </a:t>
            </a:r>
            <a:r>
              <a:rPr lang="en-US" dirty="0" smtClean="0"/>
              <a:t>Pilots are expected to:</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Test the feasibility of developing a full-scale plan beyond the pilot including sustainability </a:t>
            </a:r>
          </a:p>
          <a:p>
            <a:pPr lvl="1"/>
            <a:r>
              <a:rPr lang="en-US" sz="2400" dirty="0"/>
              <a:t>Year 1:  Refine collective commitment to common </a:t>
            </a:r>
            <a:r>
              <a:rPr lang="en-US" sz="2400" dirty="0" smtClean="0"/>
              <a:t>set </a:t>
            </a:r>
            <a:r>
              <a:rPr lang="en-US" sz="2400" dirty="0"/>
              <a:t>of objectives</a:t>
            </a:r>
          </a:p>
          <a:p>
            <a:pPr lvl="1"/>
            <a:r>
              <a:rPr lang="en-US" sz="2400" dirty="0"/>
              <a:t>Year 2:  Implement and report the results of the collective-impact style </a:t>
            </a:r>
            <a:r>
              <a:rPr lang="en-US" sz="2400" dirty="0" smtClean="0"/>
              <a:t>approach</a:t>
            </a:r>
          </a:p>
          <a:p>
            <a:pPr lvl="1"/>
            <a:endParaRPr lang="en-US" sz="2400" dirty="0" smtClean="0"/>
          </a:p>
          <a:p>
            <a:pPr lvl="1"/>
            <a:r>
              <a:rPr lang="en-US" sz="2400" dirty="0" smtClean="0"/>
              <a:t>Preliminary Proposals are required (Invite/Not Invite response)</a:t>
            </a:r>
          </a:p>
          <a:p>
            <a:pPr lvl="1"/>
            <a:r>
              <a:rPr lang="en-US" sz="2400" dirty="0" smtClean="0"/>
              <a:t>Full Proposals by Invitation only after submission of a preliminary proposal </a:t>
            </a:r>
            <a:endParaRPr lang="en-US" sz="2400" dirty="0"/>
          </a:p>
          <a:p>
            <a:endParaRPr lang="en-US" sz="2400" dirty="0"/>
          </a:p>
        </p:txBody>
      </p:sp>
    </p:spTree>
    <p:extLst>
      <p:ext uri="{BB962C8B-B14F-4D97-AF65-F5344CB8AC3E}">
        <p14:creationId xmlns:p14="http://schemas.microsoft.com/office/powerpoint/2010/main" xmlns="" val="1295006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INCLUDES Alliances – FY 2017</a:t>
            </a:r>
            <a:endParaRPr lang="en-US" dirty="0"/>
          </a:p>
        </p:txBody>
      </p:sp>
      <p:sp>
        <p:nvSpPr>
          <p:cNvPr id="3" name="Content Placeholder 2"/>
          <p:cNvSpPr>
            <a:spLocks noGrp="1"/>
          </p:cNvSpPr>
          <p:nvPr>
            <p:ph idx="1"/>
          </p:nvPr>
        </p:nvSpPr>
        <p:spPr>
          <a:xfrm>
            <a:off x="530100" y="1540657"/>
            <a:ext cx="8683642" cy="4635418"/>
          </a:xfrm>
        </p:spPr>
        <p:txBody>
          <a:bodyPr>
            <a:normAutofit/>
          </a:bodyPr>
          <a:lstStyle/>
          <a:p>
            <a:r>
              <a:rPr lang="en-US" dirty="0" smtClean="0"/>
              <a:t>Up to five NSF INCLUDES Alliances will be funded beginning in FY2017</a:t>
            </a:r>
          </a:p>
          <a:p>
            <a:r>
              <a:rPr lang="en-US" dirty="0" smtClean="0"/>
              <a:t>Alliances will build from Design and Development Launch Pilots; may be reconfigured by adding new partners, collaborators or networks = new Alliance team</a:t>
            </a:r>
          </a:p>
          <a:p>
            <a:r>
              <a:rPr lang="en-US" dirty="0" smtClean="0"/>
              <a:t>Proposals will propose, implement and assess solutions to address barriers to broadening participation in STEM</a:t>
            </a:r>
          </a:p>
          <a:p>
            <a:r>
              <a:rPr lang="en-US" dirty="0" smtClean="0"/>
              <a:t>Key components = common goal, collective-impact style approaches &amp; a strategy to deploy at scale </a:t>
            </a:r>
          </a:p>
          <a:p>
            <a:r>
              <a:rPr lang="en-US" dirty="0" smtClean="0"/>
              <a:t>Alliances may focus on emerging fields in science and engineering or established fields that promote inclusion as key domains to advance BP</a:t>
            </a:r>
          </a:p>
          <a:p>
            <a:r>
              <a:rPr lang="en-US" dirty="0"/>
              <a:t>Each Alliance to be funded for 5 years at $2.5M per year</a:t>
            </a:r>
          </a:p>
          <a:p>
            <a:endParaRPr lang="en-US" dirty="0" smtClean="0"/>
          </a:p>
          <a:p>
            <a:pPr marL="0" indent="0">
              <a:buNone/>
            </a:pPr>
            <a:endParaRPr lang="en-US" dirty="0"/>
          </a:p>
        </p:txBody>
      </p:sp>
    </p:spTree>
    <p:extLst>
      <p:ext uri="{BB962C8B-B14F-4D97-AF65-F5344CB8AC3E}">
        <p14:creationId xmlns:p14="http://schemas.microsoft.com/office/powerpoint/2010/main" xmlns="" val="2722913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Backbone Organization Development – FY 2016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DCL for Conferences and Workshops to inform the development of the INCLUDES Backbone Organization will be issued in FY 2016</a:t>
            </a:r>
          </a:p>
          <a:p>
            <a:r>
              <a:rPr lang="en-US" dirty="0" smtClean="0"/>
              <a:t>A successful Backbone Organization fosters communication and cohesion across the set of Launch Pilots and Alliances</a:t>
            </a:r>
          </a:p>
          <a:p>
            <a:r>
              <a:rPr lang="en-US" dirty="0" smtClean="0"/>
              <a:t>It is a separate and neutral entity focused on facilitation of collective activities across the National Network</a:t>
            </a:r>
          </a:p>
          <a:p>
            <a:r>
              <a:rPr lang="en-US" dirty="0" smtClean="0"/>
              <a:t>Role of the Backbone Organization:  </a:t>
            </a:r>
          </a:p>
          <a:p>
            <a:pPr lvl="1"/>
            <a:r>
              <a:rPr lang="en-US" dirty="0" smtClean="0"/>
              <a:t>communication, assessment, measurement of progress towards goals</a:t>
            </a:r>
          </a:p>
          <a:p>
            <a:pPr lvl="1"/>
            <a:r>
              <a:rPr lang="en-US" dirty="0" smtClean="0"/>
              <a:t>data collection and monitoring, supporting implementation research </a:t>
            </a:r>
          </a:p>
          <a:p>
            <a:pPr lvl="1"/>
            <a:r>
              <a:rPr lang="en-US" dirty="0" smtClean="0"/>
              <a:t>scaling technological innovations, providing technical expertise on collective impact</a:t>
            </a:r>
          </a:p>
          <a:p>
            <a:pPr lvl="1"/>
            <a:endParaRPr lang="en-US" dirty="0"/>
          </a:p>
          <a:p>
            <a:pPr marL="457200" lvl="1" indent="0">
              <a:buNone/>
            </a:pPr>
            <a:r>
              <a:rPr lang="en-US" sz="1300" dirty="0" err="1" smtClean="0"/>
              <a:t>Kania</a:t>
            </a:r>
            <a:r>
              <a:rPr lang="en-US" sz="1300" dirty="0" smtClean="0"/>
              <a:t> and Kramer, 2011</a:t>
            </a:r>
          </a:p>
          <a:p>
            <a:pPr lvl="1"/>
            <a:endParaRPr lang="en-US" sz="1300" dirty="0"/>
          </a:p>
        </p:txBody>
      </p:sp>
    </p:spTree>
    <p:extLst>
      <p:ext uri="{BB962C8B-B14F-4D97-AF65-F5344CB8AC3E}">
        <p14:creationId xmlns:p14="http://schemas.microsoft.com/office/powerpoint/2010/main" xmlns="" val="2543297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of Current BP Portfolio with NSF INCLUDES National Network </a:t>
            </a:r>
            <a:endParaRPr lang="en-US" dirty="0"/>
          </a:p>
        </p:txBody>
      </p:sp>
      <p:sp>
        <p:nvSpPr>
          <p:cNvPr id="3" name="Content Placeholder 2"/>
          <p:cNvSpPr>
            <a:spLocks noGrp="1"/>
          </p:cNvSpPr>
          <p:nvPr>
            <p:ph idx="1"/>
          </p:nvPr>
        </p:nvSpPr>
        <p:spPr/>
        <p:txBody>
          <a:bodyPr>
            <a:normAutofit/>
          </a:bodyPr>
          <a:lstStyle/>
          <a:p>
            <a:r>
              <a:rPr lang="en-US" sz="2400" dirty="0" smtClean="0"/>
              <a:t>Leverage current BP Portfolio through:</a:t>
            </a:r>
          </a:p>
          <a:p>
            <a:pPr lvl="1"/>
            <a:r>
              <a:rPr lang="en-US" sz="2400" dirty="0" smtClean="0"/>
              <a:t> Supplements, new program tracks, and Dear Colleague Letters</a:t>
            </a:r>
          </a:p>
          <a:p>
            <a:pPr lvl="1"/>
            <a:r>
              <a:rPr lang="en-US" sz="2400" dirty="0"/>
              <a:t>P</a:t>
            </a:r>
            <a:r>
              <a:rPr lang="en-US" sz="2400" dirty="0" smtClean="0"/>
              <a:t>artnerships with NSF INCLUDES Alliance investments</a:t>
            </a:r>
          </a:p>
          <a:p>
            <a:endParaRPr lang="en-US" sz="2400" dirty="0"/>
          </a:p>
        </p:txBody>
      </p:sp>
    </p:spTree>
    <p:extLst>
      <p:ext uri="{BB962C8B-B14F-4D97-AF65-F5344CB8AC3E}">
        <p14:creationId xmlns:p14="http://schemas.microsoft.com/office/powerpoint/2010/main" xmlns="" val="1817205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INCLUDES National Network</a:t>
            </a:r>
            <a:endParaRPr lang="en-US" dirty="0"/>
          </a:p>
        </p:txBody>
      </p:sp>
      <p:sp>
        <p:nvSpPr>
          <p:cNvPr id="3" name="Content Placeholder 2"/>
          <p:cNvSpPr>
            <a:spLocks noGrp="1"/>
          </p:cNvSpPr>
          <p:nvPr>
            <p:ph idx="1"/>
          </p:nvPr>
        </p:nvSpPr>
        <p:spPr/>
        <p:txBody>
          <a:bodyPr/>
          <a:lstStyle/>
          <a:p>
            <a:r>
              <a:rPr lang="en-US" sz="2000" dirty="0" smtClean="0"/>
              <a:t>NSF INCLUDES Design and Development Launch Pilots (FY 2016 &amp; FY 2017)</a:t>
            </a:r>
          </a:p>
          <a:p>
            <a:r>
              <a:rPr lang="en-US" sz="2000" dirty="0" smtClean="0"/>
              <a:t>NSF INCLUDES Alliances (FY 2017+)</a:t>
            </a:r>
          </a:p>
          <a:p>
            <a:r>
              <a:rPr lang="en-US" sz="2000" dirty="0" smtClean="0"/>
              <a:t>Existing Broadening Participation Portfolio linked to Alliances </a:t>
            </a:r>
          </a:p>
          <a:p>
            <a:r>
              <a:rPr lang="en-US" sz="2000" dirty="0" smtClean="0"/>
              <a:t>NSF INCLUDES Backbone Organization</a:t>
            </a:r>
          </a:p>
          <a:p>
            <a:pPr marL="0" indent="0">
              <a:buNone/>
            </a:pPr>
            <a:r>
              <a:rPr lang="en-US" dirty="0" smtClean="0"/>
              <a:t> </a:t>
            </a:r>
            <a:endParaRPr lang="en-US" dirty="0"/>
          </a:p>
        </p:txBody>
      </p:sp>
    </p:spTree>
    <p:extLst>
      <p:ext uri="{BB962C8B-B14F-4D97-AF65-F5344CB8AC3E}">
        <p14:creationId xmlns:p14="http://schemas.microsoft.com/office/powerpoint/2010/main" xmlns="" val="3303004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FY 2016</a:t>
            </a:r>
            <a:endParaRPr lang="en-US" dirty="0"/>
          </a:p>
        </p:txBody>
      </p:sp>
      <p:sp>
        <p:nvSpPr>
          <p:cNvPr id="3" name="Content Placeholder 2"/>
          <p:cNvSpPr>
            <a:spLocks noGrp="1"/>
          </p:cNvSpPr>
          <p:nvPr>
            <p:ph idx="1"/>
          </p:nvPr>
        </p:nvSpPr>
        <p:spPr/>
        <p:txBody>
          <a:bodyPr>
            <a:normAutofit/>
          </a:bodyPr>
          <a:lstStyle/>
          <a:p>
            <a:pPr lvl="0"/>
            <a:r>
              <a:rPr lang="en-US" dirty="0" smtClean="0"/>
              <a:t>Baseline </a:t>
            </a:r>
            <a:r>
              <a:rPr lang="en-US" dirty="0"/>
              <a:t>data assembled for the collective objectives of the </a:t>
            </a:r>
            <a:r>
              <a:rPr lang="en-US" dirty="0" smtClean="0"/>
              <a:t>FY 2016 </a:t>
            </a:r>
            <a:r>
              <a:rPr lang="en-US" dirty="0"/>
              <a:t>NSF INCLUDES Design and Development Launch Pilots</a:t>
            </a:r>
          </a:p>
          <a:p>
            <a:pPr lvl="0"/>
            <a:r>
              <a:rPr lang="en-US" dirty="0"/>
              <a:t>Development of appropriate approaches to monitoring systems designed for NSF INCLUDES investments and pilots</a:t>
            </a:r>
          </a:p>
          <a:p>
            <a:pPr lvl="0"/>
            <a:r>
              <a:rPr lang="en-US" dirty="0"/>
              <a:t>Planning for post-pilot activity with a report of recommendations for future BP directions</a:t>
            </a:r>
          </a:p>
          <a:p>
            <a:pPr lvl="0"/>
            <a:r>
              <a:rPr lang="en-US" dirty="0"/>
              <a:t>Development and implementation of the INCLUDES social media and communications strategy by OLPA in consultation with WGIs.</a:t>
            </a:r>
          </a:p>
          <a:p>
            <a:endParaRPr lang="en-US" dirty="0" smtClean="0"/>
          </a:p>
          <a:p>
            <a:r>
              <a:rPr lang="en-US" dirty="0" smtClean="0"/>
              <a:t>Source: NSF 2017 budget request</a:t>
            </a:r>
            <a:endParaRPr lang="en-US" dirty="0"/>
          </a:p>
        </p:txBody>
      </p:sp>
    </p:spTree>
    <p:extLst>
      <p:ext uri="{BB962C8B-B14F-4D97-AF65-F5344CB8AC3E}">
        <p14:creationId xmlns:p14="http://schemas.microsoft.com/office/powerpoint/2010/main" xmlns="" val="3439344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Deadlines and links to NSF INCLUDES publications</a:t>
            </a:r>
            <a:endParaRPr lang="en-US" dirty="0"/>
          </a:p>
        </p:txBody>
      </p:sp>
      <p:sp>
        <p:nvSpPr>
          <p:cNvPr id="3" name="Content Placeholder 2"/>
          <p:cNvSpPr>
            <a:spLocks noGrp="1"/>
          </p:cNvSpPr>
          <p:nvPr>
            <p:ph idx="1"/>
          </p:nvPr>
        </p:nvSpPr>
        <p:spPr/>
        <p:txBody>
          <a:bodyPr/>
          <a:lstStyle/>
          <a:p>
            <a:r>
              <a:rPr lang="en-US" dirty="0" smtClean="0"/>
              <a:t>Design and Development Launch Pilot Preliminary proposal deadline (</a:t>
            </a:r>
            <a:r>
              <a:rPr lang="en-US" b="1" dirty="0" smtClean="0"/>
              <a:t>required</a:t>
            </a:r>
            <a:r>
              <a:rPr lang="en-US" dirty="0" smtClean="0"/>
              <a:t>):  </a:t>
            </a:r>
            <a:r>
              <a:rPr lang="en-US" b="1" dirty="0" smtClean="0"/>
              <a:t>April 15, 2016</a:t>
            </a:r>
          </a:p>
          <a:p>
            <a:r>
              <a:rPr lang="en-US" dirty="0" smtClean="0"/>
              <a:t>Design and Development Launch Pilot Full proposal deadline (by invitation after review of preliminary proposal is completed):  </a:t>
            </a:r>
            <a:r>
              <a:rPr lang="en-US" b="1" dirty="0" smtClean="0"/>
              <a:t>June 24, 2016</a:t>
            </a:r>
          </a:p>
          <a:p>
            <a:endParaRPr lang="en-US" dirty="0"/>
          </a:p>
          <a:p>
            <a:r>
              <a:rPr lang="en-US" dirty="0"/>
              <a:t>Dear Colleague Letter NSF 16-048: </a:t>
            </a:r>
            <a:r>
              <a:rPr lang="en-US" u="sng" dirty="0">
                <a:hlinkClick r:id="rId2"/>
              </a:rPr>
              <a:t>http://www.nsf.gov/publications/pub_summ.jsp?ods_key=nsf16048</a:t>
            </a:r>
            <a:endParaRPr lang="en-US" dirty="0"/>
          </a:p>
          <a:p>
            <a:endParaRPr lang="en-US" dirty="0" smtClean="0"/>
          </a:p>
          <a:p>
            <a:r>
              <a:rPr lang="en-US" dirty="0" smtClean="0"/>
              <a:t>Program </a:t>
            </a:r>
            <a:r>
              <a:rPr lang="en-US" dirty="0"/>
              <a:t>Solicitation NSF 16-544: </a:t>
            </a:r>
            <a:r>
              <a:rPr lang="en-US" u="sng" dirty="0">
                <a:hlinkClick r:id="rId3"/>
              </a:rPr>
              <a:t>http://www.nsf.gov/pubs/2016/nsf16544/nsf16544.htm</a:t>
            </a:r>
            <a:r>
              <a:rPr lang="en-US" dirty="0"/>
              <a:t> </a:t>
            </a:r>
          </a:p>
          <a:p>
            <a:endParaRPr lang="en-US" dirty="0" smtClean="0"/>
          </a:p>
          <a:p>
            <a:endParaRPr lang="en-US" dirty="0"/>
          </a:p>
        </p:txBody>
      </p:sp>
    </p:spTree>
    <p:extLst>
      <p:ext uri="{BB962C8B-B14F-4D97-AF65-F5344CB8AC3E}">
        <p14:creationId xmlns:p14="http://schemas.microsoft.com/office/powerpoint/2010/main" xmlns="" val="822545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xmlns="" val="1053625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2015  - Pre-Budget Activity</a:t>
            </a:r>
            <a:endParaRPr lang="en-US" dirty="0"/>
          </a:p>
        </p:txBody>
      </p:sp>
      <p:sp>
        <p:nvSpPr>
          <p:cNvPr id="3" name="Content Placeholder 2"/>
          <p:cNvSpPr>
            <a:spLocks noGrp="1"/>
          </p:cNvSpPr>
          <p:nvPr>
            <p:ph idx="1"/>
          </p:nvPr>
        </p:nvSpPr>
        <p:spPr>
          <a:xfrm>
            <a:off x="274379" y="1432168"/>
            <a:ext cx="8761134" cy="4767153"/>
          </a:xfrm>
        </p:spPr>
        <p:txBody>
          <a:bodyPr>
            <a:normAutofit lnSpcReduction="10000"/>
          </a:bodyPr>
          <a:lstStyle/>
          <a:p>
            <a:r>
              <a:rPr lang="en-US" sz="2800" dirty="0" smtClean="0"/>
              <a:t>Internal and External Stakeholder Input:  Staff and professional meetings, PAEMST &amp; PAESMEM  awardees </a:t>
            </a:r>
          </a:p>
          <a:p>
            <a:r>
              <a:rPr lang="en-US" sz="2800" dirty="0" smtClean="0"/>
              <a:t>Director’s Workshop:  June 3, 2015, thought leaders to propose ideas, strategies and approaches to transform landscape for diversity and inclusion: </a:t>
            </a:r>
            <a:r>
              <a:rPr lang="en-US" sz="2200" u="sng" dirty="0">
                <a:hlinkClick r:id="rId2"/>
              </a:rPr>
              <a:t>http://informalscience.org/research/ic-000-000-011-055/INCLUDES_Report</a:t>
            </a:r>
            <a:r>
              <a:rPr lang="en-US" sz="2200" dirty="0" smtClean="0"/>
              <a:t> </a:t>
            </a:r>
          </a:p>
          <a:p>
            <a:r>
              <a:rPr lang="en-US" sz="2800" dirty="0" smtClean="0"/>
              <a:t>Science and Technology Policy Institute (STPI) initiated evaluation to inform WGIs planning:      BP Inventory 2000-2015 and literature review</a:t>
            </a:r>
          </a:p>
          <a:p>
            <a:pPr marL="0" indent="0">
              <a:buNone/>
            </a:pPr>
            <a:endParaRPr lang="en-US" sz="2800" dirty="0" smtClean="0"/>
          </a:p>
          <a:p>
            <a:pPr marL="0" indent="0">
              <a:buNone/>
            </a:pPr>
            <a:endParaRPr lang="en-US" sz="2800" dirty="0" smtClean="0"/>
          </a:p>
        </p:txBody>
      </p:sp>
    </p:spTree>
    <p:extLst>
      <p:ext uri="{BB962C8B-B14F-4D97-AF65-F5344CB8AC3E}">
        <p14:creationId xmlns:p14="http://schemas.microsoft.com/office/powerpoint/2010/main" xmlns="" val="1520408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INCLUDES Plan FY 2016 – FY 2021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81184713"/>
              </p:ext>
            </p:extLst>
          </p:nvPr>
        </p:nvGraphicFramePr>
        <p:xfrm>
          <a:off x="418454" y="1542081"/>
          <a:ext cx="8855721" cy="5160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31628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FY 2016 – Program Design and Development by </a:t>
            </a:r>
            <a:r>
              <a:rPr lang="en-US" dirty="0" smtClean="0"/>
              <a:t>NSF INCLUDES Working Group (WG)</a:t>
            </a:r>
            <a:endParaRPr lang="en-US" dirty="0"/>
          </a:p>
        </p:txBody>
      </p:sp>
      <p:sp>
        <p:nvSpPr>
          <p:cNvPr id="3" name="Content Placeholder 2"/>
          <p:cNvSpPr>
            <a:spLocks noGrp="1"/>
          </p:cNvSpPr>
          <p:nvPr>
            <p:ph idx="1"/>
          </p:nvPr>
        </p:nvSpPr>
        <p:spPr/>
        <p:txBody>
          <a:bodyPr>
            <a:normAutofit fontScale="92500"/>
          </a:bodyPr>
          <a:lstStyle/>
          <a:p>
            <a:r>
              <a:rPr lang="en-US" sz="2400" dirty="0"/>
              <a:t>Development of Program Design based on FY 2016 </a:t>
            </a:r>
            <a:r>
              <a:rPr lang="en-US" sz="2400" dirty="0" smtClean="0"/>
              <a:t>&amp; FY2017 Budget Requests</a:t>
            </a:r>
            <a:endParaRPr lang="en-US" sz="2400" dirty="0"/>
          </a:p>
          <a:p>
            <a:pPr lvl="1"/>
            <a:r>
              <a:rPr lang="en-US" sz="2400" dirty="0"/>
              <a:t> Launch Pilots = Design and Development Launch Pilots</a:t>
            </a:r>
          </a:p>
          <a:p>
            <a:pPr lvl="1"/>
            <a:r>
              <a:rPr lang="en-US" sz="2400" dirty="0"/>
              <a:t>Backbone Organization Development = Conferences and Workshops</a:t>
            </a:r>
          </a:p>
          <a:p>
            <a:pPr lvl="1"/>
            <a:r>
              <a:rPr lang="en-US" sz="2400" dirty="0" smtClean="0"/>
              <a:t>Evaluation Plan Development </a:t>
            </a:r>
            <a:endParaRPr lang="en-US" sz="2400" dirty="0"/>
          </a:p>
          <a:p>
            <a:r>
              <a:rPr lang="en-US" sz="2400" dirty="0" smtClean="0"/>
              <a:t>FY 2017 Budget request</a:t>
            </a:r>
            <a:r>
              <a:rPr lang="en-US" sz="2400" dirty="0"/>
              <a:t>: </a:t>
            </a:r>
            <a:r>
              <a:rPr lang="en-US" sz="2400" dirty="0">
                <a:hlinkClick r:id="rId2"/>
              </a:rPr>
              <a:t>http://</a:t>
            </a:r>
            <a:r>
              <a:rPr lang="en-US" sz="2400" dirty="0" smtClean="0">
                <a:hlinkClick r:id="rId2"/>
              </a:rPr>
              <a:t>www.nsf.gov/about/budget/fy2017/pdf/44_fy2017.pdf</a:t>
            </a:r>
            <a:endParaRPr lang="en-US" sz="2400" dirty="0" smtClean="0"/>
          </a:p>
          <a:p>
            <a:pPr marL="0" indent="0">
              <a:buNone/>
            </a:pPr>
            <a:r>
              <a:rPr lang="en-US" sz="2400" dirty="0" smtClean="0"/>
              <a:t> </a:t>
            </a:r>
            <a:endParaRPr lang="en-US" dirty="0"/>
          </a:p>
        </p:txBody>
      </p:sp>
    </p:spTree>
    <p:extLst>
      <p:ext uri="{BB962C8B-B14F-4D97-AF65-F5344CB8AC3E}">
        <p14:creationId xmlns:p14="http://schemas.microsoft.com/office/powerpoint/2010/main" xmlns="" val="3174817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 2016 Budget request includes funds from all Directorates and Offices: </a:t>
            </a:r>
            <a:r>
              <a:rPr lang="en-US" sz="2200" u="sng" dirty="0">
                <a:hlinkClick r:id="rId2"/>
              </a:rPr>
              <a:t>http://www.nsf.gov/about/budget/fy2016/pdf/44_fy2016.pdf</a:t>
            </a:r>
            <a:r>
              <a:rPr lang="en-US" sz="2200" dirty="0" smtClean="0"/>
              <a:t> </a:t>
            </a:r>
            <a:endParaRPr lang="en-US" sz="2200" dirty="0"/>
          </a:p>
        </p:txBody>
      </p:sp>
      <p:pic>
        <p:nvPicPr>
          <p:cNvPr id="4" name="Content Placeholder 3"/>
          <p:cNvPicPr>
            <a:picLocks noGrp="1" noChangeAspect="1"/>
          </p:cNvPicPr>
          <p:nvPr>
            <p:ph idx="1"/>
          </p:nvPr>
        </p:nvPicPr>
        <p:blipFill>
          <a:blip r:embed="rId3"/>
          <a:stretch>
            <a:fillRect/>
          </a:stretch>
        </p:blipFill>
        <p:spPr>
          <a:xfrm>
            <a:off x="2141363" y="2033964"/>
            <a:ext cx="5668610" cy="3694318"/>
          </a:xfrm>
          <a:prstGeom prst="rect">
            <a:avLst/>
          </a:prstGeom>
        </p:spPr>
      </p:pic>
    </p:spTree>
    <p:extLst>
      <p:ext uri="{BB962C8B-B14F-4D97-AF65-F5344CB8AC3E}">
        <p14:creationId xmlns:p14="http://schemas.microsoft.com/office/powerpoint/2010/main" xmlns="" val="108931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INCLUDES is designed to…</a:t>
            </a:r>
            <a:endParaRPr lang="en-US" dirty="0"/>
          </a:p>
        </p:txBody>
      </p:sp>
      <p:sp>
        <p:nvSpPr>
          <p:cNvPr id="3" name="Content Placeholder 2"/>
          <p:cNvSpPr>
            <a:spLocks noGrp="1"/>
          </p:cNvSpPr>
          <p:nvPr>
            <p:ph idx="1"/>
          </p:nvPr>
        </p:nvSpPr>
        <p:spPr/>
        <p:txBody>
          <a:bodyPr>
            <a:normAutofit/>
          </a:bodyPr>
          <a:lstStyle/>
          <a:p>
            <a:r>
              <a:rPr lang="en-US" sz="3200" dirty="0" smtClean="0"/>
              <a:t>Create a sustainable collaborative process for inclusion in STEM of women, members of racial and ethnic groups that have been underrepresented in STEM, persons with low socio-economic status  and people with disabilities</a:t>
            </a:r>
            <a:endParaRPr lang="en-US" sz="3200" dirty="0"/>
          </a:p>
        </p:txBody>
      </p:sp>
      <p:sp>
        <p:nvSpPr>
          <p:cNvPr id="4" name="Content Placeholder 3"/>
          <p:cNvSpPr>
            <a:spLocks noGrp="1"/>
          </p:cNvSpPr>
          <p:nvPr>
            <p:ph sz="half" idx="4294967295"/>
          </p:nvPr>
        </p:nvSpPr>
        <p:spPr>
          <a:xfrm>
            <a:off x="6983413" y="1527175"/>
            <a:ext cx="5208587" cy="4514850"/>
          </a:xfrm>
        </p:spPr>
        <p:txBody>
          <a:bodyPr>
            <a:normAutofit/>
          </a:bodyPr>
          <a:lstStyle/>
          <a:p>
            <a:endParaRPr lang="en-US" sz="2000" dirty="0" smtClean="0"/>
          </a:p>
          <a:p>
            <a:pPr marL="0" indent="0">
              <a:buNone/>
            </a:pPr>
            <a:endParaRPr lang="en-US" sz="2000" dirty="0" smtClean="0"/>
          </a:p>
          <a:p>
            <a:endParaRPr lang="en-US" sz="2000" dirty="0"/>
          </a:p>
        </p:txBody>
      </p:sp>
    </p:spTree>
    <p:extLst>
      <p:ext uri="{BB962C8B-B14F-4D97-AF65-F5344CB8AC3E}">
        <p14:creationId xmlns:p14="http://schemas.microsoft.com/office/powerpoint/2010/main" xmlns="" val="680246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Goals of </a:t>
            </a:r>
            <a:r>
              <a:rPr lang="en-US" dirty="0"/>
              <a:t>NSF INCLUDES </a:t>
            </a:r>
            <a:r>
              <a:rPr lang="en-US" dirty="0" smtClean="0"/>
              <a:t>are to</a:t>
            </a:r>
            <a:endParaRPr lang="en-US" dirty="0"/>
          </a:p>
        </p:txBody>
      </p:sp>
      <p:sp>
        <p:nvSpPr>
          <p:cNvPr id="3" name="Content Placeholder 2"/>
          <p:cNvSpPr>
            <a:spLocks noGrp="1"/>
          </p:cNvSpPr>
          <p:nvPr>
            <p:ph idx="1"/>
          </p:nvPr>
        </p:nvSpPr>
        <p:spPr/>
        <p:txBody>
          <a:bodyPr>
            <a:normAutofit/>
          </a:bodyPr>
          <a:lstStyle/>
          <a:p>
            <a:r>
              <a:rPr lang="en-US" sz="3600" dirty="0" smtClean="0"/>
              <a:t>Fund new research, models, networks, and partnerships to lead to measureable progress at the national level and the ability to scale the concepts of diversity and inclusion.</a:t>
            </a:r>
            <a:endParaRPr lang="en-US" sz="3600" dirty="0"/>
          </a:p>
        </p:txBody>
      </p:sp>
    </p:spTree>
    <p:extLst>
      <p:ext uri="{BB962C8B-B14F-4D97-AF65-F5344CB8AC3E}">
        <p14:creationId xmlns:p14="http://schemas.microsoft.com/office/powerpoint/2010/main" xmlns="" val="343089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Multi-year Goals:</a:t>
            </a:r>
            <a:br>
              <a:rPr lang="en-US" b="1" dirty="0"/>
            </a:br>
            <a:endParaRPr lang="en-US" dirty="0"/>
          </a:p>
        </p:txBody>
      </p:sp>
      <p:sp>
        <p:nvSpPr>
          <p:cNvPr id="3" name="Content Placeholder 2"/>
          <p:cNvSpPr>
            <a:spLocks noGrp="1"/>
          </p:cNvSpPr>
          <p:nvPr>
            <p:ph idx="1"/>
          </p:nvPr>
        </p:nvSpPr>
        <p:spPr>
          <a:xfrm>
            <a:off x="677334" y="1464591"/>
            <a:ext cx="8650912" cy="4631016"/>
          </a:xfrm>
        </p:spPr>
        <p:txBody>
          <a:bodyPr/>
          <a:lstStyle/>
          <a:p>
            <a:r>
              <a:rPr lang="en-US" sz="2000" dirty="0" smtClean="0"/>
              <a:t>Synthesize </a:t>
            </a:r>
            <a:r>
              <a:rPr lang="en-US" sz="2000" dirty="0"/>
              <a:t>and build the research base for broadening participation and foster the spread and adaptation of proven effective practices</a:t>
            </a:r>
          </a:p>
          <a:p>
            <a:r>
              <a:rPr lang="en-US" sz="2000" dirty="0"/>
              <a:t>Support the identification, development, and attainment of a set of shared goals and objectives developed by stakeholders, including those from specific STEM disciplines, which are essential for achieving inclusion in the nation’s scientific workforce and in high quality STEM learning opportunities</a:t>
            </a:r>
          </a:p>
          <a:p>
            <a:r>
              <a:rPr lang="en-US" sz="2000" dirty="0"/>
              <a:t>Support local/regional and discipline-specific or crosscutting multi-stakeholder partnerships and networks (NSF INCLUDES Alliances) and support an NSF INCLUDES National Network</a:t>
            </a:r>
          </a:p>
          <a:p>
            <a:endParaRPr lang="en-US" dirty="0"/>
          </a:p>
        </p:txBody>
      </p:sp>
    </p:spTree>
    <p:extLst>
      <p:ext uri="{BB962C8B-B14F-4D97-AF65-F5344CB8AC3E}">
        <p14:creationId xmlns:p14="http://schemas.microsoft.com/office/powerpoint/2010/main" xmlns="" val="606808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Impact-style  Approach to Scaling Social Innovation </a:t>
            </a:r>
            <a:endParaRPr lang="en-US" dirty="0"/>
          </a:p>
        </p:txBody>
      </p:sp>
      <p:sp>
        <p:nvSpPr>
          <p:cNvPr id="5" name="Content Placeholder 4"/>
          <p:cNvSpPr>
            <a:spLocks noGrp="1"/>
          </p:cNvSpPr>
          <p:nvPr>
            <p:ph idx="1"/>
          </p:nvPr>
        </p:nvSpPr>
        <p:spPr/>
        <p:txBody>
          <a:bodyPr/>
          <a:lstStyle/>
          <a:p>
            <a:r>
              <a:rPr lang="en-US" i="1" dirty="0"/>
              <a:t>Inclusion Across the National of Learners of Underrepresented Discoverers  in Engineering and </a:t>
            </a:r>
            <a:r>
              <a:rPr lang="en-US" i="1" dirty="0" smtClean="0"/>
              <a:t>Science</a:t>
            </a:r>
            <a:r>
              <a:rPr lang="en-US" dirty="0" smtClean="0"/>
              <a:t>, NSF 16-544</a:t>
            </a:r>
          </a:p>
          <a:p>
            <a:endParaRPr lang="en-US" dirty="0"/>
          </a:p>
          <a:p>
            <a:r>
              <a:rPr lang="en-US" dirty="0" smtClean="0"/>
              <a:t>Describes 3 essential components of NSF INCLUDES</a:t>
            </a:r>
          </a:p>
          <a:p>
            <a:r>
              <a:rPr lang="en-US" dirty="0" smtClean="0"/>
              <a:t>Number of awards:  30-40 Design and Development Launch Pilots</a:t>
            </a:r>
          </a:p>
          <a:p>
            <a:r>
              <a:rPr lang="en-US" dirty="0" smtClean="0"/>
              <a:t>Budget:  Approximately $300,000 over 2 years for a total investment of $12.5M</a:t>
            </a:r>
          </a:p>
          <a:p>
            <a:r>
              <a:rPr lang="en-US" dirty="0" smtClean="0"/>
              <a:t>Share goals and plans via a live or virtual gathering of funded Launch Pilots in FY 2017</a:t>
            </a:r>
            <a:endParaRPr lang="en-US" dirty="0"/>
          </a:p>
        </p:txBody>
      </p:sp>
      <p:sp>
        <p:nvSpPr>
          <p:cNvPr id="6" name="Text Placeholder 5"/>
          <p:cNvSpPr>
            <a:spLocks noGrp="1"/>
          </p:cNvSpPr>
          <p:nvPr>
            <p:ph type="body" sz="half" idx="2"/>
          </p:nvPr>
        </p:nvSpPr>
        <p:spPr/>
        <p:txBody>
          <a:bodyPr>
            <a:normAutofit fontScale="85000" lnSpcReduction="20000"/>
          </a:bodyPr>
          <a:lstStyle/>
          <a:p>
            <a:pPr marL="285750" indent="-285750">
              <a:buFont typeface="Arial" panose="020B0604020202020204" pitchFamily="34" charset="0"/>
              <a:buChar char="•"/>
            </a:pPr>
            <a:r>
              <a:rPr lang="en-US" sz="1800" dirty="0"/>
              <a:t>Common agenda</a:t>
            </a:r>
          </a:p>
          <a:p>
            <a:pPr marL="285750" indent="-285750">
              <a:buFont typeface="Arial" panose="020B0604020202020204" pitchFamily="34" charset="0"/>
              <a:buChar char="•"/>
            </a:pPr>
            <a:r>
              <a:rPr lang="en-US" sz="1800" dirty="0"/>
              <a:t>Shared measurements</a:t>
            </a:r>
          </a:p>
          <a:p>
            <a:pPr marL="285750" indent="-285750">
              <a:buFont typeface="Arial" panose="020B0604020202020204" pitchFamily="34" charset="0"/>
              <a:buChar char="•"/>
            </a:pPr>
            <a:r>
              <a:rPr lang="en-US" sz="1800" dirty="0"/>
              <a:t>Mutually reinforcing activities</a:t>
            </a:r>
          </a:p>
          <a:p>
            <a:pPr marL="285750" indent="-285750">
              <a:buFont typeface="Arial" panose="020B0604020202020204" pitchFamily="34" charset="0"/>
              <a:buChar char="•"/>
            </a:pPr>
            <a:r>
              <a:rPr lang="en-US" sz="1800" dirty="0"/>
              <a:t>Continuous </a:t>
            </a:r>
            <a:r>
              <a:rPr lang="en-US" sz="1800" dirty="0" smtClean="0"/>
              <a:t>communication</a:t>
            </a:r>
            <a:endParaRPr lang="en-US" sz="1800" dirty="0"/>
          </a:p>
          <a:p>
            <a:pPr marL="285750" indent="-285750">
              <a:buFont typeface="Arial" panose="020B0604020202020204" pitchFamily="34" charset="0"/>
              <a:buChar char="•"/>
            </a:pPr>
            <a:r>
              <a:rPr lang="en-US" sz="1800" dirty="0"/>
              <a:t>Backbone </a:t>
            </a:r>
            <a:r>
              <a:rPr lang="en-US" sz="1800" dirty="0" smtClean="0"/>
              <a:t>organization</a:t>
            </a:r>
          </a:p>
          <a:p>
            <a:pPr marL="285750" indent="-285750">
              <a:buFont typeface="Arial" panose="020B0604020202020204" pitchFamily="34" charset="0"/>
              <a:buChar char="•"/>
            </a:pPr>
            <a:endParaRPr lang="en-US" sz="1800" dirty="0"/>
          </a:p>
          <a:p>
            <a:endParaRPr lang="en-US" sz="1800" dirty="0" smtClean="0"/>
          </a:p>
          <a:p>
            <a:r>
              <a:rPr lang="en-US" dirty="0" err="1" smtClean="0"/>
              <a:t>Kania</a:t>
            </a:r>
            <a:r>
              <a:rPr lang="en-US" dirty="0" smtClean="0"/>
              <a:t> &amp; Kramer, 2011.</a:t>
            </a:r>
            <a:endParaRPr lang="en-US" dirty="0"/>
          </a:p>
          <a:p>
            <a:endParaRPr lang="en-US" dirty="0"/>
          </a:p>
        </p:txBody>
      </p:sp>
    </p:spTree>
    <p:extLst>
      <p:ext uri="{BB962C8B-B14F-4D97-AF65-F5344CB8AC3E}">
        <p14:creationId xmlns:p14="http://schemas.microsoft.com/office/powerpoint/2010/main" xmlns="" val="13350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355</TotalTime>
  <Words>1074</Words>
  <Application>Microsoft Office PowerPoint</Application>
  <PresentationFormat>Custom</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NSF INCLUDES </vt:lpstr>
      <vt:lpstr>FY 2015  - Pre-Budget Activity</vt:lpstr>
      <vt:lpstr>NSF INCLUDES Plan FY 2016 – FY 2021</vt:lpstr>
      <vt:lpstr>FY 2016 – Program Design and Development by NSF INCLUDES Working Group (WG)</vt:lpstr>
      <vt:lpstr>FY 2016 Budget request includes funds from all Directorates and Offices: http://www.nsf.gov/about/budget/fy2016/pdf/44_fy2016.pdf </vt:lpstr>
      <vt:lpstr>NSF INCLUDES is designed to…</vt:lpstr>
      <vt:lpstr>Long Term Goals of NSF INCLUDES are to</vt:lpstr>
      <vt:lpstr>Multi-year Goals: </vt:lpstr>
      <vt:lpstr>Collective Impact-style  Approach to Scaling Social Innovation </vt:lpstr>
      <vt:lpstr>Design and Development Launch Pilots</vt:lpstr>
      <vt:lpstr>Design and Development Launch Pilots are expected to:</vt:lpstr>
      <vt:lpstr>NSF INCLUDES Alliances – FY 2017</vt:lpstr>
      <vt:lpstr>Backbone Organization Development – FY 2016</vt:lpstr>
      <vt:lpstr>Alignment of Current BP Portfolio with NSF INCLUDES National Network </vt:lpstr>
      <vt:lpstr>NSF INCLUDES National Network</vt:lpstr>
      <vt:lpstr>Evaluation FY 2016</vt:lpstr>
      <vt:lpstr>Deadlines and links to NSF INCLUDES publications</vt:lpstr>
      <vt:lpstr>QUESTIONS?</vt:lpstr>
    </vt:vector>
  </TitlesOfParts>
  <Company>National Science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INCLUDES</dc:title>
  <dc:creator>James, Sylvia M.</dc:creator>
  <cp:lastModifiedBy>GT</cp:lastModifiedBy>
  <cp:revision>31</cp:revision>
  <dcterms:created xsi:type="dcterms:W3CDTF">2016-02-21T14:46:37Z</dcterms:created>
  <dcterms:modified xsi:type="dcterms:W3CDTF">2016-03-03T14:55:30Z</dcterms:modified>
</cp:coreProperties>
</file>