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9" r:id="rId1"/>
  </p:sldMasterIdLst>
  <p:notesMasterIdLst>
    <p:notesMasterId r:id="rId37"/>
  </p:notesMasterIdLst>
  <p:handoutMasterIdLst>
    <p:handoutMasterId r:id="rId38"/>
  </p:handoutMasterIdLst>
  <p:sldIdLst>
    <p:sldId id="256" r:id="rId2"/>
    <p:sldId id="257" r:id="rId3"/>
    <p:sldId id="396" r:id="rId4"/>
    <p:sldId id="340" r:id="rId5"/>
    <p:sldId id="343" r:id="rId6"/>
    <p:sldId id="345" r:id="rId7"/>
    <p:sldId id="353" r:id="rId8"/>
    <p:sldId id="354" r:id="rId9"/>
    <p:sldId id="355" r:id="rId10"/>
    <p:sldId id="356" r:id="rId11"/>
    <p:sldId id="357" r:id="rId12"/>
    <p:sldId id="397" r:id="rId13"/>
    <p:sldId id="398" r:id="rId14"/>
    <p:sldId id="399" r:id="rId15"/>
    <p:sldId id="411" r:id="rId16"/>
    <p:sldId id="413" r:id="rId17"/>
    <p:sldId id="414" r:id="rId18"/>
    <p:sldId id="412" r:id="rId19"/>
    <p:sldId id="400" r:id="rId20"/>
    <p:sldId id="402" r:id="rId21"/>
    <p:sldId id="404" r:id="rId22"/>
    <p:sldId id="405" r:id="rId23"/>
    <p:sldId id="406" r:id="rId24"/>
    <p:sldId id="407" r:id="rId25"/>
    <p:sldId id="368" r:id="rId26"/>
    <p:sldId id="369" r:id="rId27"/>
    <p:sldId id="372" r:id="rId28"/>
    <p:sldId id="373" r:id="rId29"/>
    <p:sldId id="374" r:id="rId30"/>
    <p:sldId id="375" r:id="rId31"/>
    <p:sldId id="376" r:id="rId32"/>
    <p:sldId id="409" r:id="rId33"/>
    <p:sldId id="380" r:id="rId34"/>
    <p:sldId id="415" r:id="rId35"/>
    <p:sldId id="341" r:id="rId36"/>
  </p:sldIdLst>
  <p:sldSz cx="9144000" cy="6858000" type="letter"/>
  <p:notesSz cx="7010400" cy="9296400"/>
  <p:defaultTex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D36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473" autoAdjust="0"/>
    <p:restoredTop sz="68287" autoAdjust="0"/>
  </p:normalViewPr>
  <p:slideViewPr>
    <p:cSldViewPr snapToGrid="0">
      <p:cViewPr varScale="1">
        <p:scale>
          <a:sx n="124" d="100"/>
          <a:sy n="124" d="100"/>
        </p:scale>
        <p:origin x="-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88"/>
    </p:cViewPr>
  </p:sorterViewPr>
  <p:notesViewPr>
    <p:cSldViewPr snapToGrid="0">
      <p:cViewPr varScale="1">
        <p:scale>
          <a:sx n="104" d="100"/>
          <a:sy n="104" d="100"/>
        </p:scale>
        <p:origin x="-64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1427" tIns="45713" rIns="91427" bIns="45713" rtlCol="0"/>
          <a:lstStyle>
            <a:lvl1pPr algn="l">
              <a:defRPr sz="12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427" tIns="45713" rIns="91427" bIns="45713" rtlCol="0"/>
          <a:lstStyle>
            <a:lvl1pPr algn="r">
              <a:defRPr sz="1200"/>
            </a:lvl1pPr>
          </a:lstStyle>
          <a:p>
            <a:pPr>
              <a:defRPr/>
            </a:pPr>
            <a:fld id="{FD2E4BE2-7C7B-426B-898E-084DC3259A05}" type="datetimeFigureOut">
              <a:rPr lang="en-US"/>
              <a:pPr>
                <a:defRPr/>
              </a:pPr>
              <a:t>5/10/13</a:t>
            </a:fld>
            <a:endParaRPr 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1427" tIns="45713" rIns="91427" bIns="4571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427" tIns="45713" rIns="91427" bIns="45713" rtlCol="0" anchor="b"/>
          <a:lstStyle>
            <a:lvl1pPr algn="r">
              <a:defRPr sz="1200"/>
            </a:lvl1pPr>
          </a:lstStyle>
          <a:p>
            <a:pPr>
              <a:defRPr/>
            </a:pPr>
            <a:fld id="{86FB10A1-8562-4BC6-83D9-FBF54D87F0FE}" type="slidenum">
              <a:rPr lang="en-US"/>
              <a:pPr>
                <a:defRPr/>
              </a:pPr>
              <a:t>‹#›</a:t>
            </a:fld>
            <a:endParaRPr lang="en-US" dirty="0"/>
          </a:p>
        </p:txBody>
      </p:sp>
    </p:spTree>
    <p:extLst>
      <p:ext uri="{BB962C8B-B14F-4D97-AF65-F5344CB8AC3E}">
        <p14:creationId xmlns:p14="http://schemas.microsoft.com/office/powerpoint/2010/main" val="278759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9" name="Header Placeholder 8"/>
          <p:cNvSpPr>
            <a:spLocks noGrp="1"/>
          </p:cNvSpPr>
          <p:nvPr>
            <p:ph type="hdr" sz="quarter"/>
          </p:nvPr>
        </p:nvSpPr>
        <p:spPr>
          <a:xfrm>
            <a:off x="0" y="1"/>
            <a:ext cx="3038072" cy="464013"/>
          </a:xfrm>
          <a:prstGeom prst="rect">
            <a:avLst/>
          </a:prstGeom>
        </p:spPr>
        <p:txBody>
          <a:bodyPr vert="horz" lIns="88139" tIns="44070" rIns="88139" bIns="44070" rtlCol="0"/>
          <a:lstStyle>
            <a:lvl1pPr algn="l">
              <a:defRPr sz="1200"/>
            </a:lvl1pPr>
          </a:lstStyle>
          <a:p>
            <a:endParaRPr lang="en-US"/>
          </a:p>
        </p:txBody>
      </p:sp>
      <p:sp>
        <p:nvSpPr>
          <p:cNvPr id="10" name="Footer Placeholder 9"/>
          <p:cNvSpPr>
            <a:spLocks noGrp="1"/>
          </p:cNvSpPr>
          <p:nvPr>
            <p:ph type="ftr" sz="quarter" idx="4"/>
          </p:nvPr>
        </p:nvSpPr>
        <p:spPr>
          <a:xfrm>
            <a:off x="0" y="8830371"/>
            <a:ext cx="3038072" cy="464013"/>
          </a:xfrm>
          <a:prstGeom prst="rect">
            <a:avLst/>
          </a:prstGeom>
        </p:spPr>
        <p:txBody>
          <a:bodyPr vert="horz" lIns="88139" tIns="44070" rIns="88139" bIns="44070" rtlCol="0" anchor="b"/>
          <a:lstStyle>
            <a:lvl1pPr algn="l">
              <a:defRPr sz="1200"/>
            </a:lvl1pPr>
          </a:lstStyle>
          <a:p>
            <a:endParaRPr lang="en-US"/>
          </a:p>
        </p:txBody>
      </p:sp>
      <p:sp>
        <p:nvSpPr>
          <p:cNvPr id="11" name="Date Placeholder 10"/>
          <p:cNvSpPr>
            <a:spLocks noGrp="1"/>
          </p:cNvSpPr>
          <p:nvPr>
            <p:ph type="dt" idx="1"/>
          </p:nvPr>
        </p:nvSpPr>
        <p:spPr>
          <a:xfrm>
            <a:off x="3971169" y="1"/>
            <a:ext cx="3038072" cy="464013"/>
          </a:xfrm>
          <a:prstGeom prst="rect">
            <a:avLst/>
          </a:prstGeom>
        </p:spPr>
        <p:txBody>
          <a:bodyPr vert="horz" lIns="88139" tIns="44070" rIns="88139" bIns="44070" rtlCol="0"/>
          <a:lstStyle>
            <a:lvl1pPr algn="r">
              <a:defRPr sz="1200"/>
            </a:lvl1pPr>
          </a:lstStyle>
          <a:p>
            <a:fld id="{B40C9FC7-86D4-4D73-A346-2EE40C5B7E10}" type="datetimeFigureOut">
              <a:rPr lang="en-US" smtClean="0"/>
              <a:pPr/>
              <a:t>5/10/13</a:t>
            </a:fld>
            <a:endParaRPr lang="en-US"/>
          </a:p>
        </p:txBody>
      </p:sp>
      <p:sp>
        <p:nvSpPr>
          <p:cNvPr id="12" name="Notes Placeholder 11"/>
          <p:cNvSpPr>
            <a:spLocks noGrp="1"/>
          </p:cNvSpPr>
          <p:nvPr>
            <p:ph type="body" sz="quarter" idx="3"/>
          </p:nvPr>
        </p:nvSpPr>
        <p:spPr>
          <a:xfrm>
            <a:off x="701273" y="4416195"/>
            <a:ext cx="5607856" cy="4182169"/>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3971169" y="8830371"/>
            <a:ext cx="3038072" cy="464013"/>
          </a:xfrm>
          <a:prstGeom prst="rect">
            <a:avLst/>
          </a:prstGeom>
        </p:spPr>
        <p:txBody>
          <a:bodyPr vert="horz" lIns="88139" tIns="44070" rIns="88139" bIns="44070" rtlCol="0" anchor="b"/>
          <a:lstStyle>
            <a:lvl1pPr algn="r">
              <a:defRPr sz="1200"/>
            </a:lvl1pPr>
          </a:lstStyle>
          <a:p>
            <a:fld id="{2E3CEFE8-E634-4EA1-BEE1-C1E4A6CDD667}" type="slidenum">
              <a:rPr lang="en-US" smtClean="0"/>
              <a:pPr/>
              <a:t>‹#›</a:t>
            </a:fld>
            <a:endParaRPr lang="en-US"/>
          </a:p>
        </p:txBody>
      </p:sp>
    </p:spTree>
    <p:extLst>
      <p:ext uri="{BB962C8B-B14F-4D97-AF65-F5344CB8AC3E}">
        <p14:creationId xmlns:p14="http://schemas.microsoft.com/office/powerpoint/2010/main" val="23086350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spending from the participant support category, be sure you are following your institution’s written policies and procedures.</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(MTDC) Modified Total Direct Cost </a:t>
            </a:r>
          </a:p>
          <a:p>
            <a:endParaRPr lang="en-US" dirty="0" smtClean="0"/>
          </a:p>
          <a:p>
            <a:r>
              <a:rPr lang="en-US" dirty="0" smtClean="0"/>
              <a:t>Participant</a:t>
            </a:r>
            <a:r>
              <a:rPr lang="en-US" baseline="0" dirty="0" smtClean="0"/>
              <a:t> Support-</a:t>
            </a:r>
          </a:p>
          <a:p>
            <a:r>
              <a:rPr lang="en-US" baseline="0" dirty="0" smtClean="0"/>
              <a:t>What are the requirements for participants?  What are the eligibility requirements established for your institution?</a:t>
            </a:r>
            <a:endParaRPr lang="en-US" dirty="0" smtClean="0"/>
          </a:p>
        </p:txBody>
      </p:sp>
      <p:sp>
        <p:nvSpPr>
          <p:cNvPr id="4" name="Slide Number Placeholder 3"/>
          <p:cNvSpPr>
            <a:spLocks noGrp="1"/>
          </p:cNvSpPr>
          <p:nvPr>
            <p:ph type="sldNum" sz="quarter" idx="10"/>
          </p:nvPr>
        </p:nvSpPr>
        <p:spPr/>
        <p:txBody>
          <a:bodyPr/>
          <a:lstStyle/>
          <a:p>
            <a:fld id="{2E3CEFE8-E634-4EA1-BEE1-C1E4A6CDD66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You have the NSF award and it has </a:t>
            </a:r>
            <a:r>
              <a:rPr lang="en-US" baseline="0" dirty="0" smtClean="0"/>
              <a:t> been established that  a sub-award is required. </a:t>
            </a:r>
            <a:r>
              <a:rPr lang="en-US" sz="1200" kern="1200" baseline="0" dirty="0" smtClean="0">
                <a:solidFill>
                  <a:schemeClr val="tx1"/>
                </a:solidFill>
                <a:latin typeface="+mn-lt"/>
                <a:ea typeface="+mn-ea"/>
                <a:cs typeface="+mn-cs"/>
              </a:rPr>
              <a:t>As you the Prime-</a:t>
            </a:r>
            <a:r>
              <a:rPr lang="en-US" sz="1200" kern="1200" baseline="0" dirty="0" err="1" smtClean="0">
                <a:solidFill>
                  <a:schemeClr val="tx1"/>
                </a:solidFill>
                <a:latin typeface="+mn-lt"/>
                <a:ea typeface="+mn-ea"/>
                <a:cs typeface="+mn-cs"/>
              </a:rPr>
              <a:t>Awardee</a:t>
            </a:r>
            <a:r>
              <a:rPr lang="en-US" sz="1200" kern="1200" baseline="0" dirty="0" smtClean="0">
                <a:solidFill>
                  <a:schemeClr val="tx1"/>
                </a:solidFill>
                <a:latin typeface="+mn-lt"/>
                <a:ea typeface="+mn-ea"/>
                <a:cs typeface="+mn-cs"/>
              </a:rPr>
              <a:t>, begin making your selection you, have the responsibility of d</a:t>
            </a:r>
            <a:r>
              <a:rPr lang="en-US" sz="1200" kern="1200" dirty="0" smtClean="0">
                <a:solidFill>
                  <a:schemeClr val="tx1"/>
                </a:solidFill>
                <a:latin typeface="+mn-lt"/>
                <a:ea typeface="+mn-ea"/>
                <a:cs typeface="+mn-cs"/>
              </a:rPr>
              <a:t>etermining</a:t>
            </a:r>
            <a:r>
              <a:rPr lang="en-US" sz="1200" kern="1200" baseline="0" dirty="0" smtClean="0">
                <a:solidFill>
                  <a:schemeClr val="tx1"/>
                </a:solidFill>
                <a:latin typeface="+mn-lt"/>
                <a:ea typeface="+mn-ea"/>
                <a:cs typeface="+mn-cs"/>
              </a:rPr>
              <a:t> the r</a:t>
            </a:r>
            <a:r>
              <a:rPr lang="en-US" sz="1200" kern="1200" dirty="0" smtClean="0">
                <a:solidFill>
                  <a:schemeClr val="tx1"/>
                </a:solidFill>
                <a:latin typeface="+mn-lt"/>
                <a:ea typeface="+mn-ea"/>
                <a:cs typeface="+mn-cs"/>
              </a:rPr>
              <a:t>easonableness of cost</a:t>
            </a:r>
            <a:r>
              <a:rPr lang="en-US" sz="1200" kern="1200" baseline="0" dirty="0" smtClean="0">
                <a:solidFill>
                  <a:schemeClr val="tx1"/>
                </a:solidFill>
                <a:latin typeface="+mn-lt"/>
                <a:ea typeface="+mn-ea"/>
                <a:cs typeface="+mn-cs"/>
              </a:rPr>
              <a:t> that the sub-</a:t>
            </a:r>
            <a:r>
              <a:rPr lang="en-US" sz="1200" kern="1200" baseline="0" dirty="0" err="1" smtClean="0">
                <a:solidFill>
                  <a:schemeClr val="tx1"/>
                </a:solidFill>
                <a:latin typeface="+mn-lt"/>
                <a:ea typeface="+mn-ea"/>
                <a:cs typeface="+mn-cs"/>
              </a:rPr>
              <a:t>awardee</a:t>
            </a:r>
            <a:r>
              <a:rPr lang="en-US" sz="1200" kern="1200" baseline="0" dirty="0" smtClean="0">
                <a:solidFill>
                  <a:schemeClr val="tx1"/>
                </a:solidFill>
                <a:latin typeface="+mn-lt"/>
                <a:ea typeface="+mn-ea"/>
                <a:cs typeface="+mn-cs"/>
              </a:rPr>
              <a:t> is planning to charge the award.  </a:t>
            </a:r>
            <a:endParaRPr lang="en-US" sz="1200" kern="1200" dirty="0" smtClean="0">
              <a:solidFill>
                <a:schemeClr val="tx1"/>
              </a:solidFill>
              <a:latin typeface="+mn-lt"/>
              <a:ea typeface="+mn-ea"/>
              <a:cs typeface="+mn-cs"/>
            </a:endParaRPr>
          </a:p>
          <a:p>
            <a:pPr rtl="0" eaLnBrk="0" fontAlgn="base" hangingPunct="0"/>
            <a:endParaRPr lang="en-US" baseline="0" dirty="0" smtClean="0"/>
          </a:p>
          <a:p>
            <a:pPr rtl="0" eaLnBrk="0" fontAlgn="base" hangingPunct="0"/>
            <a:endParaRPr lang="en-US" baseline="0" dirty="0" smtClean="0"/>
          </a:p>
          <a:p>
            <a:pPr rtl="0" eaLnBrk="0" fontAlgn="base" hangingPunct="0"/>
            <a:r>
              <a:rPr lang="en-US" baseline="0" dirty="0" smtClean="0"/>
              <a:t>Since you do not have authorization to enter into a sub-award agreement from NSF you must first obtain approval through </a:t>
            </a:r>
            <a:r>
              <a:rPr lang="en-US" baseline="0" dirty="0" err="1" smtClean="0"/>
              <a:t>Fastlane</a:t>
            </a:r>
            <a:r>
              <a:rPr lang="en-US" baseline="0" dirty="0" smtClean="0"/>
              <a:t> by submitting the proper documentation. </a:t>
            </a:r>
          </a:p>
        </p:txBody>
      </p:sp>
      <p:sp>
        <p:nvSpPr>
          <p:cNvPr id="4" name="Slide Number Placeholder 3"/>
          <p:cNvSpPr>
            <a:spLocks noGrp="1"/>
          </p:cNvSpPr>
          <p:nvPr>
            <p:ph type="sldNum" sz="quarter" idx="10"/>
          </p:nvPr>
        </p:nvSpPr>
        <p:spPr/>
        <p:txBody>
          <a:bodyPr/>
          <a:lstStyle/>
          <a:p>
            <a:fld id="{2E3CEFE8-E634-4EA1-BEE1-C1E4A6CDD66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your process of sub-</a:t>
            </a:r>
            <a:r>
              <a:rPr lang="en-US" baseline="0" dirty="0" err="1" smtClean="0"/>
              <a:t>awardee</a:t>
            </a:r>
            <a:r>
              <a:rPr lang="en-US" baseline="0" dirty="0" smtClean="0"/>
              <a:t> selection be sure to perform these checks.</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44034" name="Notes Placeholder 2"/>
          <p:cNvSpPr>
            <a:spLocks noGrp="1"/>
          </p:cNvSpPr>
          <p:nvPr>
            <p:ph type="body" idx="1"/>
          </p:nvPr>
        </p:nvSpPr>
        <p:spPr>
          <a:xfrm>
            <a:off x="701346" y="4416099"/>
            <a:ext cx="5607711" cy="4183995"/>
          </a:xfrm>
          <a:prstGeom prst="rect">
            <a:avLst/>
          </a:prstGeom>
          <a:noFill/>
          <a:ln/>
        </p:spPr>
        <p:txBody>
          <a:bodyPr/>
          <a:lstStyle/>
          <a:p>
            <a:r>
              <a:rPr lang="en-US" dirty="0" smtClean="0"/>
              <a:t>Consultants</a:t>
            </a:r>
            <a:r>
              <a:rPr lang="en-US" baseline="0" dirty="0" smtClean="0"/>
              <a:t> are members of a particular profession or possess a certain skill.  </a:t>
            </a:r>
            <a:endParaRPr lang="en-US" dirty="0" smtClean="0"/>
          </a:p>
        </p:txBody>
      </p:sp>
      <p:sp>
        <p:nvSpPr>
          <p:cNvPr id="44035" name="Slide Number Placeholder 3"/>
          <p:cNvSpPr>
            <a:spLocks noGrp="1"/>
          </p:cNvSpPr>
          <p:nvPr>
            <p:ph type="sldNum" sz="quarter" idx="5"/>
          </p:nvPr>
        </p:nvSpPr>
        <p:spPr>
          <a:xfrm>
            <a:off x="3970734" y="8829121"/>
            <a:ext cx="3038145" cy="465743"/>
          </a:xfrm>
          <a:prstGeom prst="rect">
            <a:avLst/>
          </a:prstGeom>
          <a:noFill/>
        </p:spPr>
        <p:txBody>
          <a:bodyPr/>
          <a:lstStyle/>
          <a:p>
            <a:pPr defTabSz="930356"/>
            <a:fld id="{211FE8A3-2326-41D2-96FA-877FDE197303}" type="slidenum">
              <a:rPr lang="en-US" smtClean="0"/>
              <a:pPr defTabSz="930356"/>
              <a:t>25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items should</a:t>
            </a:r>
            <a:r>
              <a:rPr lang="en-US" baseline="0" dirty="0" smtClean="0"/>
              <a:t> be listed in your consultant agreement.</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annual projects reports require the following contents.</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Please submit</a:t>
            </a:r>
            <a:r>
              <a:rPr lang="en-US" baseline="0" dirty="0" smtClean="0"/>
              <a:t> all annual project reports on time.  Outstanding/Late reports at NSF stops the processing on any of your other awards, if you are a Co-PI you are also holding up that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1202" name="Notes Placeholder 2"/>
          <p:cNvSpPr>
            <a:spLocks noGrp="1"/>
          </p:cNvSpPr>
          <p:nvPr>
            <p:ph type="body" idx="1"/>
          </p:nvPr>
        </p:nvSpPr>
        <p:spPr>
          <a:xfrm>
            <a:off x="701346" y="4416099"/>
            <a:ext cx="5607711" cy="4183995"/>
          </a:xfrm>
          <a:prstGeom prst="rect">
            <a:avLst/>
          </a:prstGeom>
          <a:noFill/>
          <a:ln/>
        </p:spPr>
        <p:txBody>
          <a:bodyPr/>
          <a:lstStyle/>
          <a:p>
            <a:pPr eaLnBrk="1" hangingPunct="1">
              <a:spcBef>
                <a:spcPct val="0"/>
              </a:spcBef>
              <a:buFontTx/>
              <a:buChar char="•"/>
            </a:pPr>
            <a:r>
              <a:rPr lang="en-US" smtClean="0">
                <a:latin typeface="Garamond" pitchFamily="18" charset="0"/>
              </a:rPr>
              <a:t>If you receive a no-cost extension.  You are required to submit an annual report for what would’ve been the final year report, and final report would be due at the end of the extension.</a:t>
            </a:r>
          </a:p>
          <a:p>
            <a:pPr eaLnBrk="1" hangingPunct="1">
              <a:spcBef>
                <a:spcPct val="0"/>
              </a:spcBef>
              <a:buFontTx/>
              <a:buChar char="•"/>
            </a:pPr>
            <a:endParaRPr lang="en-US" smtClean="0">
              <a:latin typeface="Garamond" pitchFamily="18" charset="0"/>
            </a:endParaRPr>
          </a:p>
          <a:p>
            <a:pPr eaLnBrk="1" hangingPunct="1">
              <a:spcBef>
                <a:spcPct val="0"/>
              </a:spcBef>
              <a:buFontTx/>
              <a:buChar char="•"/>
            </a:pPr>
            <a:r>
              <a:rPr lang="en-US" smtClean="0">
                <a:latin typeface="Garamond" pitchFamily="18" charset="0"/>
              </a:rPr>
              <a:t>There has been some confusion out there over this one.  The final year of the award requires you to submit a final report.</a:t>
            </a:r>
          </a:p>
          <a:p>
            <a:pPr eaLnBrk="1" hangingPunct="1">
              <a:spcBef>
                <a:spcPct val="0"/>
              </a:spcBef>
              <a:buFontTx/>
              <a:buChar char="•"/>
            </a:pPr>
            <a:endParaRPr lang="en-US" smtClean="0">
              <a:latin typeface="Garamond" pitchFamily="18" charset="0"/>
            </a:endParaRPr>
          </a:p>
          <a:p>
            <a:pPr eaLnBrk="1" hangingPunct="1">
              <a:spcBef>
                <a:spcPct val="0"/>
              </a:spcBef>
              <a:buFontTx/>
              <a:buChar char="•"/>
            </a:pPr>
            <a:r>
              <a:rPr lang="en-US" smtClean="0">
                <a:latin typeface="Garamond" pitchFamily="18" charset="0"/>
              </a:rPr>
              <a:t>Just because the PI leaves does not absolve you of your requirement to submit a report.  Talk to your program officer or grants officer.</a:t>
            </a:r>
          </a:p>
          <a:p>
            <a:pPr eaLnBrk="1" hangingPunct="1">
              <a:spcBef>
                <a:spcPct val="0"/>
              </a:spcBef>
              <a:buFontTx/>
              <a:buChar char="•"/>
            </a:pPr>
            <a:endParaRPr lang="en-US" smtClean="0">
              <a:latin typeface="Garamond" pitchFamily="18" charset="0"/>
            </a:endParaRPr>
          </a:p>
          <a:p>
            <a:pPr eaLnBrk="1" hangingPunct="1">
              <a:spcBef>
                <a:spcPct val="0"/>
              </a:spcBef>
              <a:buFontTx/>
              <a:buChar char="•"/>
            </a:pPr>
            <a:r>
              <a:rPr lang="en-US" smtClean="0">
                <a:latin typeface="Garamond" pitchFamily="18" charset="0"/>
              </a:rPr>
              <a:t>The award is made to the institution, not the PI…</a:t>
            </a:r>
          </a:p>
        </p:txBody>
      </p:sp>
      <p:sp>
        <p:nvSpPr>
          <p:cNvPr id="51203" name="Slide Number Placeholder 3"/>
          <p:cNvSpPr>
            <a:spLocks noGrp="1"/>
          </p:cNvSpPr>
          <p:nvPr>
            <p:ph type="sldNum" sz="quarter" idx="5"/>
          </p:nvPr>
        </p:nvSpPr>
        <p:spPr>
          <a:xfrm>
            <a:off x="3970734" y="8829121"/>
            <a:ext cx="3038145" cy="465743"/>
          </a:xfrm>
          <a:prstGeom prst="rect">
            <a:avLst/>
          </a:prstGeom>
          <a:noFill/>
        </p:spPr>
        <p:txBody>
          <a:bodyPr/>
          <a:lstStyle/>
          <a:p>
            <a:pPr defTabSz="930356"/>
            <a:fld id="{426053B0-8988-469A-9568-C787D92C8265}" type="slidenum">
              <a:rPr lang="en-US" smtClean="0"/>
              <a:pPr defTabSz="930356"/>
              <a:t>30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the Proposal</a:t>
            </a:r>
            <a:r>
              <a:rPr lang="en-US" baseline="0" dirty="0" smtClean="0"/>
              <a:t> and Award </a:t>
            </a:r>
            <a:r>
              <a:rPr lang="en-US" dirty="0" smtClean="0"/>
              <a:t>Policies and Procedure</a:t>
            </a:r>
            <a:r>
              <a:rPr lang="en-US" baseline="0" dirty="0" smtClean="0"/>
              <a:t>s Guide, you want to keep this near.  You can easily find these tools at NSF’s website.</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r>
              <a:rPr lang="en-US" dirty="0" smtClean="0"/>
              <a:t>These</a:t>
            </a:r>
            <a:r>
              <a:rPr lang="en-US" baseline="0" dirty="0" smtClean="0"/>
              <a:t> are the topics we are going to cover today.  Please feel free to ask questions during this presentation.  The Division of Grants and Agreements are here to help.</a:t>
            </a:r>
            <a:endParaRPr lang="en-US"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r>
              <a:rPr lang="en-US" dirty="0" smtClean="0"/>
              <a:t>The </a:t>
            </a:r>
            <a:r>
              <a:rPr lang="en-US" dirty="0" err="1" smtClean="0"/>
              <a:t>awardee</a:t>
            </a:r>
            <a:r>
              <a:rPr lang="en-US" dirty="0" smtClean="0"/>
              <a:t> has the responsibility of conducting</a:t>
            </a:r>
            <a:r>
              <a:rPr lang="en-US" baseline="0" dirty="0" smtClean="0"/>
              <a:t> the research. </a:t>
            </a:r>
          </a:p>
          <a:p>
            <a:r>
              <a:rPr lang="en-US" baseline="0" dirty="0" smtClean="0"/>
              <a:t> </a:t>
            </a:r>
          </a:p>
          <a:p>
            <a:endParaRPr lang="en-US" baseline="0" dirty="0" smtClean="0"/>
          </a:p>
          <a:p>
            <a:r>
              <a:rPr lang="en-US" i="1" baseline="0" dirty="0" smtClean="0"/>
              <a:t>*End-to-end</a:t>
            </a:r>
          </a:p>
          <a:p>
            <a:r>
              <a:rPr lang="en-US" dirty="0" smtClean="0"/>
              <a:t>NSF will follow (manage) the award from the beginning (proposal stages) to the end (closure) of the award. </a:t>
            </a:r>
          </a:p>
          <a:p>
            <a:endParaRPr lang="en-US" i="1" dirty="0" smtClean="0"/>
          </a:p>
          <a:p>
            <a:endParaRPr lang="en-US" i="1" baseline="0" dirty="0" smtClean="0"/>
          </a:p>
          <a:p>
            <a:endParaRPr lang="en-US" i="1" baseline="0" dirty="0" smtClean="0"/>
          </a:p>
          <a:p>
            <a:endParaRPr lang="en-US" i="1"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pPr>
              <a:buFont typeface="Arial" charset="0"/>
              <a:buNone/>
            </a:pPr>
            <a:r>
              <a:rPr lang="en-US" i="0" dirty="0" smtClean="0">
                <a:solidFill>
                  <a:schemeClr val="bg2"/>
                </a:solidFill>
              </a:rPr>
              <a:t>While you are</a:t>
            </a:r>
            <a:r>
              <a:rPr lang="en-US" i="0" baseline="0" dirty="0" smtClean="0">
                <a:solidFill>
                  <a:schemeClr val="bg2"/>
                </a:solidFill>
              </a:rPr>
              <a:t> in the middle of your project you want to ensure that nuts and bolts are being applied so that everything will run smoothly.  While using your wrench you have to apply the award terms and conditions.</a:t>
            </a:r>
            <a:endParaRPr lang="en-US" i="0" dirty="0" smtClean="0">
              <a:solidFill>
                <a:schemeClr val="bg2"/>
              </a:solidFill>
            </a:endParaRPr>
          </a:p>
          <a:p>
            <a:pPr>
              <a:buFont typeface="Arial" charset="0"/>
              <a:buNone/>
            </a:pPr>
            <a:endParaRPr lang="en-US" dirty="0" smtClean="0"/>
          </a:p>
          <a:p>
            <a:r>
              <a:rPr lang="en-US" dirty="0" smtClean="0"/>
              <a:t>NSF provides a small amount of monitoring</a:t>
            </a:r>
            <a:r>
              <a:rPr lang="en-US" baseline="0" dirty="0" smtClean="0"/>
              <a:t> on awards agreements.</a:t>
            </a:r>
            <a:endParaRPr lang="en-US"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pPr>
              <a:buFont typeface="Arial" charset="0"/>
              <a:buChar char="•"/>
            </a:pPr>
            <a:r>
              <a:rPr lang="en-US" i="1" dirty="0" smtClean="0"/>
              <a:t>Grants</a:t>
            </a:r>
          </a:p>
          <a:p>
            <a:pPr>
              <a:buFont typeface="Arial" charset="0"/>
              <a:buNone/>
            </a:pPr>
            <a:r>
              <a:rPr lang="en-US" i="0" dirty="0" smtClean="0"/>
              <a:t>Read</a:t>
            </a:r>
            <a:r>
              <a:rPr lang="en-US" i="0" baseline="0" dirty="0" smtClean="0"/>
              <a:t> your award letter.  Please make sure the PI, Sponsored Research have a copy of the award letter.  Your award letter and any actions submitted through </a:t>
            </a:r>
            <a:r>
              <a:rPr lang="en-US" i="0" baseline="0" dirty="0" err="1" smtClean="0"/>
              <a:t>Fastlane</a:t>
            </a:r>
            <a:r>
              <a:rPr lang="en-US" i="0" baseline="0" dirty="0" smtClean="0"/>
              <a:t> can be viewed in </a:t>
            </a:r>
            <a:r>
              <a:rPr lang="en-US" i="0" baseline="0" dirty="0" err="1" smtClean="0"/>
              <a:t>Fastlane</a:t>
            </a:r>
            <a:r>
              <a:rPr lang="en-US" i="0" baseline="0" dirty="0" smtClean="0"/>
              <a:t>.  </a:t>
            </a:r>
          </a:p>
          <a:p>
            <a:pPr>
              <a:buFont typeface="Arial" charset="0"/>
              <a:buNone/>
            </a:pPr>
            <a:endParaRPr lang="en-US" i="0" baseline="0" dirty="0" smtClean="0"/>
          </a:p>
          <a:p>
            <a:pPr>
              <a:buFont typeface="Arial" charset="0"/>
              <a:buNone/>
            </a:pPr>
            <a:endParaRPr lang="en-US" i="0" dirty="0"/>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346" y="4416099"/>
            <a:ext cx="5607711" cy="4183995"/>
          </a:xfrm>
          <a:prstGeom prst="rect">
            <a:avLst/>
          </a:prstGeom>
        </p:spPr>
        <p:txBody>
          <a:bodyPr>
            <a:normAutofit/>
          </a:bodyPr>
          <a:lstStyle/>
          <a:p>
            <a:r>
              <a:rPr lang="en-US" dirty="0" smtClean="0"/>
              <a:t>You have</a:t>
            </a:r>
            <a:r>
              <a:rPr lang="en-US" baseline="0" dirty="0" smtClean="0"/>
              <a:t> the power!</a:t>
            </a:r>
            <a:endParaRPr lang="en-US" dirty="0" smtClean="0"/>
          </a:p>
          <a:p>
            <a:endParaRPr lang="en-US" dirty="0" smtClean="0"/>
          </a:p>
          <a:p>
            <a:r>
              <a:rPr lang="en-US" dirty="0" smtClean="0"/>
              <a:t>The PI can authorize </a:t>
            </a:r>
            <a:r>
              <a:rPr lang="en-US" baseline="0" dirty="0" smtClean="0"/>
              <a:t>budget changes but are subject to the organization’s approval.  </a:t>
            </a:r>
          </a:p>
          <a:p>
            <a:endParaRPr lang="en-US" baseline="0" dirty="0" smtClean="0"/>
          </a:p>
          <a:p>
            <a:r>
              <a:rPr lang="en-US" baseline="0" dirty="0" smtClean="0"/>
              <a:t>You can find this information in the </a:t>
            </a:r>
            <a:r>
              <a:rPr lang="en-US" dirty="0" smtClean="0"/>
              <a:t>Proposal</a:t>
            </a:r>
            <a:r>
              <a:rPr lang="en-US" baseline="0" dirty="0" smtClean="0"/>
              <a:t> and Award </a:t>
            </a:r>
            <a:r>
              <a:rPr lang="en-US" dirty="0" smtClean="0"/>
              <a:t>Policies and Procedure</a:t>
            </a:r>
            <a:r>
              <a:rPr lang="en-US" baseline="0" dirty="0" smtClean="0"/>
              <a:t>s Guide in Exhibit II-1.</a:t>
            </a:r>
          </a:p>
        </p:txBody>
      </p:sp>
      <p:sp>
        <p:nvSpPr>
          <p:cNvPr id="4" name="Slide Number Placeholder 3"/>
          <p:cNvSpPr>
            <a:spLocks noGrp="1"/>
          </p:cNvSpPr>
          <p:nvPr>
            <p:ph type="sldNum" sz="quarter" idx="10"/>
          </p:nvPr>
        </p:nvSpPr>
        <p:spPr>
          <a:xfrm>
            <a:off x="3970734" y="8829121"/>
            <a:ext cx="3038145" cy="465743"/>
          </a:xfrm>
          <a:prstGeom prst="rect">
            <a:avLst/>
          </a:prstGeom>
        </p:spPr>
        <p:txBody>
          <a:bodyPr/>
          <a:lstStyle/>
          <a:p>
            <a:pPr>
              <a:defRPr/>
            </a:pPr>
            <a:fld id="{589ACAF9-E31C-4E42-A5D9-91A740258AAD}"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go into </a:t>
            </a:r>
            <a:r>
              <a:rPr lang="en-US" baseline="0" dirty="0" err="1" smtClean="0"/>
              <a:t>Fastlane</a:t>
            </a:r>
            <a:r>
              <a:rPr lang="en-US" baseline="0" dirty="0" smtClean="0"/>
              <a:t> and extend the award, and receive a Grantee No-Cost  Extension, if this is your first No-Cost Extension.</a:t>
            </a:r>
            <a:endParaRPr lang="en-US" dirty="0"/>
          </a:p>
        </p:txBody>
      </p:sp>
      <p:sp>
        <p:nvSpPr>
          <p:cNvPr id="4" name="Slide Number Placeholder 3"/>
          <p:cNvSpPr>
            <a:spLocks noGrp="1"/>
          </p:cNvSpPr>
          <p:nvPr>
            <p:ph type="sldNum" sz="quarter" idx="10"/>
          </p:nvPr>
        </p:nvSpPr>
        <p:spPr/>
        <p:txBody>
          <a:bodyPr/>
          <a:lstStyle/>
          <a:p>
            <a:fld id="{2E3CEFE8-E634-4EA1-BEE1-C1E4A6CDD66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28674" name="Notes Placeholder 2"/>
          <p:cNvSpPr>
            <a:spLocks noGrp="1"/>
          </p:cNvSpPr>
          <p:nvPr>
            <p:ph type="body" idx="1"/>
          </p:nvPr>
        </p:nvSpPr>
        <p:spPr>
          <a:xfrm>
            <a:off x="701346" y="4416099"/>
            <a:ext cx="5607711" cy="4183995"/>
          </a:xfrm>
          <a:prstGeom prst="rect">
            <a:avLst/>
          </a:prstGeom>
          <a:noFill/>
          <a:ln/>
        </p:spPr>
        <p:txBody>
          <a:bodyPr/>
          <a:lstStyle/>
          <a:p>
            <a:pPr eaLnBrk="1" hangingPunct="1">
              <a:spcBef>
                <a:spcPct val="0"/>
              </a:spcBef>
            </a:pPr>
            <a:r>
              <a:rPr lang="en-US" dirty="0" smtClean="0"/>
              <a:t>Do we have any</a:t>
            </a:r>
            <a:r>
              <a:rPr lang="en-US" baseline="0" dirty="0" smtClean="0"/>
              <a:t> PI’s in the room that use </a:t>
            </a:r>
            <a:r>
              <a:rPr lang="en-US" baseline="0" dirty="0" err="1" smtClean="0"/>
              <a:t>Fastlane</a:t>
            </a:r>
            <a:r>
              <a:rPr lang="en-US" baseline="0" dirty="0" smtClean="0"/>
              <a:t>?  </a:t>
            </a:r>
          </a:p>
          <a:p>
            <a:pPr eaLnBrk="1" hangingPunct="1">
              <a:spcBef>
                <a:spcPct val="0"/>
              </a:spcBef>
            </a:pPr>
            <a:endParaRPr lang="en-US" baseline="0" dirty="0" smtClean="0"/>
          </a:p>
          <a:p>
            <a:pPr eaLnBrk="1" hangingPunct="1">
              <a:spcBef>
                <a:spcPct val="0"/>
              </a:spcBef>
            </a:pPr>
            <a:r>
              <a:rPr lang="en-US" dirty="0" smtClean="0"/>
              <a:t>When your Sponsored Research</a:t>
            </a:r>
            <a:r>
              <a:rPr lang="en-US" baseline="0" dirty="0" smtClean="0"/>
              <a:t> Office goes into </a:t>
            </a:r>
            <a:r>
              <a:rPr lang="en-US" baseline="0" dirty="0" err="1" smtClean="0"/>
              <a:t>Fastlane</a:t>
            </a:r>
            <a:r>
              <a:rPr lang="en-US" baseline="0" dirty="0" smtClean="0"/>
              <a:t> to request prior approval for some of the  – this is what </a:t>
            </a:r>
            <a:r>
              <a:rPr lang="en-US" dirty="0" smtClean="0"/>
              <a:t> </a:t>
            </a:r>
            <a:r>
              <a:rPr lang="en-US" dirty="0" err="1" smtClean="0"/>
              <a:t>Fastlane</a:t>
            </a:r>
            <a:r>
              <a:rPr lang="en-US" dirty="0" smtClean="0"/>
              <a:t> looks like.  </a:t>
            </a:r>
            <a:r>
              <a:rPr lang="en-US" baseline="0" dirty="0" smtClean="0"/>
              <a:t> </a:t>
            </a:r>
            <a:endParaRPr lang="en-US" dirty="0" smtClean="0"/>
          </a:p>
        </p:txBody>
      </p:sp>
      <p:sp>
        <p:nvSpPr>
          <p:cNvPr id="28675" name="Slide Number Placeholder 3"/>
          <p:cNvSpPr>
            <a:spLocks noGrp="1"/>
          </p:cNvSpPr>
          <p:nvPr>
            <p:ph type="sldNum" sz="quarter" idx="5"/>
          </p:nvPr>
        </p:nvSpPr>
        <p:spPr>
          <a:xfrm>
            <a:off x="3970734" y="8829121"/>
            <a:ext cx="3038145" cy="465743"/>
          </a:xfrm>
          <a:prstGeom prst="rect">
            <a:avLst/>
          </a:prstGeom>
          <a:noFill/>
        </p:spPr>
        <p:txBody>
          <a:bodyPr/>
          <a:lstStyle/>
          <a:p>
            <a:pPr defTabSz="930356"/>
            <a:fld id="{79161CCA-AE6E-4521-B487-6C5045A8C28E}" type="slidenum">
              <a:rPr lang="en-US" smtClean="0"/>
              <a:pPr defTabSz="930356"/>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SF_PPT_Template_v3a"/>
          <p:cNvPicPr>
            <a:picLocks noChangeAspect="1" noChangeArrowheads="1"/>
          </p:cNvPicPr>
          <p:nvPr userDrawn="1"/>
        </p:nvPicPr>
        <p:blipFill>
          <a:blip r:embed="rId13" cstate="print">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hyperlink" Target="mailto:aturner@nsf.gov" TargetMode="External"/><Relationship Id="rId4" Type="http://schemas.openxmlformats.org/officeDocument/2006/relationships/hyperlink" Target="mailto:lbuckley@nsf.gov"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rvester.census.gov/sa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nsf.gov/"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hyperlink" Target="http://www.nsf.gov/bfa/dga/index.jsp" TargetMode="External"/><Relationship Id="rId4" Type="http://schemas.openxmlformats.org/officeDocument/2006/relationships/hyperlink" Target="http://www.nsf.gov/bfa/dfm/index.jsp" TargetMode="External"/><Relationship Id="rId5" Type="http://schemas.openxmlformats.org/officeDocument/2006/relationships/hyperlink" Target="http://www.nsf.gov/bfa/dias/caar/index.jsp" TargetMode="External"/><Relationship Id="rId6" Type="http://schemas.openxmlformats.org/officeDocument/2006/relationships/hyperlink" Target="http://www.whitehouse.gov/OMB/circulars/" TargetMode="External"/><Relationship Id="rId1" Type="http://schemas.openxmlformats.org/officeDocument/2006/relationships/slideLayout" Target="../slideLayouts/slideLayout2.xml"/><Relationship Id="rId2" Type="http://schemas.openxmlformats.org/officeDocument/2006/relationships/hyperlink" Target="http://www.nsf.gov/pubs/policydocs/pappguide/nsf09_29/nsf0929.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bing.com/images/search?q=clip+art+wrench&amp;view=detail&amp;id=DBB2F3E36918FD23ADE89200918E545D0F8827A2&amp;first=241&amp;FORM=IDFRIR" TargetMode="External"/><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bing.com/images/search?q=free+clipart+power&amp;view=detail&amp;id=48E40CC356380F1E2443E688E6869FB939092E08&amp;first=0&amp;FORM=IDFRIR" TargetMode="External"/><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type="ctrTitle"/>
          </p:nvPr>
        </p:nvSpPr>
        <p:spPr bwMode="auto">
          <a:xfrm>
            <a:off x="290513" y="3810000"/>
            <a:ext cx="8084560" cy="796925"/>
          </a:xfrm>
          <a:ln>
            <a:miter lim="800000"/>
            <a:headEnd/>
            <a:tailEnd/>
          </a:ln>
        </p:spPr>
        <p:txBody>
          <a:bodyPr vert="horz" wrap="square" lIns="91440" tIns="45720" rIns="91440" bIns="45720" numCol="1" anchor="ctr" anchorCtr="0" compatLnSpc="1">
            <a:prstTxWarp prst="textNoShape">
              <a:avLst/>
            </a:prstTxWarp>
            <a:normAutofit fontScale="90000"/>
          </a:bodyPr>
          <a:lstStyle/>
          <a:p>
            <a:pPr algn="l" eaLnBrk="1" hangingPunct="1">
              <a:lnSpc>
                <a:spcPct val="150000"/>
              </a:lnSpc>
              <a:defRPr/>
            </a:pPr>
            <a:r>
              <a:rPr lang="en-US" sz="4000" b="1" dirty="0" smtClean="0">
                <a:solidFill>
                  <a:schemeClr val="bg1"/>
                </a:solidFill>
              </a:rPr>
              <a:t>Nuts &amp; Bolts of Award Management</a:t>
            </a:r>
            <a:r>
              <a:rPr lang="en-US" dirty="0" smtClean="0">
                <a:solidFill>
                  <a:schemeClr val="bg1"/>
                </a:solidFill>
              </a:rPr>
              <a:t/>
            </a:r>
            <a:br>
              <a:rPr lang="en-US" dirty="0" smtClean="0">
                <a:solidFill>
                  <a:schemeClr val="bg1"/>
                </a:solidFill>
              </a:rPr>
            </a:br>
            <a:r>
              <a:rPr lang="en-US" sz="2400" b="1" dirty="0" smtClean="0">
                <a:solidFill>
                  <a:srgbClr val="FFFFFF"/>
                </a:solidFill>
              </a:rPr>
              <a:t>March 14, 2012</a:t>
            </a:r>
          </a:p>
        </p:txBody>
      </p:sp>
      <p:sp>
        <p:nvSpPr>
          <p:cNvPr id="26626" name="Rectangle 6"/>
          <p:cNvSpPr>
            <a:spLocks noChangeArrowheads="1"/>
          </p:cNvSpPr>
          <p:nvPr/>
        </p:nvSpPr>
        <p:spPr bwMode="auto">
          <a:xfrm>
            <a:off x="288925" y="2286000"/>
            <a:ext cx="8461375" cy="1261884"/>
          </a:xfrm>
          <a:prstGeom prst="rect">
            <a:avLst/>
          </a:prstGeom>
          <a:noFill/>
          <a:ln w="9525">
            <a:noFill/>
            <a:miter lim="800000"/>
            <a:headEnd/>
            <a:tailEnd/>
          </a:ln>
        </p:spPr>
        <p:txBody>
          <a:bodyPr wrap="square">
            <a:spAutoFit/>
          </a:bodyPr>
          <a:lstStyle/>
          <a:p>
            <a:pPr>
              <a:defRPr/>
            </a:pPr>
            <a:r>
              <a:rPr lang="en-US" sz="4000" b="1" dirty="0" smtClean="0">
                <a:solidFill>
                  <a:srgbClr val="FED368"/>
                </a:solidFill>
                <a:latin typeface="+mj-lt"/>
              </a:rPr>
              <a:t>ISE PI Meeting</a:t>
            </a:r>
            <a:endParaRPr lang="en-US" sz="4000" b="1" dirty="0">
              <a:solidFill>
                <a:srgbClr val="FED368"/>
              </a:solidFill>
              <a:latin typeface="+mj-lt"/>
            </a:endParaRPr>
          </a:p>
          <a:p>
            <a:pPr>
              <a:defRPr/>
            </a:pPr>
            <a:r>
              <a:rPr lang="en-US" sz="3600" b="1" dirty="0">
                <a:solidFill>
                  <a:srgbClr val="FED368"/>
                </a:solidFill>
                <a:latin typeface="+mj-lt"/>
              </a:rPr>
              <a:t>Division of Grants and </a:t>
            </a:r>
            <a:r>
              <a:rPr lang="en-US" sz="3600" b="1" dirty="0" smtClean="0">
                <a:solidFill>
                  <a:srgbClr val="FED368"/>
                </a:solidFill>
                <a:latin typeface="+mj-lt"/>
              </a:rPr>
              <a:t>Agreements</a:t>
            </a:r>
            <a:endParaRPr lang="en-US" sz="3600" b="1" dirty="0">
              <a:solidFill>
                <a:srgbClr val="FED368"/>
              </a:solidFill>
              <a:latin typeface="+mj-lt"/>
            </a:endParaRPr>
          </a:p>
        </p:txBody>
      </p:sp>
      <p:pic>
        <p:nvPicPr>
          <p:cNvPr id="4" name="Picture 3" descr="http://images.clipartof.com/small/227814-Royalty-Free-RF-Clipart-Illustration-Of-A-3d-Robot-With-Nuts-And-Bolts.jpg"/>
          <p:cNvPicPr/>
          <p:nvPr/>
        </p:nvPicPr>
        <p:blipFill>
          <a:blip r:embed="rId3" cstate="print"/>
          <a:srcRect t="2200" r="5624" b="9359"/>
          <a:stretch>
            <a:fillRect/>
          </a:stretch>
        </p:blipFill>
        <p:spPr bwMode="auto">
          <a:xfrm>
            <a:off x="6011693" y="4776282"/>
            <a:ext cx="3132307" cy="2081718"/>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405384" y="361950"/>
            <a:ext cx="8382000" cy="838200"/>
          </a:xfrm>
          <a:prstGeom prst="rect">
            <a:avLst/>
          </a:prstGeom>
          <a:noFill/>
          <a:ln w="9525">
            <a:noFill/>
            <a:miter lim="800000"/>
            <a:headEnd/>
            <a:tailEnd/>
          </a:ln>
        </p:spPr>
        <p:txBody>
          <a:bodyPr anchor="ctr"/>
          <a:lstStyle/>
          <a:p>
            <a:pPr>
              <a:defRPr/>
            </a:pPr>
            <a:r>
              <a:rPr lang="en-US" sz="4000" b="1" dirty="0">
                <a:latin typeface="+mj-lt"/>
              </a:rPr>
              <a:t>Award Changes Requiring </a:t>
            </a:r>
            <a:endParaRPr lang="en-US" sz="4000" b="1" dirty="0" smtClean="0">
              <a:latin typeface="+mj-lt"/>
            </a:endParaRPr>
          </a:p>
          <a:p>
            <a:pPr>
              <a:defRPr/>
            </a:pPr>
            <a:r>
              <a:rPr lang="en-US" sz="4000" b="1" dirty="0" smtClean="0">
                <a:latin typeface="+mj-lt"/>
              </a:rPr>
              <a:t>NSF </a:t>
            </a:r>
            <a:r>
              <a:rPr lang="en-US" sz="4000" b="1" dirty="0">
                <a:latin typeface="+mj-lt"/>
              </a:rPr>
              <a:t>Prior Approval </a:t>
            </a:r>
          </a:p>
        </p:txBody>
      </p:sp>
      <p:sp>
        <p:nvSpPr>
          <p:cNvPr id="5" name="Rectangle 4"/>
          <p:cNvSpPr>
            <a:spLocks noChangeArrowheads="1"/>
          </p:cNvSpPr>
          <p:nvPr/>
        </p:nvSpPr>
        <p:spPr bwMode="auto">
          <a:xfrm>
            <a:off x="428625" y="2173288"/>
            <a:ext cx="8458200" cy="1625600"/>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Transferring and project effort:</a:t>
            </a:r>
          </a:p>
          <a:p>
            <a:pPr marL="568325" lvl="1" indent="-222250" eaLnBrk="0" hangingPunct="0">
              <a:lnSpc>
                <a:spcPct val="90000"/>
              </a:lnSpc>
              <a:spcBef>
                <a:spcPct val="20000"/>
              </a:spcBef>
              <a:spcAft>
                <a:spcPts val="0"/>
              </a:spcAft>
              <a:buFontTx/>
              <a:buChar char="–"/>
              <a:defRPr/>
            </a:pPr>
            <a:r>
              <a:rPr lang="en-US" sz="2400" kern="0" dirty="0">
                <a:latin typeface="Arial"/>
              </a:rPr>
              <a:t>Via sub-award</a:t>
            </a:r>
          </a:p>
          <a:p>
            <a:pPr marL="568325" lvl="1" indent="-222250" eaLnBrk="0" hangingPunct="0">
              <a:lnSpc>
                <a:spcPct val="90000"/>
              </a:lnSpc>
              <a:spcBef>
                <a:spcPct val="20000"/>
              </a:spcBef>
              <a:spcAft>
                <a:spcPts val="0"/>
              </a:spcAft>
              <a:buFontTx/>
              <a:buChar char="–"/>
              <a:defRPr/>
            </a:pPr>
            <a:r>
              <a:rPr lang="en-US" sz="2400" kern="0" dirty="0">
                <a:latin typeface="Arial"/>
              </a:rPr>
              <a:t>Transfer of the award to a new organization (“PI Transfers”)</a:t>
            </a:r>
          </a:p>
        </p:txBody>
      </p:sp>
      <p:sp>
        <p:nvSpPr>
          <p:cNvPr id="7" name="Rectangle 4"/>
          <p:cNvSpPr>
            <a:spLocks noChangeArrowheads="1"/>
          </p:cNvSpPr>
          <p:nvPr/>
        </p:nvSpPr>
        <p:spPr bwMode="auto">
          <a:xfrm>
            <a:off x="396875" y="1581150"/>
            <a:ext cx="8153400" cy="544513"/>
          </a:xfrm>
          <a:prstGeom prst="rect">
            <a:avLst/>
          </a:prstGeom>
          <a:noFill/>
          <a:ln w="9525">
            <a:noFill/>
            <a:miter lim="800000"/>
            <a:headEnd/>
            <a:tailEnd/>
          </a:ln>
        </p:spPr>
        <p:txBody>
          <a:bodyPr>
            <a:spAutoFit/>
          </a:bodyPr>
          <a:lstStyle/>
          <a:p>
            <a:pPr>
              <a:lnSpc>
                <a:spcPct val="105000"/>
              </a:lnSpc>
              <a:spcBef>
                <a:spcPct val="20000"/>
              </a:spcBef>
              <a:spcAft>
                <a:spcPct val="15000"/>
              </a:spcAft>
            </a:pPr>
            <a:r>
              <a:rPr lang="en-US" sz="2800" b="1">
                <a:solidFill>
                  <a:srgbClr val="FED368"/>
                </a:solidFill>
              </a:rPr>
              <a:t>NSF prior approval is required for:</a:t>
            </a:r>
          </a:p>
        </p:txBody>
      </p:sp>
      <p:sp>
        <p:nvSpPr>
          <p:cNvPr id="6" name="Rectangle 5"/>
          <p:cNvSpPr>
            <a:spLocks noChangeArrowheads="1"/>
          </p:cNvSpPr>
          <p:nvPr/>
        </p:nvSpPr>
        <p:spPr bwMode="auto">
          <a:xfrm>
            <a:off x="428625" y="3754438"/>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Reallocation of participant support</a:t>
            </a:r>
          </a:p>
        </p:txBody>
      </p:sp>
      <p:sp>
        <p:nvSpPr>
          <p:cNvPr id="8" name="Rectangle 7"/>
          <p:cNvSpPr>
            <a:spLocks noChangeArrowheads="1"/>
          </p:cNvSpPr>
          <p:nvPr/>
        </p:nvSpPr>
        <p:spPr bwMode="auto">
          <a:xfrm>
            <a:off x="428625" y="4225925"/>
            <a:ext cx="8458200" cy="868363"/>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Alterations and renovations over $25,000 (Construction)</a:t>
            </a:r>
          </a:p>
        </p:txBody>
      </p:sp>
      <p:sp>
        <p:nvSpPr>
          <p:cNvPr id="9" name="Rectangle 8"/>
          <p:cNvSpPr>
            <a:spLocks noChangeArrowheads="1"/>
          </p:cNvSpPr>
          <p:nvPr/>
        </p:nvSpPr>
        <p:spPr bwMode="auto">
          <a:xfrm>
            <a:off x="428625" y="5146675"/>
            <a:ext cx="8458200" cy="868363"/>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Change in cost sharing amount identified on Line M of the cumulative award budget</a:t>
            </a:r>
          </a:p>
        </p:txBody>
      </p:sp>
      <p:sp>
        <p:nvSpPr>
          <p:cNvPr id="10" name="Rectangle 9"/>
          <p:cNvSpPr>
            <a:spLocks noChangeArrowheads="1"/>
          </p:cNvSpPr>
          <p:nvPr/>
        </p:nvSpPr>
        <p:spPr bwMode="auto">
          <a:xfrm>
            <a:off x="428625" y="6027738"/>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Pre-award costs more than 90 days prior</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381000" y="314325"/>
            <a:ext cx="8051800" cy="838200"/>
          </a:xfrm>
          <a:prstGeom prst="rect">
            <a:avLst/>
          </a:prstGeom>
          <a:noFill/>
          <a:ln w="9525">
            <a:noFill/>
            <a:miter lim="800000"/>
            <a:headEnd/>
            <a:tailEnd/>
          </a:ln>
        </p:spPr>
        <p:txBody>
          <a:bodyPr anchor="ctr"/>
          <a:lstStyle/>
          <a:p>
            <a:pPr>
              <a:defRPr/>
            </a:pPr>
            <a:r>
              <a:rPr lang="en-US" sz="4000" b="1" dirty="0">
                <a:solidFill>
                  <a:srgbClr val="FED368"/>
                </a:solidFill>
                <a:latin typeface="+mj-lt"/>
              </a:rPr>
              <a:t>Submit Notifications</a:t>
            </a:r>
          </a:p>
          <a:p>
            <a:pPr>
              <a:defRPr/>
            </a:pPr>
            <a:r>
              <a:rPr lang="en-US" sz="4000" b="1" dirty="0">
                <a:solidFill>
                  <a:srgbClr val="FED368"/>
                </a:solidFill>
                <a:latin typeface="+mj-lt"/>
              </a:rPr>
              <a:t>&amp; Requests via FastLane</a:t>
            </a:r>
          </a:p>
        </p:txBody>
      </p:sp>
      <p:pic>
        <p:nvPicPr>
          <p:cNvPr id="3" name="Picture 2" descr="FastLane_site.png"/>
          <p:cNvPicPr>
            <a:picLocks noChangeAspect="1"/>
          </p:cNvPicPr>
          <p:nvPr/>
        </p:nvPicPr>
        <p:blipFill>
          <a:blip r:embed="rId3" cstate="print"/>
          <a:srcRect/>
          <a:stretch>
            <a:fillRect/>
          </a:stretch>
        </p:blipFill>
        <p:spPr bwMode="auto">
          <a:xfrm>
            <a:off x="173038" y="2117725"/>
            <a:ext cx="6951662" cy="4448175"/>
          </a:xfrm>
          <a:prstGeom prst="rect">
            <a:avLst/>
          </a:prstGeom>
          <a:noFill/>
          <a:ln w="9525">
            <a:noFill/>
            <a:miter lim="800000"/>
            <a:headEnd/>
            <a:tailEnd/>
          </a:ln>
        </p:spPr>
      </p:pic>
      <p:sp>
        <p:nvSpPr>
          <p:cNvPr id="4" name="Rectangle 3"/>
          <p:cNvSpPr>
            <a:spLocks noChangeArrowheads="1"/>
          </p:cNvSpPr>
          <p:nvPr/>
        </p:nvSpPr>
        <p:spPr bwMode="auto">
          <a:xfrm>
            <a:off x="1125538" y="3576638"/>
            <a:ext cx="3251200" cy="955675"/>
          </a:xfrm>
          <a:prstGeom prst="rect">
            <a:avLst/>
          </a:prstGeom>
          <a:noFill/>
          <a:ln w="28575" algn="ctr">
            <a:solidFill>
              <a:srgbClr val="C00000"/>
            </a:solidFill>
            <a:round/>
            <a:headEnd/>
            <a:tailEnd/>
          </a:ln>
        </p:spPr>
        <p:txBody>
          <a:bodyPr/>
          <a:lstStyle/>
          <a:p>
            <a:pPr>
              <a:lnSpc>
                <a:spcPct val="120000"/>
              </a:lnSpc>
              <a:spcBef>
                <a:spcPct val="20000"/>
              </a:spcBef>
              <a:spcAft>
                <a:spcPct val="25000"/>
              </a:spcAft>
            </a:pPr>
            <a:endParaRPr lang="en-US"/>
          </a:p>
        </p:txBody>
      </p:sp>
      <p:sp>
        <p:nvSpPr>
          <p:cNvPr id="6" name="Rectangle 5"/>
          <p:cNvSpPr>
            <a:spLocks noChangeArrowheads="1"/>
          </p:cNvSpPr>
          <p:nvPr/>
        </p:nvSpPr>
        <p:spPr bwMode="auto">
          <a:xfrm>
            <a:off x="4452938" y="3592513"/>
            <a:ext cx="3175000" cy="1905000"/>
          </a:xfrm>
          <a:prstGeom prst="rect">
            <a:avLst/>
          </a:prstGeom>
          <a:noFill/>
          <a:ln w="28575" algn="ctr">
            <a:solidFill>
              <a:srgbClr val="C00000"/>
            </a:solidFill>
            <a:round/>
            <a:headEnd/>
            <a:tailEnd/>
          </a:ln>
        </p:spPr>
        <p:txBody>
          <a:bodyPr/>
          <a:lstStyle/>
          <a:p>
            <a:pPr>
              <a:lnSpc>
                <a:spcPct val="120000"/>
              </a:lnSpc>
              <a:spcBef>
                <a:spcPct val="20000"/>
              </a:spcBef>
              <a:spcAft>
                <a:spcPct val="25000"/>
              </a:spcAft>
            </a:pP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2000"/>
                            </p:stCondLst>
                            <p:childTnLst>
                              <p:par>
                                <p:cTn id="15" presetID="10" presetClass="exit" presetSubtype="0" fill="hold" grpId="1" nodeType="afterEffect">
                                  <p:stCondLst>
                                    <p:cond delay="20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0"/>
                            </p:stCondLst>
                            <p:childTnLst>
                              <p:par>
                                <p:cTn id="23" presetID="10" presetClass="exit" presetSubtype="0" fill="hold" grpId="1" nodeType="afterEffect">
                                  <p:stCondLst>
                                    <p:cond delay="20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autoUpdateAnimBg="0"/>
      <p:bldP spid="6" grpId="0" animBg="1"/>
      <p:bldP spid="6" grpId="1"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ED368"/>
                </a:solidFill>
              </a:rPr>
              <a:t>Participant Support</a:t>
            </a:r>
          </a:p>
        </p:txBody>
      </p:sp>
      <p:sp>
        <p:nvSpPr>
          <p:cNvPr id="29698"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r>
              <a:rPr lang="en-US" sz="2400" smtClean="0">
                <a:solidFill>
                  <a:srgbClr val="FED368"/>
                </a:solidFill>
              </a:rPr>
              <a:t>Participants or Trainees </a:t>
            </a:r>
            <a:r>
              <a:rPr lang="en-US" sz="2400" smtClean="0">
                <a:solidFill>
                  <a:schemeClr val="bg1"/>
                </a:solidFill>
              </a:rPr>
              <a:t>(not employees – exception school districts – teacher training)</a:t>
            </a:r>
          </a:p>
          <a:p>
            <a:pPr>
              <a:lnSpc>
                <a:spcPct val="90000"/>
              </a:lnSpc>
              <a:buFontTx/>
              <a:buNone/>
            </a:pPr>
            <a:endParaRPr lang="en-US" sz="2400" smtClean="0">
              <a:solidFill>
                <a:schemeClr val="bg1"/>
              </a:solidFill>
            </a:endParaRPr>
          </a:p>
          <a:p>
            <a:pPr>
              <a:lnSpc>
                <a:spcPct val="90000"/>
              </a:lnSpc>
            </a:pPr>
            <a:r>
              <a:rPr lang="en-US" sz="2400" smtClean="0">
                <a:solidFill>
                  <a:schemeClr val="bg1"/>
                </a:solidFill>
              </a:rPr>
              <a:t>Stipends, subsistence allowance, travel, registration fees, copies, tuition</a:t>
            </a:r>
          </a:p>
          <a:p>
            <a:pPr>
              <a:lnSpc>
                <a:spcPct val="90000"/>
              </a:lnSpc>
              <a:buFontTx/>
              <a:buNone/>
            </a:pPr>
            <a:endParaRPr lang="en-US" sz="2400" smtClean="0">
              <a:solidFill>
                <a:schemeClr val="bg1"/>
              </a:solidFill>
            </a:endParaRPr>
          </a:p>
          <a:p>
            <a:pPr>
              <a:lnSpc>
                <a:spcPct val="90000"/>
              </a:lnSpc>
            </a:pPr>
            <a:r>
              <a:rPr lang="en-US" sz="2400" smtClean="0">
                <a:solidFill>
                  <a:srgbClr val="FED368"/>
                </a:solidFill>
              </a:rPr>
              <a:t>Funds may not be re-budgeted to other expense categories</a:t>
            </a:r>
          </a:p>
          <a:p>
            <a:pPr lvl="1">
              <a:lnSpc>
                <a:spcPct val="90000"/>
              </a:lnSpc>
            </a:pPr>
            <a:r>
              <a:rPr lang="en-US" sz="2000" smtClean="0">
                <a:solidFill>
                  <a:schemeClr val="bg1"/>
                </a:solidFill>
              </a:rPr>
              <a:t> with out prior written approval of the NSF program officer (via</a:t>
            </a:r>
          </a:p>
          <a:p>
            <a:pPr>
              <a:lnSpc>
                <a:spcPct val="90000"/>
              </a:lnSpc>
              <a:buFontTx/>
              <a:buNone/>
            </a:pPr>
            <a:r>
              <a:rPr lang="en-US" sz="2400" smtClean="0">
                <a:solidFill>
                  <a:schemeClr val="bg1"/>
                </a:solidFill>
              </a:rPr>
              <a:t>	FastLane)</a:t>
            </a:r>
          </a:p>
          <a:p>
            <a:endParaRPr lang="en-US"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ED368"/>
                </a:solidFill>
              </a:rPr>
              <a:t>Participant Support</a:t>
            </a:r>
          </a:p>
        </p:txBody>
      </p:sp>
      <p:sp>
        <p:nvSpPr>
          <p:cNvPr id="30722" name="Content Placeholder 2"/>
          <p:cNvSpPr>
            <a:spLocks noGrp="1"/>
          </p:cNvSpPr>
          <p:nvPr>
            <p:ph idx="1"/>
          </p:nvPr>
        </p:nvSpPr>
        <p:spPr bwMode="auto">
          <a:xfrm>
            <a:off x="457200" y="1600200"/>
            <a:ext cx="8229600" cy="478948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400" smtClean="0">
              <a:solidFill>
                <a:schemeClr val="bg1"/>
              </a:solidFill>
            </a:endParaRPr>
          </a:p>
          <a:p>
            <a:pPr>
              <a:lnSpc>
                <a:spcPct val="90000"/>
              </a:lnSpc>
            </a:pPr>
            <a:r>
              <a:rPr lang="en-US" sz="2400" smtClean="0">
                <a:solidFill>
                  <a:schemeClr val="bg1"/>
                </a:solidFill>
              </a:rPr>
              <a:t>Awardee organizations must be able to identify participant support costs. </a:t>
            </a:r>
          </a:p>
          <a:p>
            <a:pPr>
              <a:lnSpc>
                <a:spcPct val="90000"/>
              </a:lnSpc>
            </a:pPr>
            <a:endParaRPr lang="en-US" sz="2400" smtClean="0">
              <a:solidFill>
                <a:schemeClr val="bg1"/>
              </a:solidFill>
            </a:endParaRPr>
          </a:p>
          <a:p>
            <a:pPr>
              <a:lnSpc>
                <a:spcPct val="90000"/>
              </a:lnSpc>
            </a:pPr>
            <a:r>
              <a:rPr lang="en-US" sz="2400" smtClean="0">
                <a:solidFill>
                  <a:schemeClr val="bg1"/>
                </a:solidFill>
              </a:rPr>
              <a:t>Participant Support Costs </a:t>
            </a:r>
            <a:r>
              <a:rPr lang="en-US" sz="2400" i="1" smtClean="0">
                <a:solidFill>
                  <a:srgbClr val="FED368"/>
                </a:solidFill>
              </a:rPr>
              <a:t>are not </a:t>
            </a:r>
            <a:r>
              <a:rPr lang="en-US" sz="2400" smtClean="0">
                <a:solidFill>
                  <a:schemeClr val="bg1"/>
                </a:solidFill>
              </a:rPr>
              <a:t>a normal account classification</a:t>
            </a:r>
          </a:p>
          <a:p>
            <a:pPr>
              <a:lnSpc>
                <a:spcPct val="90000"/>
              </a:lnSpc>
            </a:pPr>
            <a:endParaRPr lang="en-US" sz="2400" smtClean="0">
              <a:solidFill>
                <a:schemeClr val="bg1"/>
              </a:solidFill>
            </a:endParaRPr>
          </a:p>
          <a:p>
            <a:pPr>
              <a:lnSpc>
                <a:spcPct val="90000"/>
              </a:lnSpc>
            </a:pPr>
            <a:r>
              <a:rPr lang="en-US" sz="2400" smtClean="0">
                <a:solidFill>
                  <a:schemeClr val="bg1"/>
                </a:solidFill>
              </a:rPr>
              <a:t>Highly recommended that separate accounts, sub-accounts sub-task or sub-ledgers be established accumulate these costs.</a:t>
            </a:r>
          </a:p>
          <a:p>
            <a:pPr>
              <a:lnSpc>
                <a:spcPct val="90000"/>
              </a:lnSpc>
              <a:buFontTx/>
              <a:buNone/>
            </a:pPr>
            <a:endParaRPr lang="en-US" smtClean="0">
              <a:solidFill>
                <a:schemeClr val="bg1"/>
              </a:solidFill>
            </a:endParaRPr>
          </a:p>
          <a:p>
            <a:pPr>
              <a:lnSpc>
                <a:spcPct val="90000"/>
              </a:lnSpc>
            </a:pPr>
            <a:r>
              <a:rPr lang="en-US" sz="2400" smtClean="0">
                <a:solidFill>
                  <a:schemeClr val="bg1"/>
                </a:solidFill>
              </a:rPr>
              <a:t>Should have written policies &amp; procedures</a:t>
            </a:r>
          </a:p>
          <a:p>
            <a:endParaRPr lang="en-US"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ED368"/>
                </a:solidFill>
              </a:rPr>
              <a:t>Participant Support</a:t>
            </a:r>
          </a:p>
        </p:txBody>
      </p:sp>
      <p:sp>
        <p:nvSpPr>
          <p:cNvPr id="31746"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400" smtClean="0"/>
          </a:p>
          <a:p>
            <a:pPr>
              <a:lnSpc>
                <a:spcPct val="90000"/>
              </a:lnSpc>
            </a:pPr>
            <a:endParaRPr lang="en-US" sz="2400" smtClean="0"/>
          </a:p>
          <a:p>
            <a:pPr>
              <a:lnSpc>
                <a:spcPct val="90000"/>
              </a:lnSpc>
            </a:pPr>
            <a:r>
              <a:rPr lang="en-US" sz="2400" smtClean="0">
                <a:solidFill>
                  <a:srgbClr val="FED368"/>
                </a:solidFill>
              </a:rPr>
              <a:t>Typically excluded by NSF from application of the indirect cost rate</a:t>
            </a:r>
          </a:p>
          <a:p>
            <a:pPr lvl="1">
              <a:lnSpc>
                <a:spcPct val="90000"/>
              </a:lnSpc>
            </a:pPr>
            <a:r>
              <a:rPr lang="en-US" sz="2000" smtClean="0">
                <a:solidFill>
                  <a:schemeClr val="bg1"/>
                </a:solidFill>
              </a:rPr>
              <a:t>MTDC – and pass through funds – such as stipends</a:t>
            </a:r>
          </a:p>
          <a:p>
            <a:pPr>
              <a:lnSpc>
                <a:spcPct val="90000"/>
              </a:lnSpc>
            </a:pPr>
            <a:endParaRPr lang="en-US" sz="2400" smtClean="0"/>
          </a:p>
          <a:p>
            <a:pPr>
              <a:lnSpc>
                <a:spcPct val="90000"/>
              </a:lnSpc>
            </a:pPr>
            <a:r>
              <a:rPr lang="en-US" sz="2400" smtClean="0">
                <a:solidFill>
                  <a:srgbClr val="FED368"/>
                </a:solidFill>
              </a:rPr>
              <a:t>Participant support – eligibility</a:t>
            </a:r>
          </a:p>
          <a:p>
            <a:pPr lvl="1">
              <a:lnSpc>
                <a:spcPct val="90000"/>
              </a:lnSpc>
              <a:buFontTx/>
              <a:buNone/>
            </a:pPr>
            <a:r>
              <a:rPr lang="en-US" sz="2000" smtClean="0"/>
              <a:t> </a:t>
            </a:r>
            <a:r>
              <a:rPr lang="en-US" sz="2000" smtClean="0">
                <a:solidFill>
                  <a:schemeClr val="bg1"/>
                </a:solidFill>
              </a:rPr>
              <a:t>– what did participants have to do to receive the payment</a:t>
            </a:r>
          </a:p>
          <a:p>
            <a:pPr lvl="1">
              <a:lnSpc>
                <a:spcPct val="90000"/>
              </a:lnSpc>
              <a:buFontTx/>
              <a:buNone/>
            </a:pPr>
            <a:endParaRPr lang="en-US" sz="2000" smtClean="0"/>
          </a:p>
          <a:p>
            <a:pPr>
              <a:lnSpc>
                <a:spcPct val="90000"/>
              </a:lnSpc>
            </a:pPr>
            <a:r>
              <a:rPr lang="en-US" sz="2400" smtClean="0">
                <a:solidFill>
                  <a:schemeClr val="bg1"/>
                </a:solidFill>
              </a:rPr>
              <a:t>Documentation of attendees at conferences or workshops</a:t>
            </a:r>
          </a:p>
          <a:p>
            <a:pPr>
              <a:lnSpc>
                <a:spcPct val="90000"/>
              </a:lnSpc>
            </a:pPr>
            <a:r>
              <a:rPr lang="en-US" sz="2400" smtClean="0">
                <a:solidFill>
                  <a:srgbClr val="FED368"/>
                </a:solidFill>
              </a:rPr>
              <a:t>Reference:  </a:t>
            </a:r>
            <a:r>
              <a:rPr lang="en-US" sz="2000" u="sng" smtClean="0">
                <a:solidFill>
                  <a:schemeClr val="bg1"/>
                </a:solidFill>
              </a:rPr>
              <a:t>GC-1, Article </a:t>
            </a:r>
            <a:r>
              <a:rPr lang="en-US" sz="2000" smtClean="0">
                <a:solidFill>
                  <a:schemeClr val="bg1"/>
                </a:solidFill>
              </a:rPr>
              <a:t>7  </a:t>
            </a:r>
            <a:r>
              <a:rPr lang="en-US" sz="2000" u="sng" smtClean="0">
                <a:solidFill>
                  <a:schemeClr val="bg1"/>
                </a:solidFill>
              </a:rPr>
              <a:t>OMB Circular A-21, J.17 and J.48</a:t>
            </a:r>
            <a:endParaRPr lang="en-US" sz="2000" smtClean="0">
              <a:solidFill>
                <a:schemeClr val="bg1"/>
              </a:solidFill>
            </a:endParaRPr>
          </a:p>
          <a:p>
            <a:endParaRPr lang="en-US"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GRANTEE  DRAW DOWN</a:t>
            </a:r>
            <a:br>
              <a:rPr lang="en-US" sz="4000" smtClean="0">
                <a:solidFill>
                  <a:srgbClr val="FED368"/>
                </a:solidFill>
              </a:rPr>
            </a:br>
            <a:r>
              <a:rPr lang="en-US" sz="4000" smtClean="0">
                <a:solidFill>
                  <a:srgbClr val="FED368"/>
                </a:solidFill>
              </a:rPr>
              <a:t> OF FUNDS</a:t>
            </a:r>
          </a:p>
        </p:txBody>
      </p:sp>
      <p:sp>
        <p:nvSpPr>
          <p:cNvPr id="32770"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sz="2800" smtClean="0"/>
          </a:p>
          <a:p>
            <a:r>
              <a:rPr lang="en-US" sz="2800" smtClean="0">
                <a:solidFill>
                  <a:schemeClr val="bg1"/>
                </a:solidFill>
              </a:rPr>
              <a:t>NSF grantees are required to have financial management systems that meet the requirements of </a:t>
            </a:r>
            <a:r>
              <a:rPr lang="en-US" sz="2800" smtClean="0">
                <a:solidFill>
                  <a:srgbClr val="FED368"/>
                </a:solidFill>
              </a:rPr>
              <a:t>Section .21 of </a:t>
            </a:r>
            <a:r>
              <a:rPr lang="pt-BR" sz="2800" smtClean="0">
                <a:solidFill>
                  <a:srgbClr val="FED368"/>
                </a:solidFill>
              </a:rPr>
              <a:t>OMB Circular A-110. (2 CFR §215.21)</a:t>
            </a:r>
          </a:p>
          <a:p>
            <a:r>
              <a:rPr lang="en-US" sz="2800" smtClean="0">
                <a:solidFill>
                  <a:srgbClr val="FED368"/>
                </a:solidFill>
              </a:rPr>
              <a:t>Cash Request Function </a:t>
            </a:r>
            <a:r>
              <a:rPr lang="en-US" sz="2800" smtClean="0">
                <a:solidFill>
                  <a:schemeClr val="bg1"/>
                </a:solidFill>
              </a:rPr>
              <a:t>- used by grantees to request funds. </a:t>
            </a:r>
            <a:r>
              <a:rPr lang="en-US" sz="2800" smtClean="0">
                <a:solidFill>
                  <a:srgbClr val="FED368"/>
                </a:solidFill>
              </a:rPr>
              <a:t>(See AAG Chapter III.C.1)</a:t>
            </a:r>
          </a:p>
          <a:p>
            <a:r>
              <a:rPr lang="en-US" sz="2800" smtClean="0"/>
              <a:t> </a:t>
            </a:r>
            <a:r>
              <a:rPr lang="en-US" sz="2800" smtClean="0">
                <a:solidFill>
                  <a:srgbClr val="FED368"/>
                </a:solidFill>
              </a:rPr>
              <a:t>Grantee EFT Update Function</a:t>
            </a:r>
            <a:r>
              <a:rPr lang="en-US" sz="2800" smtClean="0">
                <a:solidFill>
                  <a:schemeClr val="bg1"/>
                </a:solidFill>
              </a:rPr>
              <a:t> - used by grantees to provide NSF with their banking information. </a:t>
            </a:r>
            <a:r>
              <a:rPr lang="en-US" sz="2800" smtClean="0">
                <a:solidFill>
                  <a:srgbClr val="FED368"/>
                </a:solidFill>
              </a:rPr>
              <a:t>(See AAG Chapter III.C.6-)</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GRANTEE  DRAW DOWN</a:t>
            </a:r>
            <a:br>
              <a:rPr lang="en-US" sz="4000" smtClean="0">
                <a:solidFill>
                  <a:srgbClr val="FED368"/>
                </a:solidFill>
              </a:rPr>
            </a:br>
            <a:r>
              <a:rPr lang="en-US" sz="4000" smtClean="0">
                <a:solidFill>
                  <a:srgbClr val="FED368"/>
                </a:solidFill>
              </a:rPr>
              <a:t> OF FUNDS</a:t>
            </a:r>
            <a:endParaRPr lang="en-US" sz="4000" smtClean="0"/>
          </a:p>
        </p:txBody>
      </p:sp>
      <p:sp>
        <p:nvSpPr>
          <p:cNvPr id="33794"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sz="2800" smtClean="0"/>
          </a:p>
          <a:p>
            <a:r>
              <a:rPr lang="en-US" sz="2800" smtClean="0">
                <a:solidFill>
                  <a:schemeClr val="bg1"/>
                </a:solidFill>
              </a:rPr>
              <a:t>NSF's grantees </a:t>
            </a:r>
            <a:r>
              <a:rPr lang="en-US" sz="2800" smtClean="0">
                <a:solidFill>
                  <a:srgbClr val="FED368"/>
                </a:solidFill>
              </a:rPr>
              <a:t>(see AAG Chapter III.C.4) </a:t>
            </a:r>
            <a:r>
              <a:rPr lang="en-US" sz="2800" smtClean="0">
                <a:solidFill>
                  <a:schemeClr val="bg1"/>
                </a:solidFill>
              </a:rPr>
              <a:t>are required to request payments electronically through the FastLane Cash Request Function.</a:t>
            </a:r>
          </a:p>
          <a:p>
            <a:pPr>
              <a:buFontTx/>
              <a:buNone/>
            </a:pPr>
            <a:endParaRPr lang="en-US" sz="2800" smtClean="0">
              <a:solidFill>
                <a:schemeClr val="bg1"/>
              </a:solidFill>
            </a:endParaRPr>
          </a:p>
          <a:p>
            <a:r>
              <a:rPr lang="en-US" sz="2800" smtClean="0">
                <a:solidFill>
                  <a:srgbClr val="FFFFFF"/>
                </a:solidFill>
              </a:rPr>
              <a:t>Federal Financial Report Function - electronic version of the standard “Federal Financial Report”. Used by grantees to report the financial activity of NSF awards on a quarterly basis. (</a:t>
            </a:r>
            <a:r>
              <a:rPr lang="en-US" sz="2800" smtClean="0">
                <a:solidFill>
                  <a:srgbClr val="FED368"/>
                </a:solidFill>
              </a:rPr>
              <a:t>See AAG Chapter III.E.1)</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GRANTEE DRAW DOWN</a:t>
            </a:r>
            <a:br>
              <a:rPr lang="en-US" sz="4000" smtClean="0">
                <a:solidFill>
                  <a:srgbClr val="FED368"/>
                </a:solidFill>
              </a:rPr>
            </a:br>
            <a:r>
              <a:rPr lang="en-US" sz="4000" smtClean="0">
                <a:solidFill>
                  <a:srgbClr val="FED368"/>
                </a:solidFill>
              </a:rPr>
              <a:t> OF FUNDS</a:t>
            </a:r>
          </a:p>
        </p:txBody>
      </p:sp>
      <p:sp>
        <p:nvSpPr>
          <p:cNvPr id="34818"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dirty="0" smtClean="0"/>
          </a:p>
          <a:p>
            <a:r>
              <a:rPr lang="en-US" dirty="0" smtClean="0">
                <a:solidFill>
                  <a:srgbClr val="FFFFFF"/>
                </a:solidFill>
              </a:rPr>
              <a:t>Grantee Electronic Funds Transfer</a:t>
            </a:r>
          </a:p>
          <a:p>
            <a:pPr>
              <a:buFontTx/>
              <a:buNone/>
            </a:pPr>
            <a:r>
              <a:rPr lang="en-US" dirty="0" smtClean="0">
                <a:solidFill>
                  <a:srgbClr val="FFFFFF"/>
                </a:solidFill>
              </a:rPr>
              <a:t>   </a:t>
            </a:r>
            <a:r>
              <a:rPr lang="en-US" dirty="0" smtClean="0">
                <a:solidFill>
                  <a:srgbClr val="FED368"/>
                </a:solidFill>
              </a:rPr>
              <a:t>(EFT) </a:t>
            </a:r>
            <a:r>
              <a:rPr lang="en-US" dirty="0" smtClean="0">
                <a:solidFill>
                  <a:srgbClr val="FFFFFF"/>
                </a:solidFill>
              </a:rPr>
              <a:t>Update</a:t>
            </a:r>
          </a:p>
          <a:p>
            <a:endParaRPr lang="en-US" dirty="0" smtClean="0">
              <a:solidFill>
                <a:srgbClr val="FFFFFF"/>
              </a:solidFill>
            </a:endParaRPr>
          </a:p>
          <a:p>
            <a:r>
              <a:rPr lang="en-US" dirty="0" smtClean="0">
                <a:solidFill>
                  <a:srgbClr val="FFFFFF"/>
                </a:solidFill>
              </a:rPr>
              <a:t>This system enables NSF to transfer funds electronically to a grantee’s bank account by using the banking information provided by the grantee.</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FED368"/>
                </a:solidFill>
              </a:rPr>
              <a:t>GRANTEE  DRAW DOWN</a:t>
            </a:r>
            <a:br>
              <a:rPr lang="en-US" sz="4000" dirty="0" smtClean="0">
                <a:solidFill>
                  <a:srgbClr val="FED368"/>
                </a:solidFill>
              </a:rPr>
            </a:br>
            <a:r>
              <a:rPr lang="en-US" sz="4000" dirty="0" smtClean="0">
                <a:solidFill>
                  <a:srgbClr val="FED368"/>
                </a:solidFill>
              </a:rPr>
              <a:t> OF FUNDS</a:t>
            </a:r>
            <a:endParaRPr lang="en-US" sz="4000" dirty="0" smtClean="0"/>
          </a:p>
        </p:txBody>
      </p:sp>
      <p:sp>
        <p:nvSpPr>
          <p:cNvPr id="35842" name="Content Placeholder 2"/>
          <p:cNvSpPr>
            <a:spLocks noGrp="1"/>
          </p:cNvSpPr>
          <p:nvPr>
            <p:ph idx="1"/>
          </p:nvPr>
        </p:nvSpPr>
        <p:spPr bwMode="auto">
          <a:xfrm>
            <a:off x="298704" y="208788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FFFFFF"/>
                </a:solidFill>
              </a:rPr>
              <a:t>The grantee’s designated official </a:t>
            </a:r>
            <a:r>
              <a:rPr lang="en-US" sz="2400" dirty="0" smtClean="0">
                <a:solidFill>
                  <a:srgbClr val="FED368"/>
                </a:solidFill>
              </a:rPr>
              <a:t>(Accounting Officer, Business Officer, Treasurer, etc.)</a:t>
            </a:r>
            <a:r>
              <a:rPr lang="en-US" sz="2400" dirty="0" smtClean="0">
                <a:solidFill>
                  <a:srgbClr val="FFFFFF"/>
                </a:solidFill>
              </a:rPr>
              <a:t> must submit their cash requests for payment by using the </a:t>
            </a:r>
            <a:r>
              <a:rPr lang="en-US" sz="2400" dirty="0" err="1" smtClean="0">
                <a:solidFill>
                  <a:srgbClr val="FED368"/>
                </a:solidFill>
              </a:rPr>
              <a:t>FastLane</a:t>
            </a:r>
            <a:r>
              <a:rPr lang="en-US" sz="2400" dirty="0" smtClean="0">
                <a:solidFill>
                  <a:srgbClr val="FED368"/>
                </a:solidFill>
              </a:rPr>
              <a:t> Cash Request System.</a:t>
            </a:r>
          </a:p>
          <a:p>
            <a:pPr>
              <a:buFontTx/>
              <a:buNone/>
            </a:pPr>
            <a:r>
              <a:rPr lang="en-US" sz="2400" dirty="0" smtClean="0">
                <a:solidFill>
                  <a:srgbClr val="FFFFFF"/>
                </a:solidFill>
              </a:rPr>
              <a:t> </a:t>
            </a:r>
          </a:p>
          <a:p>
            <a:r>
              <a:rPr lang="en-US" sz="2400" dirty="0" smtClean="0">
                <a:solidFill>
                  <a:srgbClr val="FFFFFF"/>
                </a:solidFill>
              </a:rPr>
              <a:t>Grantees submit requests on a periodic basis </a:t>
            </a:r>
            <a:r>
              <a:rPr lang="en-US" sz="2400" dirty="0" smtClean="0">
                <a:solidFill>
                  <a:srgbClr val="FED368"/>
                </a:solidFill>
              </a:rPr>
              <a:t>(monthly, biweekly or other regular cycle</a:t>
            </a:r>
            <a:r>
              <a:rPr lang="en-US" sz="2400" dirty="0" smtClean="0">
                <a:solidFill>
                  <a:srgbClr val="FFFFFF"/>
                </a:solidFill>
              </a:rPr>
              <a:t>) depending on their normal disbursement patterns. Such requests should be limited to the minimum amounts needed and be timed to meet the anticipated cash requirements for allowable charges to active NSF projects</a:t>
            </a:r>
            <a:r>
              <a:rPr lang="en-US" dirty="0" smtClean="0">
                <a:solidFill>
                  <a:srgbClr val="FFFFFF"/>
                </a:solidFill>
              </a:rPr>
              <a: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Sub-awards &amp; Sub-Recipient Monitoring</a:t>
            </a:r>
          </a:p>
        </p:txBody>
      </p:sp>
      <p:sp>
        <p:nvSpPr>
          <p:cNvPr id="36866"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lvl="1">
              <a:buFontTx/>
              <a:buNone/>
            </a:pPr>
            <a:endParaRPr lang="en-US" sz="2400" dirty="0" smtClean="0">
              <a:solidFill>
                <a:srgbClr val="FFFFFF"/>
              </a:solidFill>
            </a:endParaRPr>
          </a:p>
          <a:p>
            <a:pPr lvl="1">
              <a:buFontTx/>
              <a:buNone/>
            </a:pPr>
            <a:endParaRPr lang="en-US" sz="2400" dirty="0" smtClean="0">
              <a:solidFill>
                <a:srgbClr val="FED368"/>
              </a:solidFill>
            </a:endParaRPr>
          </a:p>
          <a:p>
            <a:pPr lvl="1">
              <a:buFontTx/>
              <a:buNone/>
            </a:pPr>
            <a:r>
              <a:rPr lang="en-US" sz="2400" dirty="0" smtClean="0">
                <a:solidFill>
                  <a:srgbClr val="FED368"/>
                </a:solidFill>
              </a:rPr>
              <a:t>Characteristics indicative of a Federal award received by a sub-recipient : </a:t>
            </a:r>
          </a:p>
          <a:p>
            <a:pPr lvl="1">
              <a:buFont typeface="Arial" charset="0"/>
              <a:buChar char="•"/>
            </a:pPr>
            <a:r>
              <a:rPr lang="en-US" sz="2400" dirty="0" smtClean="0">
                <a:solidFill>
                  <a:srgbClr val="FFFFFF"/>
                </a:solidFill>
              </a:rPr>
              <a:t>Performance is measured against </a:t>
            </a:r>
          </a:p>
          <a:p>
            <a:pPr lvl="2"/>
            <a:r>
              <a:rPr lang="en-US" sz="1800" dirty="0" smtClean="0">
                <a:solidFill>
                  <a:srgbClr val="FFFFFF"/>
                </a:solidFill>
              </a:rPr>
              <a:t>objectives of the Federal award being met</a:t>
            </a:r>
          </a:p>
          <a:p>
            <a:pPr lvl="1">
              <a:buFontTx/>
              <a:buNone/>
            </a:pPr>
            <a:endParaRPr lang="en-US" sz="2400" dirty="0" smtClean="0">
              <a:solidFill>
                <a:srgbClr val="FFFFFF"/>
              </a:solidFill>
            </a:endParaRPr>
          </a:p>
          <a:p>
            <a:pPr lvl="1">
              <a:buFont typeface="Arial" charset="0"/>
              <a:buChar char="•"/>
            </a:pPr>
            <a:r>
              <a:rPr lang="en-US" sz="2400" dirty="0" smtClean="0">
                <a:solidFill>
                  <a:srgbClr val="FFFFFF"/>
                </a:solidFill>
              </a:rPr>
              <a:t>Responsibility for programmatic decision making </a:t>
            </a:r>
          </a:p>
          <a:p>
            <a:pPr lvl="1">
              <a:buFont typeface="Arial" charset="0"/>
              <a:buChar char="•"/>
            </a:pPr>
            <a:endParaRPr lang="en-US" sz="2400" dirty="0" smtClean="0">
              <a:solidFill>
                <a:srgbClr val="FFFFFF"/>
              </a:solidFill>
            </a:endParaRPr>
          </a:p>
          <a:p>
            <a:pPr lvl="1">
              <a:buFont typeface="Arial" charset="0"/>
              <a:buChar char="•"/>
            </a:pPr>
            <a:r>
              <a:rPr lang="en-US" sz="2400" dirty="0" smtClean="0">
                <a:solidFill>
                  <a:srgbClr val="FFFFFF"/>
                </a:solidFill>
              </a:rPr>
              <a:t>Responsibility for adherence to applicable Federal program compliance requirements</a:t>
            </a:r>
          </a:p>
          <a:p>
            <a:endParaRPr lang="en-US"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355600" y="312738"/>
            <a:ext cx="7010400" cy="838200"/>
          </a:xfrm>
          <a:prstGeom prst="rect">
            <a:avLst/>
          </a:prstGeom>
          <a:noFill/>
          <a:ln w="9525">
            <a:noFill/>
            <a:miter lim="800000"/>
            <a:headEnd/>
            <a:tailEnd/>
          </a:ln>
        </p:spPr>
        <p:txBody>
          <a:bodyPr anchor="ctr"/>
          <a:lstStyle/>
          <a:p>
            <a:pPr>
              <a:defRPr/>
            </a:pPr>
            <a:r>
              <a:rPr lang="en-US" sz="4400" b="1" dirty="0">
                <a:latin typeface="+mj-lt"/>
              </a:rPr>
              <a:t>Speakers</a:t>
            </a:r>
          </a:p>
        </p:txBody>
      </p:sp>
      <p:sp>
        <p:nvSpPr>
          <p:cNvPr id="16386" name="Rectangle 4"/>
          <p:cNvSpPr>
            <a:spLocks noChangeArrowheads="1"/>
          </p:cNvSpPr>
          <p:nvPr/>
        </p:nvSpPr>
        <p:spPr bwMode="auto">
          <a:xfrm>
            <a:off x="317500" y="1511300"/>
            <a:ext cx="8382000" cy="4326826"/>
          </a:xfrm>
          <a:prstGeom prst="rect">
            <a:avLst/>
          </a:prstGeom>
          <a:noFill/>
          <a:ln w="9525">
            <a:noFill/>
            <a:miter lim="800000"/>
            <a:headEnd/>
            <a:tailEnd/>
          </a:ln>
        </p:spPr>
        <p:txBody>
          <a:bodyPr>
            <a:spAutoFit/>
          </a:bodyPr>
          <a:lstStyle/>
          <a:p>
            <a:pPr>
              <a:spcBef>
                <a:spcPts val="100"/>
              </a:spcBef>
              <a:spcAft>
                <a:spcPts val="1800"/>
              </a:spcAft>
            </a:pPr>
            <a:endParaRPr lang="en-US" sz="3200" b="1" dirty="0">
              <a:solidFill>
                <a:srgbClr val="FED368"/>
              </a:solidFill>
            </a:endParaRPr>
          </a:p>
          <a:p>
            <a:pPr>
              <a:spcBef>
                <a:spcPts val="100"/>
              </a:spcBef>
              <a:spcAft>
                <a:spcPts val="1800"/>
              </a:spcAft>
            </a:pPr>
            <a:r>
              <a:rPr lang="en-US" sz="3200" b="1" dirty="0" smtClean="0">
                <a:solidFill>
                  <a:srgbClr val="FED368"/>
                </a:solidFill>
              </a:rPr>
              <a:t>Angela Turner - </a:t>
            </a:r>
            <a:r>
              <a:rPr lang="en-US" sz="2000" dirty="0" smtClean="0"/>
              <a:t>Grant </a:t>
            </a:r>
            <a:r>
              <a:rPr lang="en-US" sz="2000" dirty="0"/>
              <a:t>and </a:t>
            </a:r>
            <a:r>
              <a:rPr lang="en-US" sz="2000" dirty="0" smtClean="0"/>
              <a:t>Agreement Specialist – 703-292-7524 – </a:t>
            </a:r>
            <a:r>
              <a:rPr lang="en-US" sz="2000" dirty="0" smtClean="0">
                <a:hlinkClick r:id="rId3"/>
              </a:rPr>
              <a:t>aturner@nsf.gov</a:t>
            </a:r>
            <a:endParaRPr lang="en-US" sz="2000" dirty="0" smtClean="0"/>
          </a:p>
          <a:p>
            <a:pPr>
              <a:spcBef>
                <a:spcPts val="100"/>
              </a:spcBef>
              <a:spcAft>
                <a:spcPts val="1800"/>
              </a:spcAft>
            </a:pPr>
            <a:r>
              <a:rPr lang="en-US" sz="3200" dirty="0" smtClean="0">
                <a:solidFill>
                  <a:srgbClr val="FED368"/>
                </a:solidFill>
              </a:rPr>
              <a:t>POC: Laura Buckley – </a:t>
            </a:r>
            <a:r>
              <a:rPr lang="en-US" sz="2000" dirty="0" smtClean="0"/>
              <a:t>Grant and Agreement Specialist – 703-292-4817 - </a:t>
            </a:r>
            <a:r>
              <a:rPr lang="en-US" sz="2000" dirty="0" smtClean="0">
                <a:hlinkClick r:id="rId4"/>
              </a:rPr>
              <a:t>lbuckley@nsf.gov</a:t>
            </a:r>
            <a:endParaRPr lang="en-US" sz="2000" dirty="0" smtClean="0"/>
          </a:p>
          <a:p>
            <a:pPr>
              <a:spcBef>
                <a:spcPts val="100"/>
              </a:spcBef>
              <a:spcAft>
                <a:spcPts val="1800"/>
              </a:spcAft>
            </a:pPr>
            <a:endParaRPr lang="en-US" sz="2000" dirty="0" smtClean="0"/>
          </a:p>
          <a:p>
            <a:pPr>
              <a:spcBef>
                <a:spcPts val="100"/>
              </a:spcBef>
              <a:spcAft>
                <a:spcPts val="1800"/>
              </a:spcAft>
            </a:pPr>
            <a:endParaRPr lang="en-US" sz="2000" dirty="0"/>
          </a:p>
          <a:p>
            <a:pPr>
              <a:spcBef>
                <a:spcPts val="100"/>
              </a:spcBef>
              <a:spcAft>
                <a:spcPts val="1800"/>
              </a:spcAft>
            </a:pPr>
            <a:endParaRPr lang="en-US" sz="20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Prime-Awardee </a:t>
            </a:r>
            <a:br>
              <a:rPr lang="en-US" sz="4000" smtClean="0">
                <a:solidFill>
                  <a:srgbClr val="FED368"/>
                </a:solidFill>
              </a:rPr>
            </a:br>
            <a:r>
              <a:rPr lang="en-US" sz="4000" smtClean="0">
                <a:solidFill>
                  <a:srgbClr val="FED368"/>
                </a:solidFill>
              </a:rPr>
              <a:t>Responsibilities</a:t>
            </a:r>
          </a:p>
        </p:txBody>
      </p:sp>
      <p:sp>
        <p:nvSpPr>
          <p:cNvPr id="39938"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chemeClr val="bg1"/>
                </a:solidFill>
              </a:rPr>
              <a:t>Ensures that the subawardee:</a:t>
            </a:r>
          </a:p>
          <a:p>
            <a:pPr lvl="1"/>
            <a:r>
              <a:rPr lang="en-US" sz="2400" dirty="0" smtClean="0">
                <a:solidFill>
                  <a:schemeClr val="bg1"/>
                </a:solidFill>
              </a:rPr>
              <a:t>Has ability to perform both technically and administratively </a:t>
            </a:r>
          </a:p>
          <a:p>
            <a:endParaRPr lang="en-US" sz="2400" dirty="0" smtClean="0">
              <a:solidFill>
                <a:schemeClr val="bg1"/>
              </a:solidFill>
            </a:endParaRPr>
          </a:p>
          <a:p>
            <a:pPr lvl="1"/>
            <a:r>
              <a:rPr lang="en-US" sz="2400" dirty="0" smtClean="0">
                <a:solidFill>
                  <a:schemeClr val="bg1"/>
                </a:solidFill>
              </a:rPr>
              <a:t>Has financial capability</a:t>
            </a:r>
          </a:p>
          <a:p>
            <a:pPr>
              <a:buFontTx/>
              <a:buNone/>
            </a:pPr>
            <a:endParaRPr lang="en-US" sz="2400" dirty="0" smtClean="0">
              <a:solidFill>
                <a:schemeClr val="bg1"/>
              </a:solidFill>
            </a:endParaRPr>
          </a:p>
          <a:p>
            <a:pPr lvl="1"/>
            <a:r>
              <a:rPr lang="en-US" sz="2400" dirty="0" smtClean="0">
                <a:solidFill>
                  <a:schemeClr val="bg1"/>
                </a:solidFill>
              </a:rPr>
              <a:t>Has appropriate indirect cost rate &amp; base</a:t>
            </a:r>
          </a:p>
          <a:p>
            <a:pPr lvl="1"/>
            <a:endParaRPr lang="en-US" sz="2400" dirty="0" smtClean="0">
              <a:solidFill>
                <a:schemeClr val="bg1"/>
              </a:solidFill>
            </a:endParaRPr>
          </a:p>
          <a:p>
            <a:pPr lvl="1"/>
            <a:r>
              <a:rPr lang="en-US" sz="2400" dirty="0" smtClean="0">
                <a:solidFill>
                  <a:schemeClr val="bg1"/>
                </a:solidFill>
              </a:rPr>
              <a:t>Has No Debarred or suspended PIs  (reference Excluded  Parties List -- EPLS.gov)</a:t>
            </a:r>
          </a:p>
          <a:p>
            <a:endParaRPr lang="en-US"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38">
                                            <p:bg/>
                                          </p:spTgt>
                                        </p:tgtEl>
                                        <p:attrNameLst>
                                          <p:attrName>style.visibility</p:attrName>
                                        </p:attrNameLst>
                                      </p:cBhvr>
                                      <p:to>
                                        <p:strVal val="visible"/>
                                      </p:to>
                                    </p:set>
                                    <p:anim calcmode="lin" valueType="num">
                                      <p:cBhvr>
                                        <p:cTn id="7" dur="2000" fill="hold"/>
                                        <p:tgtEl>
                                          <p:spTgt spid="39938">
                                            <p:bg/>
                                          </p:spTgt>
                                        </p:tgtEl>
                                        <p:attrNameLst>
                                          <p:attrName>ppt_w</p:attrName>
                                        </p:attrNameLst>
                                      </p:cBhvr>
                                      <p:tavLst>
                                        <p:tav tm="0">
                                          <p:val>
                                            <p:strVal val="#ppt_w*0.70"/>
                                          </p:val>
                                        </p:tav>
                                        <p:tav tm="100000">
                                          <p:val>
                                            <p:strVal val="#ppt_w"/>
                                          </p:val>
                                        </p:tav>
                                      </p:tavLst>
                                    </p:anim>
                                    <p:anim calcmode="lin" valueType="num">
                                      <p:cBhvr>
                                        <p:cTn id="8" dur="2000" fill="hold"/>
                                        <p:tgtEl>
                                          <p:spTgt spid="39938">
                                            <p:bg/>
                                          </p:spTgt>
                                        </p:tgtEl>
                                        <p:attrNameLst>
                                          <p:attrName>ppt_h</p:attrName>
                                        </p:attrNameLst>
                                      </p:cBhvr>
                                      <p:tavLst>
                                        <p:tav tm="0">
                                          <p:val>
                                            <p:strVal val="#ppt_h"/>
                                          </p:val>
                                        </p:tav>
                                        <p:tav tm="100000">
                                          <p:val>
                                            <p:strVal val="#ppt_h"/>
                                          </p:val>
                                        </p:tav>
                                      </p:tavLst>
                                    </p:anim>
                                    <p:animEffect transition="in" filter="fade">
                                      <p:cBhvr>
                                        <p:cTn id="9" dur="2000"/>
                                        <p:tgtEl>
                                          <p:spTgt spid="3993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38">
                                            <p:txEl>
                                              <p:pRg st="0" end="0"/>
                                            </p:txEl>
                                          </p:spTgt>
                                        </p:tgtEl>
                                        <p:attrNameLst>
                                          <p:attrName>style.visibility</p:attrName>
                                        </p:attrNameLst>
                                      </p:cBhvr>
                                      <p:to>
                                        <p:strVal val="visible"/>
                                      </p:to>
                                    </p:set>
                                    <p:anim calcmode="lin" valueType="num">
                                      <p:cBhvr>
                                        <p:cTn id="14" dur="2000" fill="hold"/>
                                        <p:tgtEl>
                                          <p:spTgt spid="39938">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39938">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39938">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 calcmode="lin" valueType="num">
                                      <p:cBhvr>
                                        <p:cTn id="19" dur="2000" fill="hold"/>
                                        <p:tgtEl>
                                          <p:spTgt spid="39938">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9938">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9938">
                                            <p:txEl>
                                              <p:pRg st="1" end="1"/>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9938">
                                            <p:txEl>
                                              <p:pRg st="3" end="3"/>
                                            </p:txEl>
                                          </p:spTgt>
                                        </p:tgtEl>
                                        <p:attrNameLst>
                                          <p:attrName>style.visibility</p:attrName>
                                        </p:attrNameLst>
                                      </p:cBhvr>
                                      <p:to>
                                        <p:strVal val="visible"/>
                                      </p:to>
                                    </p:set>
                                    <p:anim calcmode="lin" valueType="num">
                                      <p:cBhvr>
                                        <p:cTn id="24" dur="2000" fill="hold"/>
                                        <p:tgtEl>
                                          <p:spTgt spid="39938">
                                            <p:txEl>
                                              <p:pRg st="3" end="3"/>
                                            </p:txEl>
                                          </p:spTgt>
                                        </p:tgtEl>
                                        <p:attrNameLst>
                                          <p:attrName>ppt_w</p:attrName>
                                        </p:attrNameLst>
                                      </p:cBhvr>
                                      <p:tavLst>
                                        <p:tav tm="0">
                                          <p:val>
                                            <p:strVal val="#ppt_w*0.70"/>
                                          </p:val>
                                        </p:tav>
                                        <p:tav tm="100000">
                                          <p:val>
                                            <p:strVal val="#ppt_w"/>
                                          </p:val>
                                        </p:tav>
                                      </p:tavLst>
                                    </p:anim>
                                    <p:anim calcmode="lin" valueType="num">
                                      <p:cBhvr>
                                        <p:cTn id="25" dur="2000" fill="hold"/>
                                        <p:tgtEl>
                                          <p:spTgt spid="39938">
                                            <p:txEl>
                                              <p:pRg st="3" end="3"/>
                                            </p:txEl>
                                          </p:spTgt>
                                        </p:tgtEl>
                                        <p:attrNameLst>
                                          <p:attrName>ppt_h</p:attrName>
                                        </p:attrNameLst>
                                      </p:cBhvr>
                                      <p:tavLst>
                                        <p:tav tm="0">
                                          <p:val>
                                            <p:strVal val="#ppt_h"/>
                                          </p:val>
                                        </p:tav>
                                        <p:tav tm="100000">
                                          <p:val>
                                            <p:strVal val="#ppt_h"/>
                                          </p:val>
                                        </p:tav>
                                      </p:tavLst>
                                    </p:anim>
                                    <p:animEffect transition="in" filter="fade">
                                      <p:cBhvr>
                                        <p:cTn id="26" dur="2000"/>
                                        <p:tgtEl>
                                          <p:spTgt spid="39938">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9938">
                                            <p:txEl>
                                              <p:pRg st="5" end="5"/>
                                            </p:txEl>
                                          </p:spTgt>
                                        </p:tgtEl>
                                        <p:attrNameLst>
                                          <p:attrName>style.visibility</p:attrName>
                                        </p:attrNameLst>
                                      </p:cBhvr>
                                      <p:to>
                                        <p:strVal val="visible"/>
                                      </p:to>
                                    </p:set>
                                    <p:anim calcmode="lin" valueType="num">
                                      <p:cBhvr>
                                        <p:cTn id="29" dur="2000" fill="hold"/>
                                        <p:tgtEl>
                                          <p:spTgt spid="39938">
                                            <p:txEl>
                                              <p:pRg st="5" end="5"/>
                                            </p:txEl>
                                          </p:spTgt>
                                        </p:tgtEl>
                                        <p:attrNameLst>
                                          <p:attrName>ppt_w</p:attrName>
                                        </p:attrNameLst>
                                      </p:cBhvr>
                                      <p:tavLst>
                                        <p:tav tm="0">
                                          <p:val>
                                            <p:strVal val="#ppt_w*0.70"/>
                                          </p:val>
                                        </p:tav>
                                        <p:tav tm="100000">
                                          <p:val>
                                            <p:strVal val="#ppt_w"/>
                                          </p:val>
                                        </p:tav>
                                      </p:tavLst>
                                    </p:anim>
                                    <p:anim calcmode="lin" valueType="num">
                                      <p:cBhvr>
                                        <p:cTn id="30" dur="2000" fill="hold"/>
                                        <p:tgtEl>
                                          <p:spTgt spid="39938">
                                            <p:txEl>
                                              <p:pRg st="5" end="5"/>
                                            </p:txEl>
                                          </p:spTgt>
                                        </p:tgtEl>
                                        <p:attrNameLst>
                                          <p:attrName>ppt_h</p:attrName>
                                        </p:attrNameLst>
                                      </p:cBhvr>
                                      <p:tavLst>
                                        <p:tav tm="0">
                                          <p:val>
                                            <p:strVal val="#ppt_h"/>
                                          </p:val>
                                        </p:tav>
                                        <p:tav tm="100000">
                                          <p:val>
                                            <p:strVal val="#ppt_h"/>
                                          </p:val>
                                        </p:tav>
                                      </p:tavLst>
                                    </p:anim>
                                    <p:animEffect transition="in" filter="fade">
                                      <p:cBhvr>
                                        <p:cTn id="31" dur="2000"/>
                                        <p:tgtEl>
                                          <p:spTgt spid="39938">
                                            <p:txEl>
                                              <p:pRg st="5" end="5"/>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9938">
                                            <p:txEl>
                                              <p:pRg st="7" end="7"/>
                                            </p:txEl>
                                          </p:spTgt>
                                        </p:tgtEl>
                                        <p:attrNameLst>
                                          <p:attrName>style.visibility</p:attrName>
                                        </p:attrNameLst>
                                      </p:cBhvr>
                                      <p:to>
                                        <p:strVal val="visible"/>
                                      </p:to>
                                    </p:set>
                                    <p:anim calcmode="lin" valueType="num">
                                      <p:cBhvr>
                                        <p:cTn id="34" dur="2000" fill="hold"/>
                                        <p:tgtEl>
                                          <p:spTgt spid="39938">
                                            <p:txEl>
                                              <p:pRg st="7" end="7"/>
                                            </p:txEl>
                                          </p:spTgt>
                                        </p:tgtEl>
                                        <p:attrNameLst>
                                          <p:attrName>ppt_w</p:attrName>
                                        </p:attrNameLst>
                                      </p:cBhvr>
                                      <p:tavLst>
                                        <p:tav tm="0">
                                          <p:val>
                                            <p:strVal val="#ppt_w*0.70"/>
                                          </p:val>
                                        </p:tav>
                                        <p:tav tm="100000">
                                          <p:val>
                                            <p:strVal val="#ppt_w"/>
                                          </p:val>
                                        </p:tav>
                                      </p:tavLst>
                                    </p:anim>
                                    <p:anim calcmode="lin" valueType="num">
                                      <p:cBhvr>
                                        <p:cTn id="35" dur="2000" fill="hold"/>
                                        <p:tgtEl>
                                          <p:spTgt spid="39938">
                                            <p:txEl>
                                              <p:pRg st="7" end="7"/>
                                            </p:txEl>
                                          </p:spTgt>
                                        </p:tgtEl>
                                        <p:attrNameLst>
                                          <p:attrName>ppt_h</p:attrName>
                                        </p:attrNameLst>
                                      </p:cBhvr>
                                      <p:tavLst>
                                        <p:tav tm="0">
                                          <p:val>
                                            <p:strVal val="#ppt_h"/>
                                          </p:val>
                                        </p:tav>
                                        <p:tav tm="100000">
                                          <p:val>
                                            <p:strVal val="#ppt_h"/>
                                          </p:val>
                                        </p:tav>
                                      </p:tavLst>
                                    </p:anim>
                                    <p:animEffect transition="in" filter="fade">
                                      <p:cBhvr>
                                        <p:cTn id="36" dur="2000"/>
                                        <p:tgtEl>
                                          <p:spTgt spid="399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smtClean="0">
                <a:solidFill>
                  <a:srgbClr val="FED368"/>
                </a:solidFill>
              </a:rPr>
              <a:t>Subrecipient OMB </a:t>
            </a:r>
            <a:br>
              <a:rPr lang="en-US" sz="4000" smtClean="0">
                <a:solidFill>
                  <a:srgbClr val="FED368"/>
                </a:solidFill>
              </a:rPr>
            </a:br>
            <a:r>
              <a:rPr lang="en-US" sz="4000" smtClean="0">
                <a:solidFill>
                  <a:srgbClr val="FED368"/>
                </a:solidFill>
              </a:rPr>
              <a:t>A-133 Audits</a:t>
            </a:r>
          </a:p>
        </p:txBody>
      </p:sp>
      <p:sp>
        <p:nvSpPr>
          <p:cNvPr id="40962"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800" dirty="0" smtClean="0">
              <a:solidFill>
                <a:srgbClr val="FFFFFF"/>
              </a:solidFill>
            </a:endParaRPr>
          </a:p>
          <a:p>
            <a:pPr>
              <a:lnSpc>
                <a:spcPct val="90000"/>
              </a:lnSpc>
            </a:pPr>
            <a:endParaRPr lang="en-US" sz="2800" dirty="0" smtClean="0">
              <a:solidFill>
                <a:srgbClr val="FFFFFF"/>
              </a:solidFill>
            </a:endParaRPr>
          </a:p>
          <a:p>
            <a:pPr>
              <a:lnSpc>
                <a:spcPct val="90000"/>
              </a:lnSpc>
            </a:pPr>
            <a:r>
              <a:rPr lang="en-US" sz="2800" dirty="0" smtClean="0">
                <a:solidFill>
                  <a:srgbClr val="FFFFFF"/>
                </a:solidFill>
              </a:rPr>
              <a:t>The Awardee receives OMB A-133 audit reports </a:t>
            </a:r>
          </a:p>
          <a:p>
            <a:pPr>
              <a:lnSpc>
                <a:spcPct val="90000"/>
              </a:lnSpc>
            </a:pPr>
            <a:endParaRPr lang="en-US" sz="2800" dirty="0" smtClean="0">
              <a:solidFill>
                <a:srgbClr val="FFFFFF"/>
              </a:solidFill>
            </a:endParaRPr>
          </a:p>
          <a:p>
            <a:pPr>
              <a:lnSpc>
                <a:spcPct val="90000"/>
              </a:lnSpc>
            </a:pPr>
            <a:r>
              <a:rPr lang="en-US" sz="2800" dirty="0" smtClean="0">
                <a:solidFill>
                  <a:srgbClr val="FFFFFF"/>
                </a:solidFill>
              </a:rPr>
              <a:t>or accesses Federal Audit Clearinghouse</a:t>
            </a:r>
          </a:p>
          <a:p>
            <a:pPr lvl="1">
              <a:lnSpc>
                <a:spcPct val="90000"/>
              </a:lnSpc>
            </a:pPr>
            <a:r>
              <a:rPr lang="en-US" sz="2400" dirty="0" smtClean="0">
                <a:solidFill>
                  <a:srgbClr val="FED368"/>
                </a:solidFill>
                <a:hlinkClick r:id="rId2"/>
              </a:rPr>
              <a:t>http://harvester.census.gov/sac/</a:t>
            </a:r>
            <a:endParaRPr lang="en-US" sz="2400" dirty="0" smtClean="0">
              <a:solidFill>
                <a:srgbClr val="FED368"/>
              </a:solidFill>
            </a:endParaRPr>
          </a:p>
          <a:p>
            <a:pPr>
              <a:lnSpc>
                <a:spcPct val="90000"/>
              </a:lnSpc>
            </a:pPr>
            <a:endParaRPr lang="en-US" sz="2800" dirty="0" smtClean="0">
              <a:solidFill>
                <a:srgbClr val="FFFFFF"/>
              </a:solidFill>
            </a:endParaRPr>
          </a:p>
          <a:p>
            <a:pPr>
              <a:lnSpc>
                <a:spcPct val="90000"/>
              </a:lnSpc>
            </a:pPr>
            <a:r>
              <a:rPr lang="en-US" sz="2800" dirty="0" smtClean="0">
                <a:solidFill>
                  <a:srgbClr val="FFFFFF"/>
                </a:solidFill>
              </a:rPr>
              <a:t>Resolves those findings that apply to your subcontract, if any</a:t>
            </a:r>
          </a:p>
          <a:p>
            <a:endParaRPr lang="en-US"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ED368"/>
                </a:solidFill>
              </a:rPr>
              <a:t>NSF Expectations</a:t>
            </a:r>
            <a:r>
              <a:rPr lang="en-US" smtClean="0"/>
              <a:t/>
            </a:r>
            <a:br>
              <a:rPr lang="en-US" smtClean="0"/>
            </a:br>
            <a:endParaRPr lang="en-US" smtClean="0"/>
          </a:p>
        </p:txBody>
      </p:sp>
      <p:sp>
        <p:nvSpPr>
          <p:cNvPr id="41986"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solidFill>
                <a:srgbClr val="FFFFFF"/>
              </a:solidFill>
            </a:endParaRPr>
          </a:p>
          <a:p>
            <a:r>
              <a:rPr lang="en-US" dirty="0" smtClean="0">
                <a:solidFill>
                  <a:srgbClr val="FFFFFF"/>
                </a:solidFill>
              </a:rPr>
              <a:t>Systems are in place for monitoring sub-recipients – “risk based approach”  is encouraged</a:t>
            </a:r>
          </a:p>
          <a:p>
            <a:r>
              <a:rPr lang="en-US" dirty="0" err="1" smtClean="0">
                <a:solidFill>
                  <a:srgbClr val="FFFFFF"/>
                </a:solidFill>
              </a:rPr>
              <a:t>Awardee</a:t>
            </a:r>
            <a:r>
              <a:rPr lang="en-US" dirty="0" smtClean="0">
                <a:solidFill>
                  <a:srgbClr val="FFFFFF"/>
                </a:solidFill>
              </a:rPr>
              <a:t> completes Technical, Financial, and Compliance reviews of </a:t>
            </a:r>
            <a:r>
              <a:rPr lang="en-US" dirty="0" err="1" smtClean="0">
                <a:solidFill>
                  <a:srgbClr val="FFFFFF"/>
                </a:solidFill>
              </a:rPr>
              <a:t>Subawardees</a:t>
            </a:r>
            <a:endParaRPr lang="en-US" dirty="0" smtClean="0">
              <a:solidFill>
                <a:srgbClr val="FFFFFF"/>
              </a:solidFill>
            </a:endParaRPr>
          </a:p>
          <a:p>
            <a:endParaRPr lang="en-US"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ED368"/>
                </a:solidFill>
              </a:rPr>
              <a:t>Consultants</a:t>
            </a:r>
          </a:p>
        </p:txBody>
      </p:sp>
      <p:sp>
        <p:nvSpPr>
          <p:cNvPr id="43010"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sz="2400" dirty="0" smtClean="0">
              <a:solidFill>
                <a:schemeClr val="bg1"/>
              </a:solidFill>
            </a:endParaRPr>
          </a:p>
          <a:p>
            <a:r>
              <a:rPr lang="en-US" sz="2400" dirty="0" smtClean="0">
                <a:solidFill>
                  <a:schemeClr val="bg1"/>
                </a:solidFill>
              </a:rPr>
              <a:t>Members of particular profession or possess</a:t>
            </a:r>
          </a:p>
          <a:p>
            <a:pPr>
              <a:buFontTx/>
              <a:buNone/>
            </a:pPr>
            <a:r>
              <a:rPr lang="en-US" sz="2400" dirty="0" smtClean="0">
                <a:solidFill>
                  <a:schemeClr val="bg1"/>
                </a:solidFill>
              </a:rPr>
              <a:t>     certain skill; </a:t>
            </a:r>
          </a:p>
          <a:p>
            <a:r>
              <a:rPr lang="en-US" sz="2400" dirty="0" smtClean="0">
                <a:solidFill>
                  <a:srgbClr val="FED368"/>
                </a:solidFill>
              </a:rPr>
              <a:t>Technical advice &amp; support </a:t>
            </a:r>
          </a:p>
          <a:p>
            <a:pPr lvl="1"/>
            <a:r>
              <a:rPr lang="en-US" sz="2400" dirty="0" smtClean="0">
                <a:solidFill>
                  <a:schemeClr val="bg1"/>
                </a:solidFill>
              </a:rPr>
              <a:t>work under </a:t>
            </a:r>
            <a:r>
              <a:rPr lang="en-US" sz="2400" dirty="0" err="1" smtClean="0">
                <a:solidFill>
                  <a:schemeClr val="bg1"/>
                </a:solidFill>
              </a:rPr>
              <a:t>awardee</a:t>
            </a:r>
            <a:r>
              <a:rPr lang="en-US" sz="2400" dirty="0" smtClean="0">
                <a:solidFill>
                  <a:schemeClr val="bg1"/>
                </a:solidFill>
              </a:rPr>
              <a:t> organization’s direction</a:t>
            </a:r>
          </a:p>
          <a:p>
            <a:pPr lvl="1"/>
            <a:r>
              <a:rPr lang="en-US" sz="2400" dirty="0" smtClean="0">
                <a:solidFill>
                  <a:schemeClr val="bg1"/>
                </a:solidFill>
              </a:rPr>
              <a:t>generally not responsible for a deliverable</a:t>
            </a:r>
          </a:p>
          <a:p>
            <a:r>
              <a:rPr lang="en-US" sz="2400" dirty="0" smtClean="0">
                <a:solidFill>
                  <a:srgbClr val="FED368"/>
                </a:solidFill>
              </a:rPr>
              <a:t>Reasonableness of consultant rate of pay </a:t>
            </a:r>
          </a:p>
          <a:p>
            <a:pPr lvl="1"/>
            <a:r>
              <a:rPr lang="en-US" sz="2400" dirty="0" smtClean="0">
                <a:solidFill>
                  <a:schemeClr val="bg1"/>
                </a:solidFill>
              </a:rPr>
              <a:t>Rates should be comparable to the normal or customary fees charged</a:t>
            </a:r>
          </a:p>
          <a:p>
            <a:endParaRPr lang="en-US"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457200" y="29368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FED368"/>
                </a:solidFill>
              </a:rPr>
              <a:t>  Consultants- Agreement</a:t>
            </a:r>
          </a:p>
        </p:txBody>
      </p:sp>
      <p:sp>
        <p:nvSpPr>
          <p:cNvPr id="45058" name="Content Placeholder 2"/>
          <p:cNvSpPr>
            <a:spLocks noGrp="1"/>
          </p:cNvSpPr>
          <p:nvPr>
            <p:ph idx="1"/>
          </p:nvPr>
        </p:nvSpPr>
        <p:spPr bwMode="auto">
          <a:xfrm>
            <a:off x="447675" y="1047751"/>
            <a:ext cx="8239125" cy="44958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FFFFFF"/>
                </a:solidFill>
              </a:rPr>
              <a:t>Name of Consultant </a:t>
            </a:r>
          </a:p>
          <a:p>
            <a:pPr>
              <a:buFontTx/>
              <a:buNone/>
            </a:pPr>
            <a:r>
              <a:rPr lang="en-US" sz="2400" dirty="0" smtClean="0">
                <a:solidFill>
                  <a:schemeClr val="bg1"/>
                </a:solidFill>
              </a:rPr>
              <a:t>     - Business or organization</a:t>
            </a:r>
          </a:p>
          <a:p>
            <a:r>
              <a:rPr lang="en-US" sz="2400" dirty="0" smtClean="0">
                <a:solidFill>
                  <a:schemeClr val="bg1"/>
                </a:solidFill>
              </a:rPr>
              <a:t>Rate of pay</a:t>
            </a:r>
          </a:p>
          <a:p>
            <a:r>
              <a:rPr lang="en-US" sz="2400" dirty="0" smtClean="0">
                <a:solidFill>
                  <a:schemeClr val="bg1"/>
                </a:solidFill>
              </a:rPr>
              <a:t>Period of performance</a:t>
            </a:r>
          </a:p>
          <a:p>
            <a:r>
              <a:rPr lang="en-US" sz="2400" dirty="0" smtClean="0">
                <a:solidFill>
                  <a:schemeClr val="bg1"/>
                </a:solidFill>
              </a:rPr>
              <a:t>Description of service to be provided</a:t>
            </a:r>
          </a:p>
          <a:p>
            <a:r>
              <a:rPr lang="en-US" sz="2400" dirty="0" smtClean="0">
                <a:solidFill>
                  <a:srgbClr val="FFFFFF"/>
                </a:solidFill>
              </a:rPr>
              <a:t>Cost information on: - </a:t>
            </a:r>
            <a:r>
              <a:rPr lang="en-US" sz="2000" dirty="0" smtClean="0">
                <a:solidFill>
                  <a:schemeClr val="bg1"/>
                </a:solidFill>
              </a:rPr>
              <a:t> travel (per diem rates), supplies other expenses</a:t>
            </a:r>
          </a:p>
          <a:p>
            <a:pPr lvl="1">
              <a:buNone/>
            </a:pPr>
            <a:r>
              <a:rPr lang="en-US" sz="4000" dirty="0" smtClean="0">
                <a:solidFill>
                  <a:srgbClr val="FED368"/>
                </a:solidFill>
                <a:latin typeface="+mj-lt"/>
              </a:rPr>
              <a:t>Consultants- Invoice</a:t>
            </a:r>
          </a:p>
          <a:p>
            <a:r>
              <a:rPr lang="en-US" sz="2400" dirty="0" smtClean="0">
                <a:solidFill>
                  <a:schemeClr val="bg1"/>
                </a:solidFill>
              </a:rPr>
              <a:t>Rate charged and time worked - </a:t>
            </a:r>
            <a:r>
              <a:rPr lang="en-US" sz="2400" dirty="0" smtClean="0">
                <a:solidFill>
                  <a:srgbClr val="FFFFFF"/>
                </a:solidFill>
              </a:rPr>
              <a:t>hourly or daily rate</a:t>
            </a:r>
          </a:p>
          <a:p>
            <a:r>
              <a:rPr lang="en-US" sz="2400" dirty="0" smtClean="0">
                <a:solidFill>
                  <a:schemeClr val="bg1"/>
                </a:solidFill>
              </a:rPr>
              <a:t>Short description of services provided</a:t>
            </a:r>
          </a:p>
          <a:p>
            <a:r>
              <a:rPr lang="en-US" sz="2400" dirty="0" smtClean="0">
                <a:solidFill>
                  <a:schemeClr val="bg1"/>
                </a:solidFill>
              </a:rPr>
              <a:t>Include all hours - </a:t>
            </a:r>
            <a:r>
              <a:rPr lang="en-US" sz="2400" dirty="0" smtClean="0">
                <a:solidFill>
                  <a:srgbClr val="FED368"/>
                </a:solidFill>
              </a:rPr>
              <a:t> </a:t>
            </a:r>
            <a:r>
              <a:rPr lang="en-US" sz="2400" dirty="0" smtClean="0">
                <a:solidFill>
                  <a:srgbClr val="FFFFFF"/>
                </a:solidFill>
              </a:rPr>
              <a:t>(example - preparation time &amp; response time for speakers)</a:t>
            </a:r>
            <a:endParaRPr lang="en-US" sz="4000" dirty="0" smtClean="0">
              <a:solidFill>
                <a:srgbClr val="FFFFFF"/>
              </a:solidFill>
              <a:latin typeface="+mj-lt"/>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381000" y="247650"/>
            <a:ext cx="8382000" cy="838200"/>
          </a:xfrm>
          <a:prstGeom prst="rect">
            <a:avLst/>
          </a:prstGeom>
          <a:noFill/>
          <a:ln w="9525">
            <a:noFill/>
            <a:miter lim="800000"/>
            <a:headEnd/>
            <a:tailEnd/>
          </a:ln>
        </p:spPr>
        <p:txBody>
          <a:bodyPr anchor="ctr"/>
          <a:lstStyle/>
          <a:p>
            <a:pPr>
              <a:defRPr/>
            </a:pPr>
            <a:r>
              <a:rPr lang="en-US" sz="4000" b="1" dirty="0">
                <a:solidFill>
                  <a:srgbClr val="FED368"/>
                </a:solidFill>
                <a:latin typeface="+mj-lt"/>
              </a:rPr>
              <a:t>Required Technical</a:t>
            </a:r>
          </a:p>
          <a:p>
            <a:pPr>
              <a:defRPr/>
            </a:pPr>
            <a:r>
              <a:rPr lang="en-US" sz="4000" b="1" dirty="0">
                <a:solidFill>
                  <a:srgbClr val="FED368"/>
                </a:solidFill>
                <a:latin typeface="+mj-lt"/>
              </a:rPr>
              <a:t> Reports</a:t>
            </a:r>
          </a:p>
        </p:txBody>
      </p:sp>
      <p:sp>
        <p:nvSpPr>
          <p:cNvPr id="5" name="Rectangle 4"/>
          <p:cNvSpPr>
            <a:spLocks noChangeArrowheads="1"/>
          </p:cNvSpPr>
          <p:nvPr/>
        </p:nvSpPr>
        <p:spPr bwMode="auto">
          <a:xfrm>
            <a:off x="369888" y="1836738"/>
            <a:ext cx="8458200" cy="1625060"/>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Annual Project Reports</a:t>
            </a:r>
          </a:p>
          <a:p>
            <a:pPr marL="568325" lvl="1" indent="-222250" eaLnBrk="0" hangingPunct="0">
              <a:lnSpc>
                <a:spcPct val="90000"/>
              </a:lnSpc>
              <a:spcBef>
                <a:spcPct val="20000"/>
              </a:spcBef>
              <a:spcAft>
                <a:spcPts val="0"/>
              </a:spcAft>
              <a:buFontTx/>
              <a:buChar char="–"/>
              <a:defRPr/>
            </a:pPr>
            <a:r>
              <a:rPr lang="en-US" sz="2400" kern="0" dirty="0">
                <a:latin typeface="Arial"/>
              </a:rPr>
              <a:t>Due </a:t>
            </a:r>
            <a:r>
              <a:rPr lang="en-US" sz="2400" kern="0" dirty="0">
                <a:solidFill>
                  <a:srgbClr val="FED368"/>
                </a:solidFill>
                <a:latin typeface="Arial"/>
              </a:rPr>
              <a:t>90 days prior </a:t>
            </a:r>
            <a:r>
              <a:rPr lang="en-US" sz="2400" kern="0" dirty="0">
                <a:latin typeface="Arial"/>
              </a:rPr>
              <a:t>to the current expiration date of the award</a:t>
            </a:r>
          </a:p>
          <a:p>
            <a:pPr marL="568325" lvl="1" indent="-222250" eaLnBrk="0" hangingPunct="0">
              <a:lnSpc>
                <a:spcPct val="90000"/>
              </a:lnSpc>
              <a:spcBef>
                <a:spcPct val="20000"/>
              </a:spcBef>
              <a:spcAft>
                <a:spcPts val="0"/>
              </a:spcAft>
              <a:buFontTx/>
              <a:buChar char="–"/>
              <a:defRPr/>
            </a:pPr>
            <a:r>
              <a:rPr lang="en-US" sz="2400" kern="0" dirty="0">
                <a:latin typeface="Arial"/>
              </a:rPr>
              <a:t>Required for </a:t>
            </a:r>
            <a:r>
              <a:rPr lang="en-US" sz="2400" u="sng" kern="0" dirty="0">
                <a:solidFill>
                  <a:srgbClr val="FED368"/>
                </a:solidFill>
                <a:latin typeface="Arial"/>
              </a:rPr>
              <a:t>ALL</a:t>
            </a:r>
            <a:r>
              <a:rPr lang="en-US" sz="2400" kern="0" dirty="0">
                <a:latin typeface="Arial"/>
              </a:rPr>
              <a:t> Standard &amp; Continuing Grants </a:t>
            </a:r>
          </a:p>
        </p:txBody>
      </p:sp>
      <p:sp>
        <p:nvSpPr>
          <p:cNvPr id="4" name="Rectangle 3"/>
          <p:cNvSpPr>
            <a:spLocks noChangeArrowheads="1"/>
          </p:cNvSpPr>
          <p:nvPr/>
        </p:nvSpPr>
        <p:spPr bwMode="auto">
          <a:xfrm>
            <a:off x="392113" y="3935413"/>
            <a:ext cx="8458200" cy="1292662"/>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Final Project Reports</a:t>
            </a:r>
          </a:p>
          <a:p>
            <a:pPr marL="568325" lvl="1" indent="-222250" eaLnBrk="0" hangingPunct="0">
              <a:lnSpc>
                <a:spcPct val="90000"/>
              </a:lnSpc>
              <a:spcBef>
                <a:spcPct val="20000"/>
              </a:spcBef>
              <a:spcAft>
                <a:spcPts val="0"/>
              </a:spcAft>
              <a:buFontTx/>
              <a:buChar char="–"/>
              <a:defRPr/>
            </a:pPr>
            <a:r>
              <a:rPr lang="en-US" sz="2400" kern="0" dirty="0">
                <a:latin typeface="Arial"/>
              </a:rPr>
              <a:t>Due </a:t>
            </a:r>
            <a:r>
              <a:rPr lang="en-US" sz="2400" kern="0" dirty="0">
                <a:solidFill>
                  <a:srgbClr val="FED368"/>
                </a:solidFill>
                <a:latin typeface="Arial"/>
              </a:rPr>
              <a:t>within 90-days </a:t>
            </a:r>
            <a:r>
              <a:rPr lang="en-US" sz="2400" kern="0" dirty="0">
                <a:latin typeface="Arial"/>
              </a:rPr>
              <a:t>after the expiration of an award</a:t>
            </a:r>
          </a:p>
          <a:p>
            <a:pPr marL="568325" lvl="1" indent="-222250" eaLnBrk="0" hangingPunct="0">
              <a:lnSpc>
                <a:spcPct val="90000"/>
              </a:lnSpc>
              <a:spcBef>
                <a:spcPct val="20000"/>
              </a:spcBef>
              <a:spcAft>
                <a:spcPts val="0"/>
              </a:spcAft>
              <a:buFontTx/>
              <a:buChar char="–"/>
              <a:defRPr/>
            </a:pPr>
            <a:r>
              <a:rPr lang="en-US" sz="2400" kern="0" dirty="0">
                <a:latin typeface="Arial"/>
              </a:rPr>
              <a:t>Required for </a:t>
            </a:r>
            <a:r>
              <a:rPr lang="en-US" sz="2400" u="sng" kern="0" dirty="0">
                <a:solidFill>
                  <a:srgbClr val="FED368"/>
                </a:solidFill>
                <a:latin typeface="Arial"/>
              </a:rPr>
              <a:t>ALL</a:t>
            </a:r>
            <a:r>
              <a:rPr lang="en-US" sz="2400" kern="0" dirty="0">
                <a:latin typeface="Arial"/>
              </a:rPr>
              <a:t> Standard &amp; Continuing Grants </a:t>
            </a:r>
            <a:r>
              <a:rPr lang="en-US" sz="2400" kern="0" dirty="0" smtClean="0">
                <a:latin typeface="Arial"/>
              </a:rPr>
              <a:t>and</a:t>
            </a:r>
            <a:endParaRPr lang="en-US" sz="2400" kern="0" dirty="0">
              <a:latin typeface="Aria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pPr>
              <a:defRPr/>
            </a:pPr>
            <a:r>
              <a:rPr lang="en-US" sz="4000" b="1" dirty="0">
                <a:solidFill>
                  <a:srgbClr val="FED368"/>
                </a:solidFill>
                <a:latin typeface="+mj-lt"/>
              </a:rPr>
              <a:t>Required Technical </a:t>
            </a:r>
          </a:p>
          <a:p>
            <a:pPr>
              <a:defRPr/>
            </a:pPr>
            <a:r>
              <a:rPr lang="en-US" sz="4000" b="1" dirty="0">
                <a:solidFill>
                  <a:srgbClr val="FED368"/>
                </a:solidFill>
                <a:latin typeface="+mj-lt"/>
              </a:rPr>
              <a:t>Reports</a:t>
            </a:r>
          </a:p>
        </p:txBody>
      </p:sp>
      <p:sp>
        <p:nvSpPr>
          <p:cNvPr id="5" name="Rectangle 4"/>
          <p:cNvSpPr>
            <a:spLocks noChangeArrowheads="1"/>
          </p:cNvSpPr>
          <p:nvPr/>
        </p:nvSpPr>
        <p:spPr bwMode="auto">
          <a:xfrm>
            <a:off x="438150" y="1174750"/>
            <a:ext cx="8458200" cy="405765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endParaRPr lang="en-US" sz="2400" b="1">
              <a:solidFill>
                <a:srgbClr val="FED368"/>
              </a:solidFill>
            </a:endParaRPr>
          </a:p>
          <a:p>
            <a:pPr marL="174625" indent="-174625">
              <a:lnSpc>
                <a:spcPct val="105000"/>
              </a:lnSpc>
              <a:spcBef>
                <a:spcPts val="100"/>
              </a:spcBef>
              <a:buFontTx/>
              <a:buChar char="•"/>
            </a:pPr>
            <a:r>
              <a:rPr lang="en-US" sz="2400" b="1">
                <a:solidFill>
                  <a:srgbClr val="FED368"/>
                </a:solidFill>
              </a:rPr>
              <a:t>Reports contents include:</a:t>
            </a:r>
          </a:p>
          <a:p>
            <a:pPr marL="568325" lvl="1" indent="-222250" eaLnBrk="0" hangingPunct="0">
              <a:lnSpc>
                <a:spcPct val="90000"/>
              </a:lnSpc>
              <a:spcBef>
                <a:spcPct val="20000"/>
              </a:spcBef>
              <a:buFontTx/>
              <a:buChar char="–"/>
            </a:pPr>
            <a:r>
              <a:rPr lang="en-US" sz="2400"/>
              <a:t>Participants</a:t>
            </a:r>
          </a:p>
          <a:p>
            <a:pPr marL="568325" lvl="1" indent="-222250" eaLnBrk="0" hangingPunct="0">
              <a:lnSpc>
                <a:spcPct val="90000"/>
              </a:lnSpc>
              <a:spcBef>
                <a:spcPct val="20000"/>
              </a:spcBef>
              <a:buFontTx/>
              <a:buChar char="–"/>
            </a:pPr>
            <a:r>
              <a:rPr lang="en-US" sz="2400"/>
              <a:t>Activities &amp; Findings</a:t>
            </a:r>
          </a:p>
          <a:p>
            <a:pPr marL="568325" lvl="1" indent="-222250" eaLnBrk="0" hangingPunct="0">
              <a:lnSpc>
                <a:spcPct val="90000"/>
              </a:lnSpc>
              <a:spcBef>
                <a:spcPct val="20000"/>
              </a:spcBef>
              <a:buFontTx/>
              <a:buChar char="–"/>
            </a:pPr>
            <a:r>
              <a:rPr lang="en-US" sz="2400"/>
              <a:t>Publications &amp; Products</a:t>
            </a:r>
          </a:p>
          <a:p>
            <a:pPr marL="568325" lvl="1" indent="-222250" eaLnBrk="0" hangingPunct="0">
              <a:lnSpc>
                <a:spcPct val="90000"/>
              </a:lnSpc>
              <a:spcBef>
                <a:spcPct val="20000"/>
              </a:spcBef>
              <a:buFontTx/>
              <a:buChar char="–"/>
            </a:pPr>
            <a:r>
              <a:rPr lang="en-US" sz="2400"/>
              <a:t>Contributions</a:t>
            </a:r>
          </a:p>
          <a:p>
            <a:pPr marL="568325" lvl="1" indent="-222250" eaLnBrk="0" hangingPunct="0">
              <a:lnSpc>
                <a:spcPct val="90000"/>
              </a:lnSpc>
              <a:spcBef>
                <a:spcPct val="20000"/>
              </a:spcBef>
              <a:buFontTx/>
              <a:buChar char="–"/>
            </a:pPr>
            <a:r>
              <a:rPr lang="en-US" sz="2400"/>
              <a:t>Special Requirements</a:t>
            </a:r>
          </a:p>
          <a:p>
            <a:pPr marL="568325" lvl="1" indent="-222250" eaLnBrk="0" hangingPunct="0">
              <a:lnSpc>
                <a:spcPct val="90000"/>
              </a:lnSpc>
              <a:spcBef>
                <a:spcPct val="20000"/>
              </a:spcBef>
              <a:buFontTx/>
              <a:buChar char="–"/>
            </a:pPr>
            <a:r>
              <a:rPr lang="en-US" sz="2400"/>
              <a:t>Carryover of funds (provide circumstance to NSF Program Officer</a:t>
            </a:r>
          </a:p>
          <a:p>
            <a:pPr marL="568325" lvl="1" indent="-222250" eaLnBrk="0" hangingPunct="0">
              <a:lnSpc>
                <a:spcPct val="90000"/>
              </a:lnSpc>
              <a:spcBef>
                <a:spcPct val="20000"/>
              </a:spcBef>
              <a:buFontTx/>
              <a:buChar char="–"/>
            </a:pPr>
            <a:endParaRPr lang="en-US" sz="2400"/>
          </a:p>
        </p:txBody>
      </p:sp>
      <p:sp>
        <p:nvSpPr>
          <p:cNvPr id="4" name="Rectangle 3"/>
          <p:cNvSpPr>
            <a:spLocks noChangeArrowheads="1"/>
          </p:cNvSpPr>
          <p:nvPr/>
        </p:nvSpPr>
        <p:spPr bwMode="auto">
          <a:xfrm>
            <a:off x="438150" y="3843338"/>
            <a:ext cx="8458200" cy="2493962"/>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r>
              <a:rPr lang="en-US" sz="2400" b="1" dirty="0">
                <a:solidFill>
                  <a:srgbClr val="FED368"/>
                </a:solidFill>
              </a:rPr>
              <a:t>Technical Monitoring</a:t>
            </a:r>
          </a:p>
          <a:p>
            <a:pPr marL="568325" lvl="1" indent="-222250" eaLnBrk="0" hangingPunct="0">
              <a:lnSpc>
                <a:spcPct val="90000"/>
              </a:lnSpc>
              <a:spcBef>
                <a:spcPct val="20000"/>
              </a:spcBef>
              <a:spcAft>
                <a:spcPts val="0"/>
              </a:spcAft>
              <a:buFontTx/>
              <a:buChar char="–"/>
              <a:defRPr/>
            </a:pPr>
            <a:r>
              <a:rPr lang="en-US" sz="2400" kern="0" dirty="0">
                <a:latin typeface="Arial"/>
              </a:rPr>
              <a:t>Program Officer site visits</a:t>
            </a:r>
          </a:p>
          <a:p>
            <a:pPr marL="568325" lvl="1" indent="-222250" eaLnBrk="0" hangingPunct="0">
              <a:lnSpc>
                <a:spcPct val="90000"/>
              </a:lnSpc>
              <a:spcBef>
                <a:spcPct val="20000"/>
              </a:spcBef>
              <a:spcAft>
                <a:spcPts val="0"/>
              </a:spcAft>
              <a:buFontTx/>
              <a:buChar char="–"/>
              <a:defRPr/>
            </a:pPr>
            <a:r>
              <a:rPr lang="en-US" sz="2400" kern="0" dirty="0">
                <a:latin typeface="Arial"/>
              </a:rPr>
              <a:t>Participation in required outreach activities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ChangeArrowheads="1"/>
          </p:cNvSpPr>
          <p:nvPr/>
        </p:nvSpPr>
        <p:spPr bwMode="auto">
          <a:xfrm>
            <a:off x="381000" y="419100"/>
            <a:ext cx="8382000" cy="838200"/>
          </a:xfrm>
          <a:prstGeom prst="rect">
            <a:avLst/>
          </a:prstGeom>
          <a:noFill/>
          <a:ln w="9525">
            <a:noFill/>
            <a:miter lim="800000"/>
            <a:headEnd/>
            <a:tailEnd/>
          </a:ln>
        </p:spPr>
        <p:txBody>
          <a:bodyPr anchor="ctr"/>
          <a:lstStyle/>
          <a:p>
            <a:pPr>
              <a:defRPr/>
            </a:pPr>
            <a:r>
              <a:rPr lang="en-US" sz="4000" b="1" dirty="0">
                <a:latin typeface="+mj-lt"/>
              </a:rPr>
              <a:t>Consequences of Overdue Annual/Final Reports</a:t>
            </a:r>
          </a:p>
        </p:txBody>
      </p:sp>
      <p:sp>
        <p:nvSpPr>
          <p:cNvPr id="8" name="Rectangle 7"/>
          <p:cNvSpPr>
            <a:spLocks noChangeArrowheads="1"/>
          </p:cNvSpPr>
          <p:nvPr/>
        </p:nvSpPr>
        <p:spPr bwMode="auto">
          <a:xfrm>
            <a:off x="428625" y="1670050"/>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No future funding</a:t>
            </a:r>
          </a:p>
        </p:txBody>
      </p:sp>
      <p:sp>
        <p:nvSpPr>
          <p:cNvPr id="9" name="Rectangle 8"/>
          <p:cNvSpPr>
            <a:spLocks noChangeArrowheads="1"/>
          </p:cNvSpPr>
          <p:nvPr/>
        </p:nvSpPr>
        <p:spPr bwMode="auto">
          <a:xfrm>
            <a:off x="428625" y="2260600"/>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No PI changes or no-cost extensions</a:t>
            </a:r>
          </a:p>
        </p:txBody>
      </p:sp>
      <p:sp>
        <p:nvSpPr>
          <p:cNvPr id="5" name="Rectangle 4"/>
          <p:cNvSpPr>
            <a:spLocks noChangeArrowheads="1"/>
          </p:cNvSpPr>
          <p:nvPr/>
        </p:nvSpPr>
        <p:spPr bwMode="auto">
          <a:xfrm>
            <a:off x="428625" y="2851150"/>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No changes after final report approval by PO</a:t>
            </a:r>
          </a:p>
        </p:txBody>
      </p:sp>
      <p:sp>
        <p:nvSpPr>
          <p:cNvPr id="6" name="Rectangle 5"/>
          <p:cNvSpPr>
            <a:spLocks noChangeArrowheads="1"/>
          </p:cNvSpPr>
          <p:nvPr/>
        </p:nvSpPr>
        <p:spPr bwMode="auto">
          <a:xfrm>
            <a:off x="428625" y="3446463"/>
            <a:ext cx="8001000" cy="868362"/>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PO can return final report up to 30 days after approval date</a:t>
            </a:r>
          </a:p>
        </p:txBody>
      </p:sp>
      <p:sp>
        <p:nvSpPr>
          <p:cNvPr id="7" name="Rectangle 6"/>
          <p:cNvSpPr>
            <a:spLocks noChangeArrowheads="1"/>
          </p:cNvSpPr>
          <p:nvPr/>
        </p:nvSpPr>
        <p:spPr bwMode="auto">
          <a:xfrm>
            <a:off x="428625" y="4384675"/>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Report status can’t be re-set for annual reports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pPr>
              <a:defRPr/>
            </a:pPr>
            <a:r>
              <a:rPr lang="en-US" sz="4400" b="1" dirty="0">
                <a:latin typeface="+mj-lt"/>
              </a:rPr>
              <a:t>Project Reporting Facts</a:t>
            </a:r>
          </a:p>
        </p:txBody>
      </p:sp>
      <p:sp>
        <p:nvSpPr>
          <p:cNvPr id="5" name="Rectangle 4"/>
          <p:cNvSpPr>
            <a:spLocks noChangeArrowheads="1"/>
          </p:cNvSpPr>
          <p:nvPr/>
        </p:nvSpPr>
        <p:spPr bwMode="auto">
          <a:xfrm>
            <a:off x="368300" y="1495425"/>
            <a:ext cx="8458200" cy="8096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200" b="1">
                <a:solidFill>
                  <a:srgbClr val="FED368"/>
                </a:solidFill>
              </a:rPr>
              <a:t>Extending the grant period does not relieve PIs</a:t>
            </a:r>
          </a:p>
          <a:p>
            <a:pPr marL="174625" indent="-174625">
              <a:lnSpc>
                <a:spcPct val="105000"/>
              </a:lnSpc>
              <a:spcBef>
                <a:spcPts val="100"/>
              </a:spcBef>
            </a:pPr>
            <a:r>
              <a:rPr lang="en-US" sz="2200" b="1">
                <a:solidFill>
                  <a:srgbClr val="FED368"/>
                </a:solidFill>
              </a:rPr>
              <a:t>   of reporting requirements. </a:t>
            </a:r>
          </a:p>
        </p:txBody>
      </p:sp>
      <p:sp>
        <p:nvSpPr>
          <p:cNvPr id="4" name="Rectangle 3"/>
          <p:cNvSpPr>
            <a:spLocks noChangeArrowheads="1"/>
          </p:cNvSpPr>
          <p:nvPr/>
        </p:nvSpPr>
        <p:spPr bwMode="auto">
          <a:xfrm>
            <a:off x="368300" y="3787775"/>
            <a:ext cx="8458200" cy="146685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200" b="1">
                <a:solidFill>
                  <a:srgbClr val="FED368"/>
                </a:solidFill>
              </a:rPr>
              <a:t>The organization is responsible for submission of required reports; not the PI.</a:t>
            </a:r>
          </a:p>
          <a:p>
            <a:pPr marL="568325" lvl="1" indent="-222250" eaLnBrk="0" hangingPunct="0">
              <a:lnSpc>
                <a:spcPct val="90000"/>
              </a:lnSpc>
              <a:spcBef>
                <a:spcPct val="20000"/>
              </a:spcBef>
              <a:buFontTx/>
              <a:buChar char="–"/>
            </a:pPr>
            <a:r>
              <a:rPr lang="en-US" sz="2200"/>
              <a:t>If the PI leaves prior to submitting a required report, the organization must still fulfill reporting obligations.</a:t>
            </a:r>
          </a:p>
        </p:txBody>
      </p:sp>
      <p:sp>
        <p:nvSpPr>
          <p:cNvPr id="6" name="Rectangle 5"/>
          <p:cNvSpPr>
            <a:spLocks noChangeArrowheads="1"/>
          </p:cNvSpPr>
          <p:nvPr/>
        </p:nvSpPr>
        <p:spPr bwMode="auto">
          <a:xfrm>
            <a:off x="368300" y="5381625"/>
            <a:ext cx="8458200" cy="44450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200" b="1">
                <a:solidFill>
                  <a:srgbClr val="FED368"/>
                </a:solidFill>
              </a:rPr>
              <a:t>Reports cannot be submitted prior to period start date.</a:t>
            </a:r>
          </a:p>
        </p:txBody>
      </p:sp>
      <p:sp>
        <p:nvSpPr>
          <p:cNvPr id="7" name="Rectangle 6"/>
          <p:cNvSpPr>
            <a:spLocks noChangeArrowheads="1"/>
          </p:cNvSpPr>
          <p:nvPr/>
        </p:nvSpPr>
        <p:spPr bwMode="auto">
          <a:xfrm>
            <a:off x="368300" y="2360613"/>
            <a:ext cx="8458200" cy="44450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200" b="1">
                <a:solidFill>
                  <a:srgbClr val="FED368"/>
                </a:solidFill>
              </a:rPr>
              <a:t>In the last year of a grant, the PI owes only a final report.</a:t>
            </a:r>
          </a:p>
        </p:txBody>
      </p:sp>
      <p:sp>
        <p:nvSpPr>
          <p:cNvPr id="8" name="Rectangle 7"/>
          <p:cNvSpPr>
            <a:spLocks noChangeArrowheads="1"/>
          </p:cNvSpPr>
          <p:nvPr/>
        </p:nvSpPr>
        <p:spPr bwMode="auto">
          <a:xfrm>
            <a:off x="368300" y="2916238"/>
            <a:ext cx="8458200" cy="7969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200" b="1">
                <a:solidFill>
                  <a:srgbClr val="FED368"/>
                </a:solidFill>
              </a:rPr>
              <a:t>Final report submission means final action – no further activity is allowed.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pPr>
              <a:defRPr/>
            </a:pPr>
            <a:r>
              <a:rPr lang="en-US" sz="4000" b="1" dirty="0">
                <a:latin typeface="+mj-lt"/>
              </a:rPr>
              <a:t>Audit Requirements</a:t>
            </a:r>
          </a:p>
        </p:txBody>
      </p:sp>
      <p:sp>
        <p:nvSpPr>
          <p:cNvPr id="4" name="Rectangle 3"/>
          <p:cNvSpPr>
            <a:spLocks noChangeArrowheads="1"/>
          </p:cNvSpPr>
          <p:nvPr/>
        </p:nvSpPr>
        <p:spPr bwMode="auto">
          <a:xfrm>
            <a:off x="277813" y="2314575"/>
            <a:ext cx="8458200" cy="877888"/>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Grant General Conditions (GC-1)</a:t>
            </a:r>
          </a:p>
          <a:p>
            <a:pPr marL="568325" lvl="1" indent="-222250" eaLnBrk="0" hangingPunct="0">
              <a:lnSpc>
                <a:spcPct val="90000"/>
              </a:lnSpc>
              <a:spcBef>
                <a:spcPct val="20000"/>
              </a:spcBef>
              <a:spcAft>
                <a:spcPts val="0"/>
              </a:spcAft>
              <a:buFontTx/>
              <a:buChar char="–"/>
              <a:defRPr/>
            </a:pPr>
            <a:r>
              <a:rPr lang="en-US" sz="2400" kern="0" dirty="0">
                <a:latin typeface="Arial"/>
              </a:rPr>
              <a:t>Article 23</a:t>
            </a:r>
          </a:p>
        </p:txBody>
      </p:sp>
      <p:sp>
        <p:nvSpPr>
          <p:cNvPr id="7" name="Rectangle 6"/>
          <p:cNvSpPr>
            <a:spLocks noChangeArrowheads="1"/>
          </p:cNvSpPr>
          <p:nvPr/>
        </p:nvSpPr>
        <p:spPr bwMode="auto">
          <a:xfrm>
            <a:off x="446088" y="1125538"/>
            <a:ext cx="5961062" cy="877887"/>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Research Terms &amp; Conditions (RTC)</a:t>
            </a:r>
          </a:p>
          <a:p>
            <a:pPr marL="568325" lvl="1" indent="-222250" eaLnBrk="0" hangingPunct="0">
              <a:lnSpc>
                <a:spcPct val="90000"/>
              </a:lnSpc>
              <a:spcBef>
                <a:spcPct val="20000"/>
              </a:spcBef>
              <a:spcAft>
                <a:spcPts val="0"/>
              </a:spcAft>
              <a:buFontTx/>
              <a:buChar char="–"/>
              <a:defRPr/>
            </a:pPr>
            <a:r>
              <a:rPr lang="en-US" sz="2400" kern="0" dirty="0">
                <a:latin typeface="Arial"/>
              </a:rPr>
              <a:t>Article 26</a:t>
            </a:r>
          </a:p>
        </p:txBody>
      </p:sp>
      <p:sp>
        <p:nvSpPr>
          <p:cNvPr id="8" name="Rectangle 7"/>
          <p:cNvSpPr>
            <a:spLocks noChangeArrowheads="1"/>
          </p:cNvSpPr>
          <p:nvPr/>
        </p:nvSpPr>
        <p:spPr bwMode="auto">
          <a:xfrm>
            <a:off x="381000" y="3471863"/>
            <a:ext cx="5029200" cy="1262062"/>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Award &amp; Administration Guide (AAG)</a:t>
            </a:r>
          </a:p>
          <a:p>
            <a:pPr marL="568325" lvl="1" indent="-222250" eaLnBrk="0" hangingPunct="0">
              <a:lnSpc>
                <a:spcPct val="90000"/>
              </a:lnSpc>
              <a:spcBef>
                <a:spcPct val="20000"/>
              </a:spcBef>
              <a:spcAft>
                <a:spcPts val="0"/>
              </a:spcAft>
              <a:buFontTx/>
              <a:buChar char="–"/>
              <a:defRPr/>
            </a:pPr>
            <a:r>
              <a:rPr lang="en-US" sz="2400" kern="0" dirty="0">
                <a:latin typeface="Arial"/>
              </a:rPr>
              <a:t>Chapter II.F</a:t>
            </a:r>
          </a:p>
        </p:txBody>
      </p:sp>
      <p:sp>
        <p:nvSpPr>
          <p:cNvPr id="9" name="Rectangle 8"/>
          <p:cNvSpPr>
            <a:spLocks noChangeArrowheads="1"/>
          </p:cNvSpPr>
          <p:nvPr/>
        </p:nvSpPr>
        <p:spPr bwMode="auto">
          <a:xfrm>
            <a:off x="381000" y="4848225"/>
            <a:ext cx="4986338" cy="868363"/>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NSF Office of Inspector General Activities</a:t>
            </a:r>
          </a:p>
        </p:txBody>
      </p:sp>
      <p:pic>
        <p:nvPicPr>
          <p:cNvPr id="10" name="Picture 9"/>
          <p:cNvPicPr>
            <a:picLocks noChangeAspect="1" noChangeArrowheads="1"/>
          </p:cNvPicPr>
          <p:nvPr/>
        </p:nvPicPr>
        <p:blipFill>
          <a:blip r:embed="rId3" cstate="print"/>
          <a:srcRect/>
          <a:stretch>
            <a:fillRect/>
          </a:stretch>
        </p:blipFill>
        <p:spPr bwMode="auto">
          <a:xfrm>
            <a:off x="6019800" y="2534478"/>
            <a:ext cx="3124200" cy="4323522"/>
          </a:xfrm>
          <a:prstGeom prst="rect">
            <a:avLst/>
          </a:prstGeom>
          <a:noFill/>
          <a:ln w="41275">
            <a:solidFill>
              <a:schemeClr val="accent4"/>
            </a:solid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solidFill>
                  <a:schemeClr val="bg1"/>
                </a:solidFill>
              </a:rPr>
              <a:t>Topics Covered</a:t>
            </a:r>
          </a:p>
        </p:txBody>
      </p:sp>
      <p:sp>
        <p:nvSpPr>
          <p:cNvPr id="28674" name="Content Placeholder 4"/>
          <p:cNvSpPr>
            <a:spLocks noGrp="1"/>
          </p:cNvSpPr>
          <p:nvPr>
            <p:ph sz="half" idx="1"/>
          </p:nvPr>
        </p:nvSpPr>
        <p:spPr bwMode="auto">
          <a:xfrm>
            <a:off x="393700" y="1181100"/>
            <a:ext cx="4038600" cy="52959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a:defRPr/>
            </a:pPr>
            <a:endParaRPr lang="en-US" sz="2400" dirty="0" smtClean="0">
              <a:solidFill>
                <a:srgbClr val="FED368"/>
              </a:solidFill>
            </a:endParaRPr>
          </a:p>
          <a:p>
            <a:pPr>
              <a:defRPr/>
            </a:pPr>
            <a:endParaRPr lang="en-US" sz="2400" dirty="0" smtClean="0">
              <a:solidFill>
                <a:srgbClr val="FED368"/>
              </a:solidFill>
            </a:endParaRPr>
          </a:p>
          <a:p>
            <a:pPr>
              <a:defRPr/>
            </a:pPr>
            <a:endParaRPr lang="en-US" sz="2400" dirty="0" smtClean="0">
              <a:solidFill>
                <a:srgbClr val="FED368"/>
              </a:solidFill>
            </a:endParaRPr>
          </a:p>
          <a:p>
            <a:pPr>
              <a:defRPr/>
            </a:pPr>
            <a:r>
              <a:rPr lang="en-US" sz="2400" dirty="0" smtClean="0">
                <a:solidFill>
                  <a:srgbClr val="FED368"/>
                </a:solidFill>
              </a:rPr>
              <a:t>NSF Award Management Philosophy</a:t>
            </a:r>
          </a:p>
          <a:p>
            <a:pPr>
              <a:defRPr/>
            </a:pPr>
            <a:r>
              <a:rPr lang="en-US" sz="2400" dirty="0" smtClean="0">
                <a:solidFill>
                  <a:srgbClr val="FED368"/>
                </a:solidFill>
              </a:rPr>
              <a:t>Award Administration Roles</a:t>
            </a:r>
          </a:p>
          <a:p>
            <a:pPr>
              <a:defRPr/>
            </a:pPr>
            <a:r>
              <a:rPr lang="en-US" sz="2400" dirty="0" smtClean="0">
                <a:solidFill>
                  <a:srgbClr val="FED368"/>
                </a:solidFill>
              </a:rPr>
              <a:t>Types of Awards</a:t>
            </a:r>
          </a:p>
          <a:p>
            <a:pPr>
              <a:defRPr/>
            </a:pPr>
            <a:r>
              <a:rPr lang="en-US" sz="2400" dirty="0" smtClean="0">
                <a:solidFill>
                  <a:srgbClr val="FED368"/>
                </a:solidFill>
              </a:rPr>
              <a:t>Award Notification</a:t>
            </a:r>
          </a:p>
          <a:p>
            <a:pPr>
              <a:defRPr/>
            </a:pPr>
            <a:r>
              <a:rPr lang="en-US" sz="2400" dirty="0" smtClean="0">
                <a:solidFill>
                  <a:srgbClr val="FED368"/>
                </a:solidFill>
              </a:rPr>
              <a:t>Award Revisions: Awardee approval vs. NSF approval</a:t>
            </a:r>
          </a:p>
          <a:p>
            <a:pPr>
              <a:defRPr/>
            </a:pPr>
            <a:endParaRPr lang="en-US" sz="2000" dirty="0" smtClean="0">
              <a:solidFill>
                <a:srgbClr val="FFC000"/>
              </a:solidFill>
            </a:endParaRPr>
          </a:p>
        </p:txBody>
      </p:sp>
      <p:sp>
        <p:nvSpPr>
          <p:cNvPr id="28675" name="Content Placeholder 5"/>
          <p:cNvSpPr>
            <a:spLocks noGrp="1"/>
          </p:cNvSpPr>
          <p:nvPr>
            <p:ph sz="half" idx="2"/>
          </p:nvPr>
        </p:nvSpPr>
        <p:spPr bwMode="auto">
          <a:xfrm>
            <a:off x="4632325" y="2379663"/>
            <a:ext cx="4267200" cy="4243387"/>
          </a:xfrm>
          <a:ln>
            <a:miter lim="800000"/>
            <a:headEnd/>
            <a:tailEnd/>
          </a:ln>
        </p:spPr>
        <p:txBody>
          <a:bodyPr vert="horz" wrap="square" lIns="91440" tIns="45720" rIns="91440" bIns="45720" numCol="1" anchor="t" anchorCtr="0" compatLnSpc="1">
            <a:prstTxWarp prst="textNoShape">
              <a:avLst/>
            </a:prstTxWarp>
            <a:normAutofit lnSpcReduction="10000"/>
          </a:bodyPr>
          <a:lstStyle/>
          <a:p>
            <a:pPr>
              <a:defRPr/>
            </a:pPr>
            <a:r>
              <a:rPr lang="en-US" sz="2400" dirty="0" smtClean="0">
                <a:solidFill>
                  <a:srgbClr val="FED368"/>
                </a:solidFill>
              </a:rPr>
              <a:t>Participant Support</a:t>
            </a:r>
          </a:p>
          <a:p>
            <a:pPr>
              <a:defRPr/>
            </a:pPr>
            <a:r>
              <a:rPr lang="en-US" sz="2400" dirty="0" smtClean="0">
                <a:solidFill>
                  <a:srgbClr val="FED368"/>
                </a:solidFill>
              </a:rPr>
              <a:t>Subaward Monitoring </a:t>
            </a:r>
          </a:p>
          <a:p>
            <a:pPr>
              <a:defRPr/>
            </a:pPr>
            <a:r>
              <a:rPr lang="en-US" sz="2400" dirty="0" smtClean="0">
                <a:solidFill>
                  <a:srgbClr val="FED368"/>
                </a:solidFill>
              </a:rPr>
              <a:t> Consultants</a:t>
            </a:r>
          </a:p>
          <a:p>
            <a:pPr>
              <a:defRPr/>
            </a:pPr>
            <a:r>
              <a:rPr lang="en-US" sz="2400" dirty="0" smtClean="0">
                <a:solidFill>
                  <a:srgbClr val="FED368"/>
                </a:solidFill>
              </a:rPr>
              <a:t>Project Reports</a:t>
            </a:r>
          </a:p>
          <a:p>
            <a:pPr>
              <a:defRPr/>
            </a:pPr>
            <a:r>
              <a:rPr lang="en-US" sz="2400" dirty="0" smtClean="0">
                <a:solidFill>
                  <a:srgbClr val="FED368"/>
                </a:solidFill>
              </a:rPr>
              <a:t>Audit Requirements</a:t>
            </a:r>
          </a:p>
          <a:p>
            <a:pPr>
              <a:defRPr/>
            </a:pPr>
            <a:r>
              <a:rPr lang="en-US" sz="2400" dirty="0" smtClean="0">
                <a:solidFill>
                  <a:srgbClr val="FED368"/>
                </a:solidFill>
              </a:rPr>
              <a:t>Termination &amp; Disciplinary Actions</a:t>
            </a:r>
          </a:p>
          <a:p>
            <a:pPr>
              <a:defRPr/>
            </a:pPr>
            <a:r>
              <a:rPr lang="en-US" sz="2400" dirty="0" smtClean="0">
                <a:solidFill>
                  <a:srgbClr val="FED368"/>
                </a:solidFill>
              </a:rPr>
              <a:t>Accessing Documents on the NSF Website</a:t>
            </a:r>
          </a:p>
          <a:p>
            <a:pPr>
              <a:defRPr/>
            </a:pPr>
            <a:r>
              <a:rPr lang="en-US" sz="2400" dirty="0" smtClean="0">
                <a:solidFill>
                  <a:srgbClr val="FED368"/>
                </a:solidFill>
              </a:rPr>
              <a:t>Conclusion</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381000" y="361950"/>
            <a:ext cx="8382000" cy="838200"/>
          </a:xfrm>
          <a:prstGeom prst="rect">
            <a:avLst/>
          </a:prstGeom>
          <a:noFill/>
          <a:ln w="9525">
            <a:noFill/>
            <a:miter lim="800000"/>
            <a:headEnd/>
            <a:tailEnd/>
          </a:ln>
        </p:spPr>
        <p:txBody>
          <a:bodyPr anchor="ctr"/>
          <a:lstStyle/>
          <a:p>
            <a:pPr>
              <a:defRPr/>
            </a:pPr>
            <a:r>
              <a:rPr lang="en-US" sz="4000" b="1" dirty="0">
                <a:solidFill>
                  <a:srgbClr val="FED368"/>
                </a:solidFill>
                <a:latin typeface="+mj-lt"/>
              </a:rPr>
              <a:t>Award Suspension &amp; </a:t>
            </a:r>
          </a:p>
          <a:p>
            <a:pPr>
              <a:defRPr/>
            </a:pPr>
            <a:r>
              <a:rPr lang="en-US" sz="4000" b="1" dirty="0">
                <a:solidFill>
                  <a:srgbClr val="FED368"/>
                </a:solidFill>
                <a:latin typeface="+mj-lt"/>
              </a:rPr>
              <a:t>Termination</a:t>
            </a:r>
          </a:p>
        </p:txBody>
      </p:sp>
      <p:sp>
        <p:nvSpPr>
          <p:cNvPr id="4" name="Rectangle 3"/>
          <p:cNvSpPr>
            <a:spLocks noChangeArrowheads="1"/>
          </p:cNvSpPr>
          <p:nvPr/>
        </p:nvSpPr>
        <p:spPr bwMode="auto">
          <a:xfrm>
            <a:off x="381000" y="1644650"/>
            <a:ext cx="8458200" cy="3959225"/>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r>
              <a:rPr lang="en-US" sz="2400" b="1" dirty="0">
                <a:solidFill>
                  <a:srgbClr val="FED368"/>
                </a:solidFill>
              </a:rPr>
              <a:t>The award may be suspended or terminated in whole or in part in any of the following situations:</a:t>
            </a:r>
          </a:p>
          <a:p>
            <a:pPr marL="568325" lvl="1" indent="-222250" eaLnBrk="0" hangingPunct="0">
              <a:lnSpc>
                <a:spcPct val="90000"/>
              </a:lnSpc>
              <a:spcBef>
                <a:spcPct val="20000"/>
              </a:spcBef>
              <a:spcAft>
                <a:spcPts val="0"/>
              </a:spcAft>
              <a:buFontTx/>
              <a:buChar char="–"/>
              <a:defRPr/>
            </a:pPr>
            <a:r>
              <a:rPr lang="en-US" sz="2400" kern="0" dirty="0">
                <a:latin typeface="Arial"/>
              </a:rPr>
              <a:t>By NSF when:</a:t>
            </a:r>
          </a:p>
          <a:p>
            <a:pPr marL="1025525" lvl="2" indent="-222250" eaLnBrk="0" hangingPunct="0">
              <a:lnSpc>
                <a:spcPct val="90000"/>
              </a:lnSpc>
              <a:spcBef>
                <a:spcPct val="20000"/>
              </a:spcBef>
              <a:spcAft>
                <a:spcPts val="0"/>
              </a:spcAft>
              <a:buFont typeface="Arial"/>
              <a:buChar char="•"/>
              <a:defRPr/>
            </a:pPr>
            <a:r>
              <a:rPr lang="en-US" sz="2400" kern="0" dirty="0">
                <a:latin typeface="Arial"/>
              </a:rPr>
              <a:t>The awardee has </a:t>
            </a:r>
            <a:r>
              <a:rPr lang="en-US" sz="2400" kern="0" dirty="0" smtClean="0">
                <a:latin typeface="Arial"/>
              </a:rPr>
              <a:t>failed </a:t>
            </a:r>
            <a:r>
              <a:rPr lang="en-US" sz="2400" kern="0" dirty="0">
                <a:latin typeface="Arial"/>
              </a:rPr>
              <a:t>to comply with the terms and conditions of the grant.</a:t>
            </a:r>
          </a:p>
          <a:p>
            <a:pPr marL="1025525" lvl="2" indent="-222250" eaLnBrk="0" hangingPunct="0">
              <a:lnSpc>
                <a:spcPct val="90000"/>
              </a:lnSpc>
              <a:spcBef>
                <a:spcPct val="20000"/>
              </a:spcBef>
              <a:spcAft>
                <a:spcPts val="0"/>
              </a:spcAft>
              <a:buFont typeface="Arial"/>
              <a:buChar char="•"/>
              <a:defRPr/>
            </a:pPr>
            <a:r>
              <a:rPr lang="en-US" sz="2400" kern="0" dirty="0">
                <a:latin typeface="Arial"/>
              </a:rPr>
              <a:t>The Foundation has other reasonable cause.</a:t>
            </a:r>
          </a:p>
          <a:p>
            <a:pPr marL="1025525" lvl="2" indent="-222250" eaLnBrk="0" hangingPunct="0">
              <a:lnSpc>
                <a:spcPct val="90000"/>
              </a:lnSpc>
              <a:spcBef>
                <a:spcPct val="20000"/>
              </a:spcBef>
              <a:spcAft>
                <a:spcPts val="0"/>
              </a:spcAft>
              <a:buFont typeface="Arial"/>
              <a:buChar char="•"/>
              <a:defRPr/>
            </a:pPr>
            <a:r>
              <a:rPr lang="en-US" sz="2400" kern="0" dirty="0">
                <a:latin typeface="Arial"/>
              </a:rPr>
              <a:t>It is ordered by the Deputy Director under NSF’s Regulation on Research Misconduct (45 CFR &amp;689).</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4813" y="1951038"/>
            <a:ext cx="7993062" cy="2290762"/>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By NSF when (Continued):</a:t>
            </a:r>
          </a:p>
          <a:p>
            <a:pPr marL="568325" lvl="1" indent="-222250" eaLnBrk="0" hangingPunct="0">
              <a:lnSpc>
                <a:spcPct val="90000"/>
              </a:lnSpc>
              <a:spcBef>
                <a:spcPct val="20000"/>
              </a:spcBef>
              <a:spcAft>
                <a:spcPts val="0"/>
              </a:spcAft>
              <a:buFontTx/>
              <a:buChar char="–"/>
              <a:defRPr/>
            </a:pPr>
            <a:r>
              <a:rPr lang="en-US" sz="2400" kern="0" dirty="0">
                <a:latin typeface="Arial"/>
              </a:rPr>
              <a:t>NSF and the awardee mutually agree that termination would be in both parties’ best interest.</a:t>
            </a:r>
          </a:p>
          <a:p>
            <a:pPr marL="1025525" lvl="2" indent="-222250" eaLnBrk="0" hangingPunct="0">
              <a:lnSpc>
                <a:spcPct val="90000"/>
              </a:lnSpc>
              <a:spcBef>
                <a:spcPct val="20000"/>
              </a:spcBef>
              <a:spcAft>
                <a:spcPts val="0"/>
              </a:spcAft>
              <a:buFont typeface="Arial"/>
              <a:buChar char="•"/>
              <a:defRPr/>
            </a:pPr>
            <a:r>
              <a:rPr lang="en-US" sz="2400" kern="0" dirty="0">
                <a:latin typeface="Arial"/>
              </a:rPr>
              <a:t>If NSF and the awardee cannot reach an agreement, NSF reserves the right to unilaterally terminate the grant.</a:t>
            </a:r>
          </a:p>
        </p:txBody>
      </p:sp>
      <p:sp>
        <p:nvSpPr>
          <p:cNvPr id="54274" name="Rectangle 3"/>
          <p:cNvSpPr>
            <a:spLocks noChangeArrowheads="1"/>
          </p:cNvSpPr>
          <p:nvPr/>
        </p:nvSpPr>
        <p:spPr bwMode="auto">
          <a:xfrm>
            <a:off x="381000" y="361950"/>
            <a:ext cx="8382000" cy="838200"/>
          </a:xfrm>
          <a:prstGeom prst="rect">
            <a:avLst/>
          </a:prstGeom>
          <a:noFill/>
          <a:ln w="9525">
            <a:noFill/>
            <a:miter lim="800000"/>
            <a:headEnd/>
            <a:tailEnd/>
          </a:ln>
        </p:spPr>
        <p:txBody>
          <a:bodyPr anchor="ctr"/>
          <a:lstStyle/>
          <a:p>
            <a:r>
              <a:rPr lang="en-US" sz="4000" b="1">
                <a:solidFill>
                  <a:srgbClr val="FED368"/>
                </a:solidFill>
                <a:cs typeface="Arial" charset="0"/>
              </a:rPr>
              <a:t>Award Termination &amp; </a:t>
            </a:r>
          </a:p>
          <a:p>
            <a:r>
              <a:rPr lang="en-US" sz="4000" b="1">
                <a:solidFill>
                  <a:srgbClr val="FED368"/>
                </a:solidFill>
                <a:cs typeface="Arial" charset="0"/>
              </a:rPr>
              <a:t>Disciplinary Actions</a:t>
            </a:r>
          </a:p>
        </p:txBody>
      </p:sp>
      <p:sp>
        <p:nvSpPr>
          <p:cNvPr id="6" name="Rectangle 5"/>
          <p:cNvSpPr>
            <a:spLocks noChangeArrowheads="1"/>
          </p:cNvSpPr>
          <p:nvPr/>
        </p:nvSpPr>
        <p:spPr bwMode="auto">
          <a:xfrm>
            <a:off x="381000" y="4214813"/>
            <a:ext cx="7993063" cy="1693862"/>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endParaRPr lang="en-US" sz="2400" b="1" dirty="0">
              <a:solidFill>
                <a:srgbClr val="FED368"/>
              </a:solidFill>
            </a:endParaRPr>
          </a:p>
          <a:p>
            <a:pPr marL="174625" indent="-174625">
              <a:lnSpc>
                <a:spcPct val="105000"/>
              </a:lnSpc>
              <a:spcBef>
                <a:spcPts val="100"/>
              </a:spcBef>
              <a:spcAft>
                <a:spcPts val="0"/>
              </a:spcAft>
              <a:buFontTx/>
              <a:buChar char="•"/>
              <a:defRPr/>
            </a:pPr>
            <a:r>
              <a:rPr lang="en-US" sz="2400" b="1" dirty="0">
                <a:solidFill>
                  <a:srgbClr val="FED368"/>
                </a:solidFill>
              </a:rPr>
              <a:t>By the awardee:</a:t>
            </a:r>
          </a:p>
          <a:p>
            <a:pPr marL="568325" lvl="1" indent="-222250" eaLnBrk="0" hangingPunct="0">
              <a:lnSpc>
                <a:spcPct val="90000"/>
              </a:lnSpc>
              <a:spcBef>
                <a:spcPct val="20000"/>
              </a:spcBef>
              <a:spcAft>
                <a:spcPts val="0"/>
              </a:spcAft>
              <a:buFontTx/>
              <a:buChar char="–"/>
              <a:defRPr/>
            </a:pPr>
            <a:r>
              <a:rPr lang="en-US" sz="2400" kern="0" dirty="0">
                <a:latin typeface="Arial"/>
              </a:rPr>
              <a:t>Via written notice to NSF.</a:t>
            </a:r>
          </a:p>
          <a:p>
            <a:pPr marL="1025525" lvl="2" indent="-222250" eaLnBrk="0" hangingPunct="0">
              <a:lnSpc>
                <a:spcPct val="90000"/>
              </a:lnSpc>
              <a:spcBef>
                <a:spcPct val="20000"/>
              </a:spcBef>
              <a:spcAft>
                <a:spcPts val="0"/>
              </a:spcAft>
              <a:buFont typeface="Arial"/>
              <a:buChar char="•"/>
              <a:defRPr/>
            </a:pPr>
            <a:endParaRPr lang="en-US" sz="2400" kern="0" dirty="0">
              <a:latin typeface="Aria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533400" indent="-533400">
              <a:lnSpc>
                <a:spcPct val="90000"/>
              </a:lnSpc>
              <a:spcBef>
                <a:spcPct val="45000"/>
              </a:spcBef>
              <a:defRPr/>
            </a:pPr>
            <a:endParaRPr lang="en-US" dirty="0" smtClean="0"/>
          </a:p>
          <a:p>
            <a:pPr marL="533400" indent="-533400">
              <a:lnSpc>
                <a:spcPct val="90000"/>
              </a:lnSpc>
              <a:spcBef>
                <a:spcPct val="45000"/>
              </a:spcBef>
              <a:defRPr/>
            </a:pPr>
            <a:r>
              <a:rPr lang="en-US" sz="2800" dirty="0" smtClean="0">
                <a:solidFill>
                  <a:srgbClr val="FFFFFF"/>
                </a:solidFill>
              </a:rPr>
              <a:t>Effective Communication</a:t>
            </a:r>
          </a:p>
          <a:p>
            <a:pPr marL="533400" indent="-533400">
              <a:lnSpc>
                <a:spcPct val="90000"/>
              </a:lnSpc>
              <a:spcBef>
                <a:spcPct val="45000"/>
              </a:spcBef>
              <a:buFontTx/>
              <a:buNone/>
              <a:defRPr/>
            </a:pPr>
            <a:endParaRPr lang="en-US" sz="2800" dirty="0" smtClean="0">
              <a:solidFill>
                <a:srgbClr val="FFFFFF"/>
              </a:solidFill>
            </a:endParaRPr>
          </a:p>
          <a:p>
            <a:pPr marL="533400" indent="-533400">
              <a:lnSpc>
                <a:spcPct val="90000"/>
              </a:lnSpc>
              <a:spcBef>
                <a:spcPct val="45000"/>
              </a:spcBef>
              <a:defRPr/>
            </a:pPr>
            <a:r>
              <a:rPr lang="en-US" sz="2800" dirty="0" smtClean="0">
                <a:solidFill>
                  <a:srgbClr val="FFFFFF"/>
                </a:solidFill>
              </a:rPr>
              <a:t>Know requirements (award letter, award terms and conditions, OMB Circulars)</a:t>
            </a:r>
          </a:p>
          <a:p>
            <a:pPr marL="533400" indent="-533400">
              <a:lnSpc>
                <a:spcPct val="90000"/>
              </a:lnSpc>
              <a:spcBef>
                <a:spcPct val="45000"/>
              </a:spcBef>
              <a:defRPr/>
            </a:pPr>
            <a:endParaRPr lang="en-US" sz="2800" dirty="0" smtClean="0">
              <a:solidFill>
                <a:srgbClr val="FFFFFF"/>
              </a:solidFill>
            </a:endParaRPr>
          </a:p>
          <a:p>
            <a:pPr marL="533400" indent="-533400">
              <a:lnSpc>
                <a:spcPct val="90000"/>
              </a:lnSpc>
              <a:spcBef>
                <a:spcPct val="45000"/>
              </a:spcBef>
              <a:defRPr/>
            </a:pPr>
            <a:r>
              <a:rPr lang="en-US" sz="2800" dirty="0" smtClean="0">
                <a:solidFill>
                  <a:srgbClr val="FFFFFF"/>
                </a:solidFill>
              </a:rPr>
              <a:t>Good accounting practices – accumulation &amp; segregation of costs</a:t>
            </a:r>
          </a:p>
          <a:p>
            <a:pPr>
              <a:defRPr/>
            </a:pPr>
            <a:endParaRPr lang="en-US" dirty="0"/>
          </a:p>
        </p:txBody>
      </p:sp>
      <p:sp>
        <p:nvSpPr>
          <p:cNvPr id="4" name="Rectangle 5"/>
          <p:cNvSpPr>
            <a:spLocks noGrp="1" noChangeArrowheads="1"/>
          </p:cNvSpPr>
          <p:nvPr>
            <p:ph type="title"/>
          </p:nvPr>
        </p:nvSpPr>
        <p:spPr bwMode="auto">
          <a:ln>
            <a:miter lim="800000"/>
            <a:headEnd/>
            <a:tailEnd/>
          </a:ln>
        </p:spPr>
        <p:txBody>
          <a:bodyPr vert="horz" wrap="square" lIns="91440" tIns="45720" rIns="91440" bIns="45720" numCol="1" anchor="ctr" anchorCtr="0" compatLnSpc="1">
            <a:prstTxWarp prst="textNoShape">
              <a:avLst/>
            </a:prstTxWarp>
            <a:normAutofit fontScale="90000"/>
          </a:bodyPr>
          <a:lstStyle/>
          <a:p>
            <a:pPr algn="l" eaLnBrk="1" hangingPunct="1">
              <a:lnSpc>
                <a:spcPct val="150000"/>
              </a:lnSpc>
              <a:defRPr/>
            </a:pPr>
            <a:r>
              <a:rPr lang="en-US" sz="4000" b="1" dirty="0" smtClean="0">
                <a:solidFill>
                  <a:schemeClr val="bg1"/>
                </a:solidFill>
              </a:rPr>
              <a:t>Nuts &amp; Bolts of </a:t>
            </a:r>
            <a:br>
              <a:rPr lang="en-US" sz="4000" b="1" dirty="0" smtClean="0">
                <a:solidFill>
                  <a:schemeClr val="bg1"/>
                </a:solidFill>
              </a:rPr>
            </a:br>
            <a:r>
              <a:rPr lang="en-US" sz="4000" b="1" dirty="0" smtClean="0">
                <a:solidFill>
                  <a:schemeClr val="bg1"/>
                </a:solidFill>
              </a:rPr>
              <a:t>Award Management</a:t>
            </a:r>
            <a:endParaRPr lang="en-US" sz="2400" b="1" dirty="0" smtClean="0">
              <a:solidFill>
                <a:srgbClr val="FFFFFF"/>
              </a:solidFill>
            </a:endParaRPr>
          </a:p>
        </p:txBody>
      </p:sp>
      <p:pic>
        <p:nvPicPr>
          <p:cNvPr id="5" name="Picture 4" descr="http://images.clipartof.com/small/227814-Royalty-Free-RF-Clipart-Illustration-Of-A-3d-Robot-With-Nuts-And-Bolts.jpg"/>
          <p:cNvPicPr/>
          <p:nvPr/>
        </p:nvPicPr>
        <p:blipFill>
          <a:blip r:embed="rId2" cstate="print"/>
          <a:srcRect t="2200" r="5624" b="9359"/>
          <a:stretch>
            <a:fillRect/>
          </a:stretch>
        </p:blipFill>
        <p:spPr bwMode="auto">
          <a:xfrm>
            <a:off x="6969566" y="5334000"/>
            <a:ext cx="2174434" cy="1524000"/>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NSF_monitor-home.png"/>
          <p:cNvPicPr>
            <a:picLocks noChangeAspect="1"/>
          </p:cNvPicPr>
          <p:nvPr/>
        </p:nvPicPr>
        <p:blipFill>
          <a:blip r:embed="rId3" cstate="print"/>
          <a:srcRect/>
          <a:stretch>
            <a:fillRect/>
          </a:stretch>
        </p:blipFill>
        <p:spPr bwMode="auto">
          <a:xfrm>
            <a:off x="4329113" y="2420938"/>
            <a:ext cx="4343400" cy="4437062"/>
          </a:xfrm>
          <a:prstGeom prst="rect">
            <a:avLst/>
          </a:prstGeom>
          <a:noFill/>
          <a:ln w="9525">
            <a:noFill/>
            <a:miter lim="800000"/>
            <a:headEnd/>
            <a:tailEnd/>
          </a:ln>
        </p:spPr>
      </p:pic>
      <p:sp>
        <p:nvSpPr>
          <p:cNvPr id="9" name="Rectangle 4"/>
          <p:cNvSpPr>
            <a:spLocks noChangeArrowheads="1"/>
          </p:cNvSpPr>
          <p:nvPr/>
        </p:nvSpPr>
        <p:spPr bwMode="auto">
          <a:xfrm>
            <a:off x="396875" y="1387475"/>
            <a:ext cx="8153400" cy="2354263"/>
          </a:xfrm>
          <a:prstGeom prst="rect">
            <a:avLst/>
          </a:prstGeom>
          <a:noFill/>
          <a:ln w="9525">
            <a:noFill/>
            <a:miter lim="800000"/>
            <a:headEnd/>
            <a:tailEnd/>
          </a:ln>
        </p:spPr>
        <p:txBody>
          <a:bodyPr>
            <a:spAutoFit/>
          </a:bodyPr>
          <a:lstStyle/>
          <a:p>
            <a:pPr>
              <a:lnSpc>
                <a:spcPct val="105000"/>
              </a:lnSpc>
              <a:spcBef>
                <a:spcPct val="20000"/>
              </a:spcBef>
              <a:spcAft>
                <a:spcPct val="15000"/>
              </a:spcAft>
            </a:pPr>
            <a:endParaRPr lang="en-US" sz="2800" b="1">
              <a:solidFill>
                <a:srgbClr val="FED368"/>
              </a:solidFill>
            </a:endParaRPr>
          </a:p>
          <a:p>
            <a:pPr>
              <a:lnSpc>
                <a:spcPct val="105000"/>
              </a:lnSpc>
              <a:spcBef>
                <a:spcPct val="20000"/>
              </a:spcBef>
              <a:spcAft>
                <a:spcPct val="15000"/>
              </a:spcAft>
            </a:pPr>
            <a:r>
              <a:rPr lang="en-US" sz="2800" b="1">
                <a:solidFill>
                  <a:srgbClr val="FED368"/>
                </a:solidFill>
              </a:rPr>
              <a:t>Need More information? </a:t>
            </a:r>
          </a:p>
          <a:p>
            <a:pPr>
              <a:lnSpc>
                <a:spcPct val="105000"/>
              </a:lnSpc>
              <a:spcBef>
                <a:spcPct val="20000"/>
              </a:spcBef>
              <a:spcAft>
                <a:spcPct val="15000"/>
              </a:spcAft>
            </a:pPr>
            <a:r>
              <a:rPr lang="en-US" sz="2800" b="1">
                <a:solidFill>
                  <a:srgbClr val="FED368"/>
                </a:solidFill>
              </a:rPr>
              <a:t>NSF home page:</a:t>
            </a:r>
          </a:p>
          <a:p>
            <a:pPr>
              <a:lnSpc>
                <a:spcPct val="105000"/>
              </a:lnSpc>
              <a:spcBef>
                <a:spcPct val="20000"/>
              </a:spcBef>
              <a:spcAft>
                <a:spcPct val="15000"/>
              </a:spcAft>
            </a:pPr>
            <a:r>
              <a:rPr lang="en-US" sz="2800" b="1">
                <a:solidFill>
                  <a:srgbClr val="FED368"/>
                </a:solidFill>
              </a:rPr>
              <a:t> </a:t>
            </a:r>
            <a:r>
              <a:rPr lang="en-US" sz="2800" b="1">
                <a:solidFill>
                  <a:srgbClr val="FED368"/>
                </a:solidFill>
                <a:hlinkClick r:id="rId4"/>
              </a:rPr>
              <a:t>http://www.nsf.gov</a:t>
            </a:r>
            <a:r>
              <a:rPr lang="en-US" sz="2800" b="1">
                <a:solidFill>
                  <a:srgbClr val="FED368"/>
                </a:solidFill>
              </a:rPr>
              <a:t> </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FED368"/>
                </a:solidFill>
              </a:rPr>
              <a:t>QUICK REFERENCE LINKS</a:t>
            </a:r>
          </a:p>
        </p:txBody>
      </p:sp>
      <p:sp>
        <p:nvSpPr>
          <p:cNvPr id="58370"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hlinkClick r:id="rId2"/>
            </a:endParaRPr>
          </a:p>
          <a:p>
            <a:r>
              <a:rPr lang="en-US" sz="2400" dirty="0" smtClean="0">
                <a:solidFill>
                  <a:srgbClr val="00B0F0"/>
                </a:solidFill>
              </a:rPr>
              <a:t>http://www.nsf.gov/pubs/policydocs/pappguide/nsf11001/nsf11_1.pdf </a:t>
            </a:r>
            <a:r>
              <a:rPr lang="en-US" sz="2400" dirty="0" smtClean="0">
                <a:solidFill>
                  <a:srgbClr val="FED368"/>
                </a:solidFill>
              </a:rPr>
              <a:t>Proposal &amp;Award Policies &amp; Procedures Guide</a:t>
            </a:r>
          </a:p>
          <a:p>
            <a:r>
              <a:rPr lang="en-US" sz="2400" dirty="0" smtClean="0">
                <a:solidFill>
                  <a:srgbClr val="00B0F0"/>
                </a:solidFill>
                <a:hlinkClick r:id="rId3"/>
              </a:rPr>
              <a:t>http://www.nsf.gov/bfa/dga/index.jsp</a:t>
            </a:r>
            <a:r>
              <a:rPr lang="en-US" sz="2400" dirty="0" smtClean="0">
                <a:solidFill>
                  <a:srgbClr val="00B0F0"/>
                </a:solidFill>
              </a:rPr>
              <a:t>  </a:t>
            </a:r>
            <a:r>
              <a:rPr lang="en-US" sz="2400" dirty="0" smtClean="0">
                <a:solidFill>
                  <a:srgbClr val="FED368"/>
                </a:solidFill>
              </a:rPr>
              <a:t>Division of Grants and Agreements</a:t>
            </a:r>
          </a:p>
          <a:p>
            <a:r>
              <a:rPr lang="en-US" sz="2400" dirty="0" smtClean="0">
                <a:solidFill>
                  <a:srgbClr val="0070C0"/>
                </a:solidFill>
                <a:hlinkClick r:id="rId4"/>
              </a:rPr>
              <a:t>http://www.nsf.gov/bfa/dfm/index.jsp</a:t>
            </a:r>
            <a:r>
              <a:rPr lang="en-US" sz="2400" dirty="0" smtClean="0">
                <a:solidFill>
                  <a:srgbClr val="0070C0"/>
                </a:solidFill>
              </a:rPr>
              <a:t>  </a:t>
            </a:r>
            <a:r>
              <a:rPr lang="en-US" sz="2400" dirty="0" smtClean="0">
                <a:solidFill>
                  <a:srgbClr val="FED368"/>
                </a:solidFill>
              </a:rPr>
              <a:t>Division of Financial Management</a:t>
            </a:r>
          </a:p>
          <a:p>
            <a:r>
              <a:rPr lang="en-US" sz="2400" dirty="0" smtClean="0">
                <a:solidFill>
                  <a:srgbClr val="00B0F0"/>
                </a:solidFill>
                <a:hlinkClick r:id="rId5"/>
              </a:rPr>
              <a:t>http://www.nsf.gov/bfa/dias/caar/index.jsp</a:t>
            </a:r>
            <a:r>
              <a:rPr lang="en-US" sz="2400" dirty="0" smtClean="0">
                <a:solidFill>
                  <a:srgbClr val="00B0F0"/>
                </a:solidFill>
              </a:rPr>
              <a:t> </a:t>
            </a:r>
            <a:r>
              <a:rPr lang="en-US" sz="2400" dirty="0" smtClean="0">
                <a:solidFill>
                  <a:srgbClr val="FED368"/>
                </a:solidFill>
              </a:rPr>
              <a:t>Cost Analysis &amp; Audit Resolution Branch</a:t>
            </a:r>
          </a:p>
          <a:p>
            <a:r>
              <a:rPr lang="en-US" sz="2400" dirty="0" smtClean="0">
                <a:solidFill>
                  <a:srgbClr val="00B0F0"/>
                </a:solidFill>
                <a:hlinkClick r:id="rId6"/>
              </a:rPr>
              <a:t>www.whitehouse.gov/</a:t>
            </a:r>
            <a:r>
              <a:rPr lang="en-US" sz="2400" b="1" dirty="0" smtClean="0">
                <a:solidFill>
                  <a:srgbClr val="00B0F0"/>
                </a:solidFill>
                <a:hlinkClick r:id="rId6"/>
              </a:rPr>
              <a:t>OMB</a:t>
            </a:r>
            <a:r>
              <a:rPr lang="en-US" sz="2400" dirty="0" smtClean="0">
                <a:solidFill>
                  <a:srgbClr val="00B0F0"/>
                </a:solidFill>
                <a:hlinkClick r:id="rId6"/>
              </a:rPr>
              <a:t>/</a:t>
            </a:r>
            <a:r>
              <a:rPr lang="en-US" sz="2400" b="1" dirty="0" smtClean="0">
                <a:solidFill>
                  <a:srgbClr val="00B0F0"/>
                </a:solidFill>
                <a:hlinkClick r:id="rId6"/>
              </a:rPr>
              <a:t>circulars</a:t>
            </a:r>
            <a:r>
              <a:rPr lang="en-US" sz="2400" dirty="0" smtClean="0">
                <a:solidFill>
                  <a:srgbClr val="00B0F0"/>
                </a:solidFill>
                <a:hlinkClick r:id="rId6"/>
              </a:rPr>
              <a:t>/</a:t>
            </a:r>
            <a:r>
              <a:rPr lang="en-US" sz="2400" dirty="0" smtClean="0">
                <a:solidFill>
                  <a:srgbClr val="00B0F0"/>
                </a:solidFill>
              </a:rPr>
              <a:t> </a:t>
            </a:r>
            <a:r>
              <a:rPr lang="en-US" sz="2400" dirty="0" smtClean="0"/>
              <a:t> </a:t>
            </a:r>
            <a:r>
              <a:rPr lang="en-US" sz="2400" dirty="0" smtClean="0">
                <a:solidFill>
                  <a:srgbClr val="FED368"/>
                </a:solidFill>
              </a:rPr>
              <a:t>OMB Circulars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90600" y="1905000"/>
            <a:ext cx="3733800" cy="2576513"/>
          </a:xfrm>
          <a:prstGeom prst="rect">
            <a:avLst/>
          </a:prstGeom>
          <a:noFill/>
          <a:ln w="9525">
            <a:noFill/>
            <a:miter lim="800000"/>
            <a:headEnd/>
            <a:tailEnd/>
          </a:ln>
        </p:spPr>
        <p:txBody>
          <a:bodyPr>
            <a:spAutoFit/>
          </a:bodyPr>
          <a:lstStyle/>
          <a:p>
            <a:pPr algn="ctr">
              <a:lnSpc>
                <a:spcPct val="120000"/>
              </a:lnSpc>
              <a:spcBef>
                <a:spcPct val="20000"/>
              </a:spcBef>
              <a:spcAft>
                <a:spcPct val="50000"/>
              </a:spcAft>
            </a:pPr>
            <a:endParaRPr lang="en-US" sz="5400" b="1" dirty="0">
              <a:solidFill>
                <a:srgbClr val="FED368"/>
              </a:solidFill>
            </a:endParaRPr>
          </a:p>
          <a:p>
            <a:pPr algn="ctr">
              <a:lnSpc>
                <a:spcPct val="120000"/>
              </a:lnSpc>
              <a:spcBef>
                <a:spcPct val="20000"/>
              </a:spcBef>
              <a:spcAft>
                <a:spcPct val="50000"/>
              </a:spcAft>
            </a:pPr>
            <a:r>
              <a:rPr lang="en-US" sz="5400" b="1" dirty="0">
                <a:solidFill>
                  <a:srgbClr val="FED368"/>
                </a:solidFill>
              </a:rPr>
              <a:t>Ask Early,</a:t>
            </a:r>
            <a:endParaRPr lang="en-US" sz="5400" dirty="0"/>
          </a:p>
        </p:txBody>
      </p:sp>
      <p:sp>
        <p:nvSpPr>
          <p:cNvPr id="60419" name="Rectangle 3"/>
          <p:cNvSpPr>
            <a:spLocks noChangeArrowheads="1"/>
          </p:cNvSpPr>
          <p:nvPr/>
        </p:nvSpPr>
        <p:spPr bwMode="auto">
          <a:xfrm>
            <a:off x="4495800" y="1905000"/>
            <a:ext cx="3810000" cy="2576513"/>
          </a:xfrm>
          <a:prstGeom prst="rect">
            <a:avLst/>
          </a:prstGeom>
          <a:noFill/>
          <a:ln w="9525">
            <a:noFill/>
            <a:miter lim="800000"/>
            <a:headEnd/>
            <a:tailEnd/>
          </a:ln>
        </p:spPr>
        <p:txBody>
          <a:bodyPr>
            <a:spAutoFit/>
          </a:bodyPr>
          <a:lstStyle/>
          <a:p>
            <a:pPr algn="ctr">
              <a:lnSpc>
                <a:spcPct val="120000"/>
              </a:lnSpc>
              <a:spcBef>
                <a:spcPct val="20000"/>
              </a:spcBef>
              <a:spcAft>
                <a:spcPct val="50000"/>
              </a:spcAft>
            </a:pPr>
            <a:endParaRPr lang="en-US" sz="5400" b="1" dirty="0">
              <a:solidFill>
                <a:srgbClr val="FED368"/>
              </a:solidFill>
            </a:endParaRPr>
          </a:p>
          <a:p>
            <a:pPr algn="ctr">
              <a:lnSpc>
                <a:spcPct val="120000"/>
              </a:lnSpc>
              <a:spcBef>
                <a:spcPct val="20000"/>
              </a:spcBef>
              <a:spcAft>
                <a:spcPct val="50000"/>
              </a:spcAft>
            </a:pPr>
            <a:r>
              <a:rPr lang="en-US" sz="5400" b="1" dirty="0">
                <a:solidFill>
                  <a:srgbClr val="FED368"/>
                </a:solidFill>
              </a:rPr>
              <a:t>Ask Often!</a:t>
            </a:r>
            <a:endParaRPr lang="en-US" sz="5400" dirty="0"/>
          </a:p>
        </p:txBody>
      </p:sp>
      <p:pic>
        <p:nvPicPr>
          <p:cNvPr id="5" name="Picture 4" descr="http://images.clipartof.com/small/1061074-3d-Tortoise-With-Bolts-And-Nuts-Royalty-Free-CGI-Clip-Art-Illustration.jpg"/>
          <p:cNvPicPr/>
          <p:nvPr/>
        </p:nvPicPr>
        <p:blipFill>
          <a:blip r:embed="rId2" cstate="print"/>
          <a:srcRect t="6353" r="10093" b="4470"/>
          <a:stretch>
            <a:fillRect/>
          </a:stretch>
        </p:blipFill>
        <p:spPr bwMode="auto">
          <a:xfrm>
            <a:off x="1199179" y="521444"/>
            <a:ext cx="2621114" cy="2533041"/>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5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2000" fill="hold"/>
                                        <p:tgtEl>
                                          <p:spTgt spid="60418"/>
                                        </p:tgtEl>
                                        <p:attrNameLst>
                                          <p:attrName>ppt_x</p:attrName>
                                        </p:attrNameLst>
                                      </p:cBhvr>
                                      <p:tavLst>
                                        <p:tav tm="0">
                                          <p:val>
                                            <p:strVal val="0-#ppt_w/2"/>
                                          </p:val>
                                        </p:tav>
                                        <p:tav tm="100000">
                                          <p:val>
                                            <p:strVal val="#ppt_x"/>
                                          </p:val>
                                        </p:tav>
                                      </p:tavLst>
                                    </p:anim>
                                    <p:anim calcmode="lin" valueType="num">
                                      <p:cBhvr additive="base">
                                        <p:cTn id="8" dur="2000" fill="hold"/>
                                        <p:tgtEl>
                                          <p:spTgt spid="6041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decel="50000" fill="hold" grpId="0" nodeType="afterEffect">
                                  <p:stCondLst>
                                    <p:cond delay="0"/>
                                  </p:stCondLst>
                                  <p:childTnLst>
                                    <p:set>
                                      <p:cBhvr>
                                        <p:cTn id="11" dur="1" fill="hold">
                                          <p:stCondLst>
                                            <p:cond delay="0"/>
                                          </p:stCondLst>
                                        </p:cTn>
                                        <p:tgtEl>
                                          <p:spTgt spid="60419"/>
                                        </p:tgtEl>
                                        <p:attrNameLst>
                                          <p:attrName>style.visibility</p:attrName>
                                        </p:attrNameLst>
                                      </p:cBhvr>
                                      <p:to>
                                        <p:strVal val="visible"/>
                                      </p:to>
                                    </p:set>
                                    <p:anim calcmode="lin" valueType="num">
                                      <p:cBhvr additive="base">
                                        <p:cTn id="12" dur="2000" fill="hold"/>
                                        <p:tgtEl>
                                          <p:spTgt spid="60419"/>
                                        </p:tgtEl>
                                        <p:attrNameLst>
                                          <p:attrName>ppt_x</p:attrName>
                                        </p:attrNameLst>
                                      </p:cBhvr>
                                      <p:tavLst>
                                        <p:tav tm="0">
                                          <p:val>
                                            <p:strVal val="1+#ppt_w/2"/>
                                          </p:val>
                                        </p:tav>
                                        <p:tav tm="100000">
                                          <p:val>
                                            <p:strVal val="#ppt_x"/>
                                          </p:val>
                                        </p:tav>
                                      </p:tavLst>
                                    </p:anim>
                                    <p:anim calcmode="lin" valueType="num">
                                      <p:cBhvr additive="base">
                                        <p:cTn id="13" dur="2000" fill="hold"/>
                                        <p:tgtEl>
                                          <p:spTgt spid="60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pPr>
              <a:defRPr/>
            </a:pPr>
            <a:r>
              <a:rPr lang="en-US" sz="4000" b="1" dirty="0" smtClean="0">
                <a:latin typeface="+mn-lt"/>
              </a:rPr>
              <a:t>DGA </a:t>
            </a:r>
            <a:r>
              <a:rPr lang="en-US" sz="4000" b="1" dirty="0">
                <a:latin typeface="+mn-lt"/>
              </a:rPr>
              <a:t>Award Management </a:t>
            </a:r>
          </a:p>
        </p:txBody>
      </p:sp>
      <p:sp>
        <p:nvSpPr>
          <p:cNvPr id="5" name="Rectangle 4"/>
          <p:cNvSpPr>
            <a:spLocks noChangeArrowheads="1"/>
          </p:cNvSpPr>
          <p:nvPr/>
        </p:nvSpPr>
        <p:spPr bwMode="auto">
          <a:xfrm>
            <a:off x="381000" y="1212575"/>
            <a:ext cx="8458200" cy="2696123"/>
          </a:xfrm>
          <a:prstGeom prst="rect">
            <a:avLst/>
          </a:prstGeom>
          <a:noFill/>
          <a:ln w="9525">
            <a:noFill/>
            <a:miter lim="800000"/>
            <a:headEnd/>
            <a:tailEnd/>
          </a:ln>
          <a:effectLst/>
        </p:spPr>
        <p:txBody>
          <a:bodyPr wrap="square">
            <a:spAutoFit/>
          </a:bodyPr>
          <a:lstStyle/>
          <a:p>
            <a:pPr marL="174625" indent="-174625">
              <a:lnSpc>
                <a:spcPct val="105000"/>
              </a:lnSpc>
              <a:spcBef>
                <a:spcPts val="100"/>
              </a:spcBef>
              <a:spcAft>
                <a:spcPts val="0"/>
              </a:spcAft>
              <a:buFontTx/>
              <a:buChar char="•"/>
              <a:defRPr/>
            </a:pPr>
            <a:r>
              <a:rPr lang="en-US" sz="2400" b="1" dirty="0" smtClean="0">
                <a:solidFill>
                  <a:srgbClr val="FED368"/>
                </a:solidFill>
              </a:rPr>
              <a:t>DGA’s mission</a:t>
            </a:r>
          </a:p>
          <a:p>
            <a:pPr marL="568325" lvl="1" indent="-222250" eaLnBrk="0" hangingPunct="0">
              <a:lnSpc>
                <a:spcPct val="90000"/>
              </a:lnSpc>
              <a:spcBef>
                <a:spcPct val="20000"/>
              </a:spcBef>
              <a:spcAft>
                <a:spcPts val="0"/>
              </a:spcAft>
              <a:buFontTx/>
              <a:buChar char="–"/>
              <a:defRPr/>
            </a:pPr>
            <a:endParaRPr lang="en-US" sz="2400" dirty="0" smtClean="0"/>
          </a:p>
          <a:p>
            <a:pPr marL="568325" lvl="1" indent="-222250" eaLnBrk="0" hangingPunct="0">
              <a:lnSpc>
                <a:spcPct val="90000"/>
              </a:lnSpc>
              <a:spcBef>
                <a:spcPct val="20000"/>
              </a:spcBef>
              <a:spcAft>
                <a:spcPts val="0"/>
              </a:spcAft>
              <a:buFontTx/>
              <a:buChar char="–"/>
              <a:defRPr/>
            </a:pPr>
            <a:r>
              <a:rPr lang="en-US" sz="2400" dirty="0" smtClean="0"/>
              <a:t>The Division of Grants and Agreements (DGA) </a:t>
            </a:r>
          </a:p>
          <a:p>
            <a:pPr marL="568325" lvl="1" indent="-222250" eaLnBrk="0" hangingPunct="0">
              <a:lnSpc>
                <a:spcPct val="90000"/>
              </a:lnSpc>
              <a:spcBef>
                <a:spcPct val="20000"/>
              </a:spcBef>
              <a:spcAft>
                <a:spcPts val="0"/>
              </a:spcAft>
              <a:defRPr/>
            </a:pPr>
            <a:r>
              <a:rPr lang="en-US" sz="2400" dirty="0" smtClean="0"/>
              <a:t>   supports the issuance of NSF assistance awards and other agreements by providing business, financial, and award administration assistance from pre-award through closeout.</a:t>
            </a:r>
            <a:endParaRPr lang="en-US" sz="2400" kern="0" dirty="0" smtClean="0">
              <a:latin typeface="Arial"/>
            </a:endParaRPr>
          </a:p>
        </p:txBody>
      </p:sp>
      <p:sp>
        <p:nvSpPr>
          <p:cNvPr id="6" name="Rectangle 5"/>
          <p:cNvSpPr>
            <a:spLocks noChangeArrowheads="1"/>
          </p:cNvSpPr>
          <p:nvPr/>
        </p:nvSpPr>
        <p:spPr bwMode="auto">
          <a:xfrm>
            <a:off x="380999" y="4360449"/>
            <a:ext cx="8458200" cy="1669175"/>
          </a:xfrm>
          <a:prstGeom prst="rect">
            <a:avLst/>
          </a:prstGeom>
          <a:noFill/>
          <a:ln w="9525">
            <a:noFill/>
            <a:miter lim="800000"/>
            <a:headEnd/>
            <a:tailEnd/>
          </a:ln>
        </p:spPr>
        <p:txBody>
          <a:bodyPr>
            <a:spAutoFit/>
          </a:bodyPr>
          <a:lstStyle/>
          <a:p>
            <a:pPr marL="174625" lvl="1" indent="-174625" eaLnBrk="0" hangingPunct="0">
              <a:lnSpc>
                <a:spcPct val="105000"/>
              </a:lnSpc>
              <a:spcBef>
                <a:spcPts val="100"/>
              </a:spcBef>
              <a:buFontTx/>
              <a:buChar char="•"/>
              <a:defRPr/>
            </a:pPr>
            <a:r>
              <a:rPr lang="en-US" sz="2400" b="1" dirty="0" smtClean="0">
                <a:solidFill>
                  <a:srgbClr val="FED368"/>
                </a:solidFill>
              </a:rPr>
              <a:t>Program </a:t>
            </a:r>
            <a:r>
              <a:rPr lang="en-US" sz="2400" b="1" dirty="0">
                <a:solidFill>
                  <a:srgbClr val="FED368"/>
                </a:solidFill>
              </a:rPr>
              <a:t>provides oversight of scientific progress</a:t>
            </a:r>
          </a:p>
          <a:p>
            <a:pPr marL="174625" lvl="1" indent="-174625" eaLnBrk="0" hangingPunct="0">
              <a:lnSpc>
                <a:spcPct val="105000"/>
              </a:lnSpc>
              <a:spcBef>
                <a:spcPts val="100"/>
              </a:spcBef>
              <a:buFontTx/>
              <a:buChar char="•"/>
              <a:defRPr/>
            </a:pPr>
            <a:r>
              <a:rPr lang="en-US" sz="2400" b="1" dirty="0" smtClean="0">
                <a:solidFill>
                  <a:srgbClr val="FED368"/>
                </a:solidFill>
              </a:rPr>
              <a:t>DGA along with our Cost Analysis Branch </a:t>
            </a:r>
            <a:r>
              <a:rPr lang="en-US" sz="2400" b="1" dirty="0">
                <a:solidFill>
                  <a:srgbClr val="FED368"/>
                </a:solidFill>
              </a:rPr>
              <a:t>provides oversight of compliance and business </a:t>
            </a:r>
            <a:r>
              <a:rPr lang="en-US" sz="2400" b="1" dirty="0" smtClean="0">
                <a:solidFill>
                  <a:srgbClr val="FED368"/>
                </a:solidFill>
              </a:rPr>
              <a:t>assistance</a:t>
            </a:r>
          </a:p>
          <a:p>
            <a:pPr marL="174625" lvl="1" indent="-174625" eaLnBrk="0" hangingPunct="0">
              <a:lnSpc>
                <a:spcPct val="105000"/>
              </a:lnSpc>
              <a:spcBef>
                <a:spcPts val="100"/>
              </a:spcBef>
              <a:buFontTx/>
              <a:buChar char="•"/>
              <a:defRPr/>
            </a:pPr>
            <a:endParaRPr lang="en-US" sz="2400" b="1" dirty="0">
              <a:solidFill>
                <a:srgbClr val="FED368"/>
              </a:solidFill>
            </a:endParaRPr>
          </a:p>
        </p:txBody>
      </p:sp>
      <p:sp>
        <p:nvSpPr>
          <p:cNvPr id="7" name="Rectangle 6"/>
          <p:cNvSpPr>
            <a:spLocks noChangeArrowheads="1"/>
          </p:cNvSpPr>
          <p:nvPr/>
        </p:nvSpPr>
        <p:spPr bwMode="auto">
          <a:xfrm>
            <a:off x="261730" y="5897631"/>
            <a:ext cx="8458200" cy="47625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dirty="0">
                <a:solidFill>
                  <a:srgbClr val="FED368"/>
                </a:solidFill>
              </a:rPr>
              <a:t>Audit responsibility and investigations reside with OIG</a:t>
            </a:r>
            <a:endParaRPr lang="en-US" sz="24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r>
              <a:rPr lang="en-US" sz="4000" b="1">
                <a:solidFill>
                  <a:srgbClr val="FED368"/>
                </a:solidFill>
                <a:latin typeface="Garamond" pitchFamily="18" charset="0"/>
              </a:rPr>
              <a:t>Award Administration Roles</a:t>
            </a:r>
          </a:p>
        </p:txBody>
      </p:sp>
      <p:sp>
        <p:nvSpPr>
          <p:cNvPr id="5" name="Rectangle 4"/>
          <p:cNvSpPr>
            <a:spLocks noChangeArrowheads="1"/>
          </p:cNvSpPr>
          <p:nvPr/>
        </p:nvSpPr>
        <p:spPr bwMode="auto">
          <a:xfrm>
            <a:off x="368808" y="1346581"/>
            <a:ext cx="8458200" cy="2911475"/>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Awardee:</a:t>
            </a:r>
          </a:p>
          <a:p>
            <a:pPr marL="568325" lvl="1" indent="-222250" eaLnBrk="0" hangingPunct="0">
              <a:lnSpc>
                <a:spcPct val="90000"/>
              </a:lnSpc>
              <a:spcBef>
                <a:spcPct val="20000"/>
              </a:spcBef>
              <a:spcAft>
                <a:spcPts val="0"/>
              </a:spcAft>
              <a:buFontTx/>
              <a:buChar char="–"/>
              <a:defRPr/>
            </a:pPr>
            <a:r>
              <a:rPr lang="en-US" sz="2400" kern="0" dirty="0">
                <a:latin typeface="Arial"/>
              </a:rPr>
              <a:t>Ensures that actions:</a:t>
            </a:r>
          </a:p>
          <a:p>
            <a:pPr marL="1025525" lvl="2" indent="-222250" eaLnBrk="0" hangingPunct="0">
              <a:lnSpc>
                <a:spcPct val="90000"/>
              </a:lnSpc>
              <a:spcBef>
                <a:spcPct val="20000"/>
              </a:spcBef>
              <a:spcAft>
                <a:spcPts val="0"/>
              </a:spcAft>
              <a:buFont typeface="Arial"/>
              <a:buChar char="•"/>
              <a:defRPr/>
            </a:pPr>
            <a:r>
              <a:rPr lang="en-US" sz="2400" kern="0" dirty="0">
                <a:latin typeface="Arial"/>
              </a:rPr>
              <a:t>Are consistent with award terms and conditions.</a:t>
            </a:r>
          </a:p>
          <a:p>
            <a:pPr marL="1025525" lvl="2" indent="-222250" eaLnBrk="0" hangingPunct="0">
              <a:lnSpc>
                <a:spcPct val="90000"/>
              </a:lnSpc>
              <a:spcBef>
                <a:spcPct val="20000"/>
              </a:spcBef>
              <a:spcAft>
                <a:spcPts val="0"/>
              </a:spcAft>
              <a:buFont typeface="Arial"/>
              <a:buChar char="•"/>
              <a:defRPr/>
            </a:pPr>
            <a:r>
              <a:rPr lang="en-US" sz="2400" kern="0" dirty="0">
                <a:latin typeface="Arial"/>
              </a:rPr>
              <a:t>Are consistent with NSF and awardee policies.</a:t>
            </a:r>
          </a:p>
          <a:p>
            <a:pPr marL="1025525" lvl="2" indent="-222250" eaLnBrk="0" hangingPunct="0">
              <a:lnSpc>
                <a:spcPct val="90000"/>
              </a:lnSpc>
              <a:spcBef>
                <a:spcPct val="20000"/>
              </a:spcBef>
              <a:spcAft>
                <a:spcPts val="0"/>
              </a:spcAft>
              <a:buFont typeface="Arial"/>
              <a:buChar char="•"/>
              <a:defRPr/>
            </a:pPr>
            <a:r>
              <a:rPr lang="en-US" sz="2400" kern="0" dirty="0">
                <a:latin typeface="Arial"/>
              </a:rPr>
              <a:t>Represent effective use of resources.</a:t>
            </a:r>
          </a:p>
          <a:p>
            <a:pPr marL="1025525" lvl="2" indent="-222250" eaLnBrk="0" hangingPunct="0">
              <a:lnSpc>
                <a:spcPct val="90000"/>
              </a:lnSpc>
              <a:spcBef>
                <a:spcPct val="20000"/>
              </a:spcBef>
              <a:spcAft>
                <a:spcPts val="0"/>
              </a:spcAft>
              <a:buFont typeface="Arial"/>
              <a:buChar char="•"/>
              <a:defRPr/>
            </a:pPr>
            <a:r>
              <a:rPr lang="en-US" sz="2400" kern="0" dirty="0">
                <a:latin typeface="Arial"/>
              </a:rPr>
              <a:t>Avoid any significant project changes.</a:t>
            </a:r>
          </a:p>
          <a:p>
            <a:pPr marL="174625" indent="-174625">
              <a:lnSpc>
                <a:spcPct val="105000"/>
              </a:lnSpc>
              <a:spcBef>
                <a:spcPts val="100"/>
              </a:spcBef>
              <a:spcAft>
                <a:spcPts val="0"/>
              </a:spcAft>
              <a:buFontTx/>
              <a:buChar char="•"/>
              <a:defRPr/>
            </a:pPr>
            <a:endParaRPr lang="en-US" sz="2400" b="1" dirty="0">
              <a:solidFill>
                <a:srgbClr val="FED368"/>
              </a:solidFill>
            </a:endParaRPr>
          </a:p>
        </p:txBody>
      </p:sp>
      <p:sp>
        <p:nvSpPr>
          <p:cNvPr id="6" name="Rectangle 5"/>
          <p:cNvSpPr>
            <a:spLocks noChangeArrowheads="1"/>
          </p:cNvSpPr>
          <p:nvPr/>
        </p:nvSpPr>
        <p:spPr bwMode="auto">
          <a:xfrm>
            <a:off x="381000" y="3924681"/>
            <a:ext cx="8458200" cy="1281376"/>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dirty="0">
                <a:solidFill>
                  <a:srgbClr val="FED368"/>
                </a:solidFill>
              </a:rPr>
              <a:t>NSF:</a:t>
            </a:r>
          </a:p>
          <a:p>
            <a:pPr marL="576263" lvl="2" indent="-288925">
              <a:lnSpc>
                <a:spcPct val="105000"/>
              </a:lnSpc>
              <a:spcBef>
                <a:spcPts val="100"/>
              </a:spcBef>
              <a:spcAft>
                <a:spcPts val="0"/>
              </a:spcAft>
              <a:buFont typeface="Lucida Grande"/>
              <a:buChar char="−"/>
              <a:tabLst>
                <a:tab pos="347663" algn="l"/>
              </a:tabLst>
              <a:defRPr/>
            </a:pPr>
            <a:r>
              <a:rPr lang="en-US" sz="2400" kern="0" dirty="0">
                <a:latin typeface="Arial"/>
              </a:rPr>
              <a:t>Provides minimal </a:t>
            </a:r>
            <a:r>
              <a:rPr lang="en-US" sz="2400" kern="0" dirty="0" smtClean="0">
                <a:latin typeface="Arial"/>
              </a:rPr>
              <a:t>monitoring.</a:t>
            </a:r>
            <a:endParaRPr lang="en-US" sz="2400" kern="0" dirty="0">
              <a:latin typeface="Arial"/>
            </a:endParaRPr>
          </a:p>
          <a:p>
            <a:pPr marL="174625" indent="-174625">
              <a:lnSpc>
                <a:spcPct val="105000"/>
              </a:lnSpc>
              <a:spcBef>
                <a:spcPts val="100"/>
              </a:spcBef>
              <a:spcAft>
                <a:spcPts val="0"/>
              </a:spcAft>
              <a:buFontTx/>
              <a:buChar char="•"/>
              <a:defRPr/>
            </a:pPr>
            <a:endParaRPr lang="en-US" sz="2400" b="1" dirty="0">
              <a:solidFill>
                <a:srgbClr val="FED368"/>
              </a:solidFill>
            </a:endParaRPr>
          </a:p>
        </p:txBody>
      </p:sp>
      <p:pic>
        <p:nvPicPr>
          <p:cNvPr id="7" name="Picture 6" descr="http://ts4.mm.bing.net/images/thumbnail.aspx?q=4935648046548443&amp;id=514f9e8560134708c22705d2975a2616&amp;index=newexp&amp;url=http%3a%2f%2fwww.graphicsfactory.com%2fclip-art%2fimage_files%2ftn_image%2f5%2f772685-tn_wrench-bolt-nut.gif">
            <a:hlinkClick r:id="rId3"/>
          </p:cNvPr>
          <p:cNvPicPr/>
          <p:nvPr/>
        </p:nvPicPr>
        <p:blipFill>
          <a:blip r:embed="rId4" cstate="print"/>
          <a:srcRect b="18103"/>
          <a:stretch>
            <a:fillRect/>
          </a:stretch>
        </p:blipFill>
        <p:spPr bwMode="auto">
          <a:xfrm>
            <a:off x="7533861" y="4671391"/>
            <a:ext cx="1610139" cy="2186609"/>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381000" y="228600"/>
            <a:ext cx="8382000" cy="838200"/>
          </a:xfrm>
          <a:prstGeom prst="rect">
            <a:avLst/>
          </a:prstGeom>
          <a:noFill/>
          <a:ln w="9525">
            <a:noFill/>
            <a:miter lim="800000"/>
            <a:headEnd/>
            <a:tailEnd/>
          </a:ln>
        </p:spPr>
        <p:txBody>
          <a:bodyPr anchor="ctr"/>
          <a:lstStyle/>
          <a:p>
            <a:r>
              <a:rPr lang="en-US" sz="4000" b="1">
                <a:latin typeface="Garamond" pitchFamily="18" charset="0"/>
              </a:rPr>
              <a:t>Award Notification</a:t>
            </a:r>
          </a:p>
        </p:txBody>
      </p:sp>
      <p:sp>
        <p:nvSpPr>
          <p:cNvPr id="5" name="Rectangle 4"/>
          <p:cNvSpPr>
            <a:spLocks noChangeArrowheads="1"/>
          </p:cNvSpPr>
          <p:nvPr/>
        </p:nvSpPr>
        <p:spPr bwMode="auto">
          <a:xfrm>
            <a:off x="381000" y="1273429"/>
            <a:ext cx="8458200" cy="354330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dirty="0">
                <a:solidFill>
                  <a:srgbClr val="FED368"/>
                </a:solidFill>
              </a:rPr>
              <a:t>Grants</a:t>
            </a:r>
          </a:p>
          <a:p>
            <a:pPr marL="568325" lvl="1" indent="-222250" eaLnBrk="0" hangingPunct="0">
              <a:lnSpc>
                <a:spcPct val="90000"/>
              </a:lnSpc>
              <a:spcBef>
                <a:spcPct val="20000"/>
              </a:spcBef>
              <a:buFontTx/>
              <a:buChar char="–"/>
            </a:pPr>
            <a:r>
              <a:rPr lang="en-US" sz="2400" dirty="0"/>
              <a:t>Award Notice, Research Terms &amp; Conditions,</a:t>
            </a:r>
          </a:p>
          <a:p>
            <a:pPr marL="568325" lvl="1" indent="-222250" eaLnBrk="0" hangingPunct="0">
              <a:lnSpc>
                <a:spcPct val="90000"/>
              </a:lnSpc>
              <a:spcBef>
                <a:spcPct val="20000"/>
              </a:spcBef>
            </a:pPr>
            <a:r>
              <a:rPr lang="en-US" sz="2400" dirty="0"/>
              <a:t>   Research Terms and Conditions (RTCs), occasional</a:t>
            </a:r>
          </a:p>
          <a:p>
            <a:pPr marL="568325" lvl="1" indent="-222250" eaLnBrk="0" hangingPunct="0">
              <a:lnSpc>
                <a:spcPct val="90000"/>
              </a:lnSpc>
              <a:spcBef>
                <a:spcPct val="20000"/>
              </a:spcBef>
            </a:pPr>
            <a:r>
              <a:rPr lang="en-US" sz="2400" dirty="0"/>
              <a:t>   special conditions, and other documents incorporated by reference</a:t>
            </a:r>
          </a:p>
          <a:p>
            <a:pPr marL="568325" lvl="1" indent="-222250" eaLnBrk="0" hangingPunct="0">
              <a:lnSpc>
                <a:spcPct val="90000"/>
              </a:lnSpc>
              <a:spcBef>
                <a:spcPct val="20000"/>
              </a:spcBef>
              <a:buFontTx/>
              <a:buChar char="–"/>
            </a:pPr>
            <a:r>
              <a:rPr lang="en-US" sz="2400" dirty="0"/>
              <a:t>Electronic dissemination of Award Notice to AOR (Office of Sponsored Research)</a:t>
            </a:r>
          </a:p>
          <a:p>
            <a:pPr marL="568325" lvl="1" indent="-222250" eaLnBrk="0" hangingPunct="0">
              <a:lnSpc>
                <a:spcPct val="90000"/>
              </a:lnSpc>
              <a:spcBef>
                <a:spcPct val="20000"/>
              </a:spcBef>
              <a:buFontTx/>
              <a:buChar char="–"/>
            </a:pPr>
            <a:r>
              <a:rPr lang="en-US" sz="2400" dirty="0"/>
              <a:t>Awardee Distribution of Terms &amp; Conditions</a:t>
            </a:r>
          </a:p>
          <a:p>
            <a:pPr marL="568325" lvl="1" indent="-222250" eaLnBrk="0" hangingPunct="0">
              <a:lnSpc>
                <a:spcPct val="90000"/>
              </a:lnSpc>
              <a:spcBef>
                <a:spcPct val="20000"/>
              </a:spcBef>
              <a:buFontTx/>
              <a:buChar char="–"/>
            </a:pPr>
            <a:r>
              <a:rPr lang="en-US" sz="2400" dirty="0"/>
              <a:t>Also available electronically via </a:t>
            </a:r>
            <a:r>
              <a:rPr lang="en-US" sz="2400" dirty="0" err="1"/>
              <a:t>FastLane</a:t>
            </a:r>
            <a:endParaRPr lang="en-US" sz="24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0" y="-142875"/>
            <a:ext cx="8845550" cy="1938338"/>
          </a:xfrm>
          <a:prstGeom prst="rect">
            <a:avLst/>
          </a:prstGeom>
          <a:noFill/>
          <a:ln w="9525">
            <a:noFill/>
            <a:miter lim="800000"/>
            <a:headEnd/>
            <a:tailEnd/>
          </a:ln>
        </p:spPr>
        <p:txBody>
          <a:bodyPr anchor="ctr">
            <a:spAutoFit/>
          </a:bodyPr>
          <a:lstStyle/>
          <a:p>
            <a:r>
              <a:rPr lang="en-US" sz="4000" b="1">
                <a:solidFill>
                  <a:srgbClr val="FED368"/>
                </a:solidFill>
                <a:cs typeface="Arial" charset="0"/>
              </a:rPr>
              <a:t>Award Changes with </a:t>
            </a:r>
            <a:br>
              <a:rPr lang="en-US" sz="4000" b="1">
                <a:solidFill>
                  <a:srgbClr val="FED368"/>
                </a:solidFill>
                <a:cs typeface="Arial" charset="0"/>
              </a:rPr>
            </a:br>
            <a:r>
              <a:rPr lang="en-US" sz="4000" b="1">
                <a:solidFill>
                  <a:srgbClr val="FED368"/>
                </a:solidFill>
                <a:cs typeface="Arial" charset="0"/>
              </a:rPr>
              <a:t>Awardee-Authorized </a:t>
            </a:r>
          </a:p>
          <a:p>
            <a:r>
              <a:rPr lang="en-US" sz="4000" b="1">
                <a:solidFill>
                  <a:srgbClr val="FED368"/>
                </a:solidFill>
                <a:cs typeface="Arial" charset="0"/>
              </a:rPr>
              <a:t>Approvals</a:t>
            </a:r>
          </a:p>
        </p:txBody>
      </p:sp>
      <p:sp>
        <p:nvSpPr>
          <p:cNvPr id="5" name="Rectangle 4"/>
          <p:cNvSpPr>
            <a:spLocks noChangeArrowheads="1"/>
          </p:cNvSpPr>
          <p:nvPr/>
        </p:nvSpPr>
        <p:spPr bwMode="auto">
          <a:xfrm>
            <a:off x="381000" y="2366963"/>
            <a:ext cx="8458200" cy="3460750"/>
          </a:xfrm>
          <a:prstGeom prst="rect">
            <a:avLst/>
          </a:prstGeom>
          <a:noFill/>
          <a:ln w="9525">
            <a:noFill/>
            <a:miter lim="800000"/>
            <a:headEnd/>
            <a:tailEnd/>
          </a:ln>
          <a:effectLst/>
        </p:spPr>
        <p:txBody>
          <a:bodyPr>
            <a:spAutoFit/>
          </a:bodyPr>
          <a:lstStyle/>
          <a:p>
            <a:pPr marL="174625" indent="-174625">
              <a:lnSpc>
                <a:spcPct val="105000"/>
              </a:lnSpc>
              <a:spcBef>
                <a:spcPts val="100"/>
              </a:spcBef>
              <a:buFontTx/>
              <a:buChar char="•"/>
            </a:pPr>
            <a:endParaRPr lang="en-US" sz="2400" b="1" dirty="0">
              <a:solidFill>
                <a:srgbClr val="FED368"/>
              </a:solidFill>
            </a:endParaRPr>
          </a:p>
          <a:p>
            <a:pPr marL="174625" indent="-174625">
              <a:lnSpc>
                <a:spcPct val="105000"/>
              </a:lnSpc>
              <a:spcBef>
                <a:spcPts val="100"/>
              </a:spcBef>
              <a:buFontTx/>
              <a:buChar char="•"/>
            </a:pPr>
            <a:endParaRPr lang="en-US" sz="2400" b="1" dirty="0">
              <a:solidFill>
                <a:srgbClr val="FED368"/>
              </a:solidFill>
            </a:endParaRPr>
          </a:p>
          <a:p>
            <a:pPr marL="174625" indent="-174625">
              <a:lnSpc>
                <a:spcPct val="105000"/>
              </a:lnSpc>
              <a:spcBef>
                <a:spcPts val="100"/>
              </a:spcBef>
              <a:buFontTx/>
              <a:buChar char="•"/>
            </a:pPr>
            <a:r>
              <a:rPr lang="en-US" sz="2400" b="1" dirty="0">
                <a:solidFill>
                  <a:srgbClr val="FED368"/>
                </a:solidFill>
              </a:rPr>
              <a:t>Virtually all budget changes</a:t>
            </a:r>
          </a:p>
          <a:p>
            <a:pPr marL="568325" lvl="1" indent="-222250" eaLnBrk="0" hangingPunct="0">
              <a:lnSpc>
                <a:spcPct val="90000"/>
              </a:lnSpc>
              <a:spcBef>
                <a:spcPct val="20000"/>
              </a:spcBef>
              <a:buFontTx/>
              <a:buChar char="–"/>
            </a:pPr>
            <a:r>
              <a:rPr lang="en-US" sz="2400" dirty="0"/>
              <a:t>Budget changes are the PI’s prerogative and are subject to organizational approval</a:t>
            </a:r>
          </a:p>
          <a:p>
            <a:pPr marL="568325" lvl="1" indent="-222250" eaLnBrk="0" hangingPunct="0">
              <a:lnSpc>
                <a:spcPct val="90000"/>
              </a:lnSpc>
              <a:spcBef>
                <a:spcPct val="20000"/>
              </a:spcBef>
              <a:buFontTx/>
              <a:buChar char="–"/>
            </a:pPr>
            <a:r>
              <a:rPr lang="en-US" sz="2400" dirty="0"/>
              <a:t>Exception: when budget changes alter the objective or scope</a:t>
            </a:r>
          </a:p>
          <a:p>
            <a:pPr marL="568325" lvl="1" indent="-222250" eaLnBrk="0" hangingPunct="0">
              <a:lnSpc>
                <a:spcPct val="90000"/>
              </a:lnSpc>
              <a:spcBef>
                <a:spcPct val="20000"/>
              </a:spcBef>
              <a:buFontTx/>
              <a:buChar char="–"/>
            </a:pPr>
            <a:r>
              <a:rPr lang="en-US" sz="2400" dirty="0"/>
              <a:t>Exception: when budget changes alter participant support costs</a:t>
            </a:r>
          </a:p>
        </p:txBody>
      </p:sp>
      <p:sp>
        <p:nvSpPr>
          <p:cNvPr id="7" name="Rectangle 4"/>
          <p:cNvSpPr>
            <a:spLocks noChangeArrowheads="1"/>
          </p:cNvSpPr>
          <p:nvPr/>
        </p:nvSpPr>
        <p:spPr bwMode="auto">
          <a:xfrm>
            <a:off x="396875" y="1666875"/>
            <a:ext cx="8153400" cy="1116013"/>
          </a:xfrm>
          <a:prstGeom prst="rect">
            <a:avLst/>
          </a:prstGeom>
          <a:noFill/>
          <a:ln w="9525">
            <a:noFill/>
            <a:miter lim="800000"/>
            <a:headEnd/>
            <a:tailEnd/>
          </a:ln>
        </p:spPr>
        <p:txBody>
          <a:bodyPr>
            <a:spAutoFit/>
          </a:bodyPr>
          <a:lstStyle/>
          <a:p>
            <a:pPr>
              <a:lnSpc>
                <a:spcPct val="105000"/>
              </a:lnSpc>
              <a:spcBef>
                <a:spcPct val="20000"/>
              </a:spcBef>
              <a:spcAft>
                <a:spcPct val="15000"/>
              </a:spcAft>
            </a:pPr>
            <a:endParaRPr lang="en-US" sz="2800" b="1">
              <a:solidFill>
                <a:srgbClr val="FED368"/>
              </a:solidFill>
            </a:endParaRPr>
          </a:p>
          <a:p>
            <a:pPr>
              <a:lnSpc>
                <a:spcPct val="105000"/>
              </a:lnSpc>
              <a:spcBef>
                <a:spcPct val="20000"/>
              </a:spcBef>
              <a:spcAft>
                <a:spcPct val="15000"/>
              </a:spcAft>
            </a:pPr>
            <a:r>
              <a:rPr lang="en-US" sz="2800" b="1">
                <a:solidFill>
                  <a:srgbClr val="FED368"/>
                </a:solidFill>
              </a:rPr>
              <a:t>Notification to NSF is NOT required for:</a:t>
            </a:r>
          </a:p>
        </p:txBody>
      </p:sp>
      <p:sp>
        <p:nvSpPr>
          <p:cNvPr id="9" name="Rectangle 8"/>
          <p:cNvSpPr>
            <a:spLocks noChangeArrowheads="1"/>
          </p:cNvSpPr>
          <p:nvPr/>
        </p:nvSpPr>
        <p:spPr bwMode="auto">
          <a:xfrm>
            <a:off x="381000" y="5133975"/>
            <a:ext cx="8458200" cy="12541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endParaRPr lang="en-US" sz="2400" b="1">
              <a:solidFill>
                <a:srgbClr val="FED368"/>
              </a:solidFill>
            </a:endParaRPr>
          </a:p>
          <a:p>
            <a:pPr marL="174625" indent="-174625">
              <a:lnSpc>
                <a:spcPct val="105000"/>
              </a:lnSpc>
              <a:spcBef>
                <a:spcPts val="100"/>
              </a:spcBef>
              <a:buFontTx/>
              <a:buChar char="•"/>
            </a:pPr>
            <a:endParaRPr lang="en-US" sz="2400" b="1">
              <a:solidFill>
                <a:srgbClr val="FED368"/>
              </a:solidFill>
            </a:endParaRPr>
          </a:p>
          <a:p>
            <a:pPr marL="174625" indent="-174625">
              <a:lnSpc>
                <a:spcPct val="105000"/>
              </a:lnSpc>
              <a:spcBef>
                <a:spcPts val="100"/>
              </a:spcBef>
              <a:buFontTx/>
              <a:buChar char="•"/>
            </a:pPr>
            <a:r>
              <a:rPr lang="en-US" sz="2400" b="1">
                <a:solidFill>
                  <a:srgbClr val="FED368"/>
                </a:solidFill>
              </a:rPr>
              <a:t>90 Day Pre-Award Costs</a:t>
            </a:r>
          </a:p>
        </p:txBody>
      </p:sp>
      <p:pic>
        <p:nvPicPr>
          <p:cNvPr id="6" name="Picture 5" descr="http://ts3.mm.bing.net/images/thumbnail.aspx?q=4946033285988790&amp;id=c34bcfdac688ba11c52ac2483ff87e6f&amp;index=newexp&amp;url=http%3a%2f%2fngfl.northumberland.gov.uk%2fclipart%2fToys%2fimages%2fpower%2520rangers%2520col_jpg.jpg">
            <a:hlinkClick r:id="rId3"/>
          </p:cNvPr>
          <p:cNvPicPr/>
          <p:nvPr/>
        </p:nvPicPr>
        <p:blipFill>
          <a:blip r:embed="rId4" cstate="print"/>
          <a:srcRect/>
          <a:stretch>
            <a:fillRect/>
          </a:stretch>
        </p:blipFill>
        <p:spPr bwMode="auto">
          <a:xfrm>
            <a:off x="7458075" y="5753100"/>
            <a:ext cx="1685925" cy="1104900"/>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3000" fill="hold"/>
                                        <p:tgtEl>
                                          <p:spTgt spid="6"/>
                                        </p:tgtEl>
                                        <p:attrNameLst>
                                          <p:attrName>ppt_x</p:attrName>
                                        </p:attrNameLst>
                                      </p:cBhvr>
                                      <p:tavLst>
                                        <p:tav tm="0">
                                          <p:val>
                                            <p:strVal val="#ppt_x"/>
                                          </p:val>
                                        </p:tav>
                                        <p:tav tm="100000">
                                          <p:val>
                                            <p:strVal val="#ppt_x"/>
                                          </p:val>
                                        </p:tav>
                                      </p:tavLst>
                                    </p:anim>
                                    <p:anim calcmode="lin" valueType="num">
                                      <p:cBhvr additive="base">
                                        <p:cTn id="21"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381000" y="119063"/>
            <a:ext cx="8382000" cy="1323975"/>
          </a:xfrm>
          <a:prstGeom prst="rect">
            <a:avLst/>
          </a:prstGeom>
          <a:noFill/>
          <a:ln w="9525">
            <a:noFill/>
            <a:miter lim="800000"/>
            <a:headEnd/>
            <a:tailEnd/>
          </a:ln>
        </p:spPr>
        <p:txBody>
          <a:bodyPr anchor="ctr">
            <a:spAutoFit/>
          </a:bodyPr>
          <a:lstStyle/>
          <a:p>
            <a:pPr>
              <a:defRPr/>
            </a:pPr>
            <a:r>
              <a:rPr lang="en-US" sz="4000" b="1" dirty="0">
                <a:latin typeface="+mj-lt"/>
              </a:rPr>
              <a:t>Award Changes Requiring </a:t>
            </a:r>
          </a:p>
          <a:p>
            <a:pPr>
              <a:defRPr/>
            </a:pPr>
            <a:r>
              <a:rPr lang="en-US" sz="4000" b="1" dirty="0">
                <a:latin typeface="+mj-lt"/>
              </a:rPr>
              <a:t>NSF Notification</a:t>
            </a:r>
          </a:p>
        </p:txBody>
      </p:sp>
      <p:sp>
        <p:nvSpPr>
          <p:cNvPr id="5" name="Rectangle 4"/>
          <p:cNvSpPr>
            <a:spLocks noChangeArrowheads="1"/>
          </p:cNvSpPr>
          <p:nvPr/>
        </p:nvSpPr>
        <p:spPr bwMode="auto">
          <a:xfrm>
            <a:off x="381000" y="2309813"/>
            <a:ext cx="8458200" cy="886397"/>
          </a:xfrm>
          <a:prstGeom prst="rect">
            <a:avLst/>
          </a:prstGeom>
          <a:noFill/>
          <a:ln w="9525">
            <a:noFill/>
            <a:miter lim="800000"/>
            <a:headEnd/>
            <a:tailEnd/>
          </a:ln>
          <a:effectLst/>
        </p:spPr>
        <p:txBody>
          <a:bodyPr>
            <a:spAutoFit/>
          </a:bodyPr>
          <a:lstStyle/>
          <a:p>
            <a:pPr marL="174625" indent="-174625">
              <a:lnSpc>
                <a:spcPct val="105000"/>
              </a:lnSpc>
              <a:spcBef>
                <a:spcPts val="100"/>
              </a:spcBef>
              <a:spcAft>
                <a:spcPts val="0"/>
              </a:spcAft>
              <a:buFontTx/>
              <a:buChar char="•"/>
              <a:defRPr/>
            </a:pPr>
            <a:r>
              <a:rPr lang="en-US" sz="2400" b="1" u="sng" dirty="0">
                <a:solidFill>
                  <a:srgbClr val="FED368"/>
                </a:solidFill>
              </a:rPr>
              <a:t>Single</a:t>
            </a:r>
            <a:r>
              <a:rPr lang="en-US" sz="2400" b="1" dirty="0">
                <a:solidFill>
                  <a:srgbClr val="FED368"/>
                </a:solidFill>
              </a:rPr>
              <a:t> 12 Month No-Cost Extension</a:t>
            </a:r>
          </a:p>
          <a:p>
            <a:pPr marL="568325" lvl="1" indent="-222250" eaLnBrk="0" hangingPunct="0">
              <a:lnSpc>
                <a:spcPct val="90000"/>
              </a:lnSpc>
              <a:spcBef>
                <a:spcPct val="20000"/>
              </a:spcBef>
              <a:spcAft>
                <a:spcPts val="0"/>
              </a:spcAft>
              <a:buFontTx/>
              <a:buChar char="–"/>
              <a:defRPr/>
            </a:pPr>
            <a:r>
              <a:rPr lang="en-US" sz="2400" kern="0" dirty="0">
                <a:latin typeface="Arial"/>
              </a:rPr>
              <a:t>Does not include awards that contain a zero </a:t>
            </a:r>
            <a:r>
              <a:rPr lang="en-US" sz="2400" kern="0" dirty="0" smtClean="0">
                <a:latin typeface="Arial"/>
              </a:rPr>
              <a:t>balance</a:t>
            </a:r>
            <a:endParaRPr lang="en-US" sz="2400" kern="0" dirty="0">
              <a:latin typeface="Arial"/>
            </a:endParaRPr>
          </a:p>
        </p:txBody>
      </p:sp>
      <p:sp>
        <p:nvSpPr>
          <p:cNvPr id="7" name="Rectangle 4"/>
          <p:cNvSpPr>
            <a:spLocks noChangeArrowheads="1"/>
          </p:cNvSpPr>
          <p:nvPr/>
        </p:nvSpPr>
        <p:spPr bwMode="auto">
          <a:xfrm>
            <a:off x="396875" y="1609725"/>
            <a:ext cx="8153400" cy="544513"/>
          </a:xfrm>
          <a:prstGeom prst="rect">
            <a:avLst/>
          </a:prstGeom>
          <a:noFill/>
          <a:ln w="9525">
            <a:noFill/>
            <a:miter lim="800000"/>
            <a:headEnd/>
            <a:tailEnd/>
          </a:ln>
        </p:spPr>
        <p:txBody>
          <a:bodyPr>
            <a:spAutoFit/>
          </a:bodyPr>
          <a:lstStyle/>
          <a:p>
            <a:pPr>
              <a:lnSpc>
                <a:spcPct val="105000"/>
              </a:lnSpc>
              <a:spcBef>
                <a:spcPct val="20000"/>
              </a:spcBef>
              <a:spcAft>
                <a:spcPct val="15000"/>
              </a:spcAft>
            </a:pPr>
            <a:r>
              <a:rPr lang="en-US" sz="2800" b="1">
                <a:solidFill>
                  <a:srgbClr val="FED368"/>
                </a:solidFill>
              </a:rPr>
              <a:t>Notification to NSF IS required for:</a:t>
            </a:r>
          </a:p>
        </p:txBody>
      </p:sp>
      <p:sp>
        <p:nvSpPr>
          <p:cNvPr id="9" name="Rectangle 8"/>
          <p:cNvSpPr>
            <a:spLocks noChangeArrowheads="1"/>
          </p:cNvSpPr>
          <p:nvPr/>
        </p:nvSpPr>
        <p:spPr bwMode="auto">
          <a:xfrm>
            <a:off x="381000" y="3670300"/>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Significant changes in methods &amp; procedures*</a:t>
            </a:r>
          </a:p>
        </p:txBody>
      </p:sp>
      <p:sp>
        <p:nvSpPr>
          <p:cNvPr id="8" name="Rectangle 7"/>
          <p:cNvSpPr>
            <a:spLocks noChangeArrowheads="1"/>
          </p:cNvSpPr>
          <p:nvPr/>
        </p:nvSpPr>
        <p:spPr bwMode="auto">
          <a:xfrm>
            <a:off x="381000" y="4108450"/>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Unusual occurrences*</a:t>
            </a:r>
          </a:p>
        </p:txBody>
      </p:sp>
      <p:sp>
        <p:nvSpPr>
          <p:cNvPr id="10" name="Rectangle 9"/>
          <p:cNvSpPr>
            <a:spLocks noChangeArrowheads="1"/>
          </p:cNvSpPr>
          <p:nvPr/>
        </p:nvSpPr>
        <p:spPr bwMode="auto">
          <a:xfrm>
            <a:off x="381000" y="4548188"/>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Short term absences (less than 90 days)*</a:t>
            </a:r>
          </a:p>
        </p:txBody>
      </p:sp>
      <p:sp>
        <p:nvSpPr>
          <p:cNvPr id="11" name="Rectangle 10"/>
          <p:cNvSpPr>
            <a:spLocks noChangeArrowheads="1"/>
          </p:cNvSpPr>
          <p:nvPr/>
        </p:nvSpPr>
        <p:spPr bwMode="auto">
          <a:xfrm>
            <a:off x="381000" y="5021263"/>
            <a:ext cx="8458200" cy="47942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r>
              <a:rPr lang="en-US" sz="2400" b="1">
                <a:solidFill>
                  <a:srgbClr val="FED368"/>
                </a:solidFill>
              </a:rPr>
              <a:t>Conflict of interest not handled by awardee</a:t>
            </a:r>
          </a:p>
        </p:txBody>
      </p:sp>
      <p:sp>
        <p:nvSpPr>
          <p:cNvPr id="12" name="TextBox 11"/>
          <p:cNvSpPr txBox="1">
            <a:spLocks noChangeArrowheads="1"/>
          </p:cNvSpPr>
          <p:nvPr/>
        </p:nvSpPr>
        <p:spPr bwMode="auto">
          <a:xfrm>
            <a:off x="668338" y="5908675"/>
            <a:ext cx="6723062" cy="646113"/>
          </a:xfrm>
          <a:prstGeom prst="rect">
            <a:avLst/>
          </a:prstGeom>
          <a:noFill/>
          <a:ln w="9525">
            <a:noFill/>
            <a:miter lim="800000"/>
            <a:headEnd/>
            <a:tailEnd/>
          </a:ln>
        </p:spPr>
        <p:txBody>
          <a:bodyPr>
            <a:spAutoFit/>
          </a:bodyPr>
          <a:lstStyle/>
          <a:p>
            <a:pPr marL="171450" indent="-171450">
              <a:spcBef>
                <a:spcPct val="20000"/>
              </a:spcBef>
            </a:pPr>
            <a:r>
              <a:rPr lang="en-US" dirty="0"/>
              <a:t>* Note: These three items require that the PI send notification to </a:t>
            </a:r>
            <a:r>
              <a:rPr lang="en-US" dirty="0" smtClean="0"/>
              <a:t>NSF via </a:t>
            </a:r>
            <a:r>
              <a:rPr lang="en-US" dirty="0" err="1" smtClean="0"/>
              <a:t>Fastlane</a:t>
            </a:r>
            <a:r>
              <a:rPr lang="en-US" dirty="0" smtClean="0"/>
              <a:t>, </a:t>
            </a:r>
            <a:r>
              <a:rPr lang="en-US" dirty="0"/>
              <a:t>with a copy to the AOR.</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381000" y="638175"/>
            <a:ext cx="8382000" cy="838200"/>
          </a:xfrm>
          <a:prstGeom prst="rect">
            <a:avLst/>
          </a:prstGeom>
          <a:noFill/>
          <a:ln w="9525">
            <a:noFill/>
            <a:miter lim="800000"/>
            <a:headEnd/>
            <a:tailEnd/>
          </a:ln>
        </p:spPr>
        <p:txBody>
          <a:bodyPr anchor="ctr"/>
          <a:lstStyle/>
          <a:p>
            <a:pPr>
              <a:defRPr/>
            </a:pPr>
            <a:endParaRPr lang="en-US" sz="4000" b="1" dirty="0">
              <a:solidFill>
                <a:srgbClr val="FED368"/>
              </a:solidFill>
              <a:latin typeface="Garamond" pitchFamily="18" charset="0"/>
            </a:endParaRPr>
          </a:p>
          <a:p>
            <a:pPr>
              <a:defRPr/>
            </a:pPr>
            <a:r>
              <a:rPr lang="en-US" sz="4000" b="1" dirty="0">
                <a:solidFill>
                  <a:srgbClr val="FED368"/>
                </a:solidFill>
                <a:latin typeface="+mj-lt"/>
              </a:rPr>
              <a:t>Award Changes Requiring </a:t>
            </a:r>
          </a:p>
          <a:p>
            <a:pPr>
              <a:defRPr/>
            </a:pPr>
            <a:r>
              <a:rPr lang="en-US" sz="4000" b="1" dirty="0">
                <a:solidFill>
                  <a:srgbClr val="FED368"/>
                </a:solidFill>
                <a:latin typeface="+mj-lt"/>
              </a:rPr>
              <a:t>NSF Prior Approval </a:t>
            </a:r>
          </a:p>
          <a:p>
            <a:pPr>
              <a:defRPr/>
            </a:pPr>
            <a:r>
              <a:rPr lang="en-US" sz="4000" b="1" dirty="0">
                <a:solidFill>
                  <a:srgbClr val="FED368"/>
                </a:solidFill>
                <a:latin typeface="+mj-lt"/>
              </a:rPr>
              <a:t>(Technically Related)</a:t>
            </a:r>
          </a:p>
          <a:p>
            <a:pPr>
              <a:defRPr/>
            </a:pPr>
            <a:endParaRPr lang="en-US" sz="4000" b="1" dirty="0">
              <a:solidFill>
                <a:srgbClr val="FED368"/>
              </a:solidFill>
              <a:latin typeface="Garamond" pitchFamily="18" charset="0"/>
            </a:endParaRPr>
          </a:p>
        </p:txBody>
      </p:sp>
      <p:sp>
        <p:nvSpPr>
          <p:cNvPr id="5" name="Rectangle 4"/>
          <p:cNvSpPr>
            <a:spLocks noChangeArrowheads="1"/>
          </p:cNvSpPr>
          <p:nvPr/>
        </p:nvSpPr>
        <p:spPr bwMode="auto">
          <a:xfrm>
            <a:off x="344488" y="3776663"/>
            <a:ext cx="8458200" cy="2432050"/>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endParaRPr lang="en-US" sz="2400" b="1" dirty="0">
              <a:solidFill>
                <a:srgbClr val="FED368"/>
              </a:solidFill>
            </a:endParaRPr>
          </a:p>
          <a:p>
            <a:pPr marL="174625" indent="-174625">
              <a:lnSpc>
                <a:spcPct val="105000"/>
              </a:lnSpc>
              <a:spcBef>
                <a:spcPts val="100"/>
              </a:spcBef>
              <a:buFontTx/>
              <a:buChar char="•"/>
            </a:pPr>
            <a:r>
              <a:rPr lang="en-US" sz="2400" b="1" dirty="0">
                <a:solidFill>
                  <a:srgbClr val="FED368"/>
                </a:solidFill>
              </a:rPr>
              <a:t>PI/co-PI changes:</a:t>
            </a:r>
          </a:p>
          <a:p>
            <a:pPr marL="568325" lvl="1" indent="-222250" eaLnBrk="0" hangingPunct="0">
              <a:lnSpc>
                <a:spcPct val="90000"/>
              </a:lnSpc>
              <a:spcBef>
                <a:spcPct val="20000"/>
              </a:spcBef>
              <a:buFontTx/>
              <a:buChar char="–"/>
            </a:pPr>
            <a:r>
              <a:rPr lang="en-US" sz="2400" dirty="0"/>
              <a:t>Withdrawal or change of PI/co-PI</a:t>
            </a:r>
          </a:p>
          <a:p>
            <a:pPr marL="568325" lvl="1" indent="-222250" eaLnBrk="0" hangingPunct="0">
              <a:lnSpc>
                <a:spcPct val="90000"/>
              </a:lnSpc>
              <a:spcBef>
                <a:spcPct val="20000"/>
              </a:spcBef>
              <a:buFontTx/>
              <a:buChar char="–"/>
            </a:pPr>
            <a:r>
              <a:rPr lang="en-US" sz="2400" dirty="0"/>
              <a:t>Long-term absence: defined as 90 days or more</a:t>
            </a:r>
          </a:p>
          <a:p>
            <a:pPr marL="568325" lvl="1" indent="-222250" eaLnBrk="0" hangingPunct="0">
              <a:lnSpc>
                <a:spcPct val="90000"/>
              </a:lnSpc>
              <a:spcBef>
                <a:spcPct val="20000"/>
              </a:spcBef>
              <a:buFontTx/>
              <a:buChar char="–"/>
            </a:pPr>
            <a:r>
              <a:rPr lang="en-US" sz="2400" dirty="0"/>
              <a:t>Reduction on PI level of effort: defined as a reduction of 25% or more in time devoted to the project</a:t>
            </a:r>
          </a:p>
        </p:txBody>
      </p:sp>
      <p:sp>
        <p:nvSpPr>
          <p:cNvPr id="7" name="Rectangle 4"/>
          <p:cNvSpPr>
            <a:spLocks noChangeArrowheads="1"/>
          </p:cNvSpPr>
          <p:nvPr/>
        </p:nvSpPr>
        <p:spPr bwMode="auto">
          <a:xfrm>
            <a:off x="341313" y="2135188"/>
            <a:ext cx="8153400" cy="1116012"/>
          </a:xfrm>
          <a:prstGeom prst="rect">
            <a:avLst/>
          </a:prstGeom>
          <a:noFill/>
          <a:ln w="9525">
            <a:noFill/>
            <a:miter lim="800000"/>
            <a:headEnd/>
            <a:tailEnd/>
          </a:ln>
        </p:spPr>
        <p:txBody>
          <a:bodyPr>
            <a:spAutoFit/>
          </a:bodyPr>
          <a:lstStyle/>
          <a:p>
            <a:pPr>
              <a:lnSpc>
                <a:spcPct val="105000"/>
              </a:lnSpc>
              <a:spcBef>
                <a:spcPct val="20000"/>
              </a:spcBef>
              <a:spcAft>
                <a:spcPct val="15000"/>
              </a:spcAft>
            </a:pPr>
            <a:endParaRPr lang="en-US" sz="2800" b="1">
              <a:solidFill>
                <a:srgbClr val="FED368"/>
              </a:solidFill>
            </a:endParaRPr>
          </a:p>
          <a:p>
            <a:pPr>
              <a:lnSpc>
                <a:spcPct val="105000"/>
              </a:lnSpc>
              <a:spcBef>
                <a:spcPct val="20000"/>
              </a:spcBef>
              <a:spcAft>
                <a:spcPct val="15000"/>
              </a:spcAft>
            </a:pPr>
            <a:r>
              <a:rPr lang="en-US" sz="2800" b="1">
                <a:solidFill>
                  <a:srgbClr val="FED368"/>
                </a:solidFill>
              </a:rPr>
              <a:t>NSF prior approval is required for:</a:t>
            </a:r>
          </a:p>
        </p:txBody>
      </p:sp>
      <p:sp>
        <p:nvSpPr>
          <p:cNvPr id="6" name="Rectangle 5"/>
          <p:cNvSpPr>
            <a:spLocks noChangeArrowheads="1"/>
          </p:cNvSpPr>
          <p:nvPr/>
        </p:nvSpPr>
        <p:spPr bwMode="auto">
          <a:xfrm>
            <a:off x="428625" y="2728913"/>
            <a:ext cx="8458200" cy="881062"/>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endParaRPr lang="en-US" sz="2400" b="1">
              <a:solidFill>
                <a:srgbClr val="FED368"/>
              </a:solidFill>
            </a:endParaRPr>
          </a:p>
          <a:p>
            <a:pPr marL="174625" indent="-174625">
              <a:lnSpc>
                <a:spcPct val="105000"/>
              </a:lnSpc>
              <a:spcBef>
                <a:spcPts val="100"/>
              </a:spcBef>
              <a:buFontTx/>
              <a:buChar char="•"/>
            </a:pPr>
            <a:r>
              <a:rPr lang="en-US" sz="2400" b="1"/>
              <a:t>Change in objective or scope</a:t>
            </a:r>
          </a:p>
        </p:txBody>
      </p:sp>
      <p:sp>
        <p:nvSpPr>
          <p:cNvPr id="8" name="Rectangle 7"/>
          <p:cNvSpPr>
            <a:spLocks noChangeArrowheads="1"/>
          </p:cNvSpPr>
          <p:nvPr/>
        </p:nvSpPr>
        <p:spPr bwMode="auto">
          <a:xfrm>
            <a:off x="414338" y="3240088"/>
            <a:ext cx="8458200" cy="854075"/>
          </a:xfrm>
          <a:prstGeom prst="rect">
            <a:avLst/>
          </a:prstGeom>
          <a:noFill/>
          <a:ln w="9525">
            <a:noFill/>
            <a:miter lim="800000"/>
            <a:headEnd/>
            <a:tailEnd/>
          </a:ln>
        </p:spPr>
        <p:txBody>
          <a:bodyPr>
            <a:spAutoFit/>
          </a:bodyPr>
          <a:lstStyle/>
          <a:p>
            <a:pPr marL="174625" indent="-174625">
              <a:lnSpc>
                <a:spcPct val="105000"/>
              </a:lnSpc>
              <a:spcBef>
                <a:spcPts val="100"/>
              </a:spcBef>
              <a:buFontTx/>
              <a:buChar char="•"/>
            </a:pPr>
            <a:endParaRPr lang="en-US" sz="2400" b="1">
              <a:solidFill>
                <a:srgbClr val="FED368"/>
              </a:solidFill>
            </a:endParaRPr>
          </a:p>
          <a:p>
            <a:pPr marL="174625" indent="-174625">
              <a:lnSpc>
                <a:spcPct val="105000"/>
              </a:lnSpc>
              <a:spcBef>
                <a:spcPts val="100"/>
              </a:spcBef>
              <a:buFontTx/>
              <a:buChar char="•"/>
            </a:pPr>
            <a:r>
              <a:rPr lang="en-US" sz="2400" b="1"/>
              <a:t>Change in expiration date (no-cost extension)</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theme/theme1.xml><?xml version="1.0" encoding="utf-8"?>
<a:theme xmlns:a="http://schemas.openxmlformats.org/drawingml/2006/main" name="1_Default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11834</TotalTime>
  <Words>2405</Words>
  <Application>Microsoft Macintosh PowerPoint</Application>
  <PresentationFormat>Letter Paper (8.5x11 in)</PresentationFormat>
  <Paragraphs>352</Paragraphs>
  <Slides>35</Slides>
  <Notes>21</Notes>
  <HiddenSlides>5</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1_Default Design</vt:lpstr>
      <vt:lpstr>Nuts &amp; Bolts of Award Management March 14, 2012</vt:lpstr>
      <vt:lpstr>PowerPoint Presentation</vt:lpstr>
      <vt:lpstr>Topics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 Support</vt:lpstr>
      <vt:lpstr>Participant Support</vt:lpstr>
      <vt:lpstr>Participant Support</vt:lpstr>
      <vt:lpstr>GRANTEE  DRAW DOWN  OF FUNDS</vt:lpstr>
      <vt:lpstr>GRANTEE  DRAW DOWN  OF FUNDS</vt:lpstr>
      <vt:lpstr>GRANTEE DRAW DOWN  OF FUNDS</vt:lpstr>
      <vt:lpstr>GRANTEE  DRAW DOWN  OF FUNDS</vt:lpstr>
      <vt:lpstr>Sub-awards &amp; Sub-Recipient Monitoring</vt:lpstr>
      <vt:lpstr>Prime-Awardee  Responsibilities</vt:lpstr>
      <vt:lpstr>Subrecipient OMB  A-133 Audits</vt:lpstr>
      <vt:lpstr>NSF Expectations </vt:lpstr>
      <vt:lpstr>Consultants</vt:lpstr>
      <vt:lpstr>  Consultants- Agreement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Nuts &amp; Bolts of  Award Management</vt:lpstr>
      <vt:lpstr>PowerPoint Presentation</vt:lpstr>
      <vt:lpstr>QUICK REFERENCE LINKS</vt:lpstr>
      <vt:lpstr>PowerPoint Presentation</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Preparation</dc:title>
  <dc:creator>Eric Robbins</dc:creator>
  <cp:lastModifiedBy>Kalie Sacco</cp:lastModifiedBy>
  <cp:revision>655</cp:revision>
  <dcterms:created xsi:type="dcterms:W3CDTF">2009-08-19T14:08:56Z</dcterms:created>
  <dcterms:modified xsi:type="dcterms:W3CDTF">2013-05-10T15:20:16Z</dcterms:modified>
</cp:coreProperties>
</file>