
<file path=[Content_Types].xml><?xml version="1.0" encoding="utf-8"?>
<Types xmlns="http://schemas.openxmlformats.org/package/2006/content-types">
  <Default Extension="xml" ContentType="application/xml"/>
  <Default Extension="png" ContentType="image/png"/>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 id="2147483689" r:id="rId3"/>
    <p:sldMasterId id="2147483787" r:id="rId4"/>
    <p:sldMasterId id="2147483799" r:id="rId5"/>
    <p:sldMasterId id="2147483811" r:id="rId6"/>
  </p:sldMasterIdLst>
  <p:notesMasterIdLst>
    <p:notesMasterId r:id="rId50"/>
  </p:notesMasterIdLst>
  <p:handoutMasterIdLst>
    <p:handoutMasterId r:id="rId51"/>
  </p:handoutMasterIdLst>
  <p:sldIdLst>
    <p:sldId id="420" r:id="rId7"/>
    <p:sldId id="421" r:id="rId8"/>
    <p:sldId id="456" r:id="rId9"/>
    <p:sldId id="458" r:id="rId10"/>
    <p:sldId id="459" r:id="rId11"/>
    <p:sldId id="490" r:id="rId12"/>
    <p:sldId id="353" r:id="rId13"/>
    <p:sldId id="402" r:id="rId14"/>
    <p:sldId id="499" r:id="rId15"/>
    <p:sldId id="500" r:id="rId16"/>
    <p:sldId id="525" r:id="rId17"/>
    <p:sldId id="503" r:id="rId18"/>
    <p:sldId id="504" r:id="rId19"/>
    <p:sldId id="505" r:id="rId20"/>
    <p:sldId id="506" r:id="rId21"/>
    <p:sldId id="507" r:id="rId22"/>
    <p:sldId id="508" r:id="rId23"/>
    <p:sldId id="395" r:id="rId24"/>
    <p:sldId id="431" r:id="rId25"/>
    <p:sldId id="515" r:id="rId26"/>
    <p:sldId id="433" r:id="rId27"/>
    <p:sldId id="517" r:id="rId28"/>
    <p:sldId id="518" r:id="rId29"/>
    <p:sldId id="309" r:id="rId30"/>
    <p:sldId id="540" r:id="rId31"/>
    <p:sldId id="475" r:id="rId32"/>
    <p:sldId id="519" r:id="rId33"/>
    <p:sldId id="541" r:id="rId34"/>
    <p:sldId id="542" r:id="rId35"/>
    <p:sldId id="543" r:id="rId36"/>
    <p:sldId id="544" r:id="rId37"/>
    <p:sldId id="545" r:id="rId38"/>
    <p:sldId id="546" r:id="rId39"/>
    <p:sldId id="437" r:id="rId40"/>
    <p:sldId id="415" r:id="rId41"/>
    <p:sldId id="439" r:id="rId42"/>
    <p:sldId id="477" r:id="rId43"/>
    <p:sldId id="441" r:id="rId44"/>
    <p:sldId id="547" r:id="rId45"/>
    <p:sldId id="496" r:id="rId46"/>
    <p:sldId id="548" r:id="rId47"/>
    <p:sldId id="322" r:id="rId48"/>
    <p:sldId id="462" r:id="rId49"/>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D6FA"/>
    <a:srgbClr val="FFFF99"/>
    <a:srgbClr val="C2E49C"/>
    <a:srgbClr val="7EAF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44" autoAdjust="0"/>
    <p:restoredTop sz="52229" autoAdjust="0"/>
  </p:normalViewPr>
  <p:slideViewPr>
    <p:cSldViewPr>
      <p:cViewPr varScale="1">
        <p:scale>
          <a:sx n="53" d="100"/>
          <a:sy n="53" d="100"/>
        </p:scale>
        <p:origin x="1640" y="176"/>
      </p:cViewPr>
      <p:guideLst>
        <p:guide orient="horz" pos="2160"/>
        <p:guide pos="2880"/>
      </p:guideLst>
    </p:cSldViewPr>
  </p:slideViewPr>
  <p:outlineViewPr>
    <p:cViewPr>
      <p:scale>
        <a:sx n="33" d="100"/>
        <a:sy n="33" d="100"/>
      </p:scale>
      <p:origin x="8" y="1296"/>
    </p:cViewPr>
  </p:outlineViewPr>
  <p:notesTextViewPr>
    <p:cViewPr>
      <p:scale>
        <a:sx n="100" d="100"/>
        <a:sy n="100" d="100"/>
      </p:scale>
      <p:origin x="0" y="0"/>
    </p:cViewPr>
  </p:notesTextViewPr>
  <p:sorterViewPr>
    <p:cViewPr>
      <p:scale>
        <a:sx n="120" d="100"/>
        <a:sy n="120" d="100"/>
      </p:scale>
      <p:origin x="0" y="-28960"/>
    </p:cViewPr>
  </p:sorterViewPr>
  <p:notesViewPr>
    <p:cSldViewPr>
      <p:cViewPr varScale="1">
        <p:scale>
          <a:sx n="71" d="100"/>
          <a:sy n="71" d="100"/>
        </p:scale>
        <p:origin x="3560"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79" tIns="46440" rIns="92879" bIns="46440" rtlCol="0"/>
          <a:lstStyle>
            <a:lvl1pPr algn="l">
              <a:defRPr sz="1200"/>
            </a:lvl1pPr>
          </a:lstStyle>
          <a:p>
            <a:endParaRPr lang="en-US"/>
          </a:p>
        </p:txBody>
      </p:sp>
      <p:sp>
        <p:nvSpPr>
          <p:cNvPr id="3" name="Date Placeholder 2"/>
          <p:cNvSpPr>
            <a:spLocks noGrp="1"/>
          </p:cNvSpPr>
          <p:nvPr>
            <p:ph type="dt" sz="quarter" idx="1"/>
          </p:nvPr>
        </p:nvSpPr>
        <p:spPr>
          <a:xfrm>
            <a:off x="3956551" y="0"/>
            <a:ext cx="3026833" cy="463550"/>
          </a:xfrm>
          <a:prstGeom prst="rect">
            <a:avLst/>
          </a:prstGeom>
        </p:spPr>
        <p:txBody>
          <a:bodyPr vert="horz" lIns="92879" tIns="46440" rIns="92879" bIns="46440" rtlCol="0"/>
          <a:lstStyle>
            <a:lvl1pPr algn="r">
              <a:defRPr sz="1200"/>
            </a:lvl1pPr>
          </a:lstStyle>
          <a:p>
            <a:fld id="{A6C11260-44AF-47BF-B23A-FA09E29332EF}" type="datetimeFigureOut">
              <a:rPr lang="en-US" smtClean="0"/>
              <a:pPr/>
              <a:t>9/21/17</a:t>
            </a:fld>
            <a:endParaRPr lang="en-US"/>
          </a:p>
        </p:txBody>
      </p:sp>
      <p:sp>
        <p:nvSpPr>
          <p:cNvPr id="4" name="Footer Placeholder 3"/>
          <p:cNvSpPr>
            <a:spLocks noGrp="1"/>
          </p:cNvSpPr>
          <p:nvPr>
            <p:ph type="ftr" sz="quarter" idx="2"/>
          </p:nvPr>
        </p:nvSpPr>
        <p:spPr>
          <a:xfrm>
            <a:off x="0" y="8805841"/>
            <a:ext cx="3026833" cy="463550"/>
          </a:xfrm>
          <a:prstGeom prst="rect">
            <a:avLst/>
          </a:prstGeom>
        </p:spPr>
        <p:txBody>
          <a:bodyPr vert="horz" lIns="92879" tIns="46440" rIns="92879" bIns="46440" rtlCol="0" anchor="b"/>
          <a:lstStyle>
            <a:lvl1pPr algn="l">
              <a:defRPr sz="1200"/>
            </a:lvl1pPr>
          </a:lstStyle>
          <a:p>
            <a:endParaRPr lang="en-US"/>
          </a:p>
        </p:txBody>
      </p:sp>
      <p:sp>
        <p:nvSpPr>
          <p:cNvPr id="5" name="Slide Number Placeholder 4"/>
          <p:cNvSpPr>
            <a:spLocks noGrp="1"/>
          </p:cNvSpPr>
          <p:nvPr>
            <p:ph type="sldNum" sz="quarter" idx="3"/>
          </p:nvPr>
        </p:nvSpPr>
        <p:spPr>
          <a:xfrm>
            <a:off x="3956551" y="8805841"/>
            <a:ext cx="3026833" cy="463550"/>
          </a:xfrm>
          <a:prstGeom prst="rect">
            <a:avLst/>
          </a:prstGeom>
        </p:spPr>
        <p:txBody>
          <a:bodyPr vert="horz" lIns="92879" tIns="46440" rIns="92879" bIns="46440" rtlCol="0" anchor="b"/>
          <a:lstStyle>
            <a:lvl1pPr algn="r">
              <a:defRPr sz="1200"/>
            </a:lvl1pPr>
          </a:lstStyle>
          <a:p>
            <a:fld id="{987E40BE-367C-4B37-9657-EF54473D94ED}" type="slidenum">
              <a:rPr lang="en-US" smtClean="0"/>
              <a:pPr/>
              <a:t>‹#›</a:t>
            </a:fld>
            <a:endParaRPr lang="en-US"/>
          </a:p>
        </p:txBody>
      </p:sp>
    </p:spTree>
    <p:extLst>
      <p:ext uri="{BB962C8B-B14F-4D97-AF65-F5344CB8AC3E}">
        <p14:creationId xmlns:p14="http://schemas.microsoft.com/office/powerpoint/2010/main" val="11235163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79" tIns="46440" rIns="92879" bIns="46440" rtlCol="0"/>
          <a:lstStyle>
            <a:lvl1pPr algn="l">
              <a:defRPr sz="1200"/>
            </a:lvl1pPr>
          </a:lstStyle>
          <a:p>
            <a:endParaRPr lang="en-US"/>
          </a:p>
        </p:txBody>
      </p:sp>
      <p:sp>
        <p:nvSpPr>
          <p:cNvPr id="3" name="Date Placeholder 2"/>
          <p:cNvSpPr>
            <a:spLocks noGrp="1"/>
          </p:cNvSpPr>
          <p:nvPr>
            <p:ph type="dt" idx="1"/>
          </p:nvPr>
        </p:nvSpPr>
        <p:spPr>
          <a:xfrm>
            <a:off x="3956551" y="0"/>
            <a:ext cx="3026833" cy="463550"/>
          </a:xfrm>
          <a:prstGeom prst="rect">
            <a:avLst/>
          </a:prstGeom>
        </p:spPr>
        <p:txBody>
          <a:bodyPr vert="horz" lIns="92879" tIns="46440" rIns="92879" bIns="46440" rtlCol="0"/>
          <a:lstStyle>
            <a:lvl1pPr algn="r">
              <a:defRPr sz="1200"/>
            </a:lvl1pPr>
          </a:lstStyle>
          <a:p>
            <a:fld id="{578C9579-46AF-46B3-9C19-50A178864991}" type="datetimeFigureOut">
              <a:rPr lang="en-US" smtClean="0"/>
              <a:pPr/>
              <a:t>9/21/17</a:t>
            </a:fld>
            <a:endParaRPr lang="en-US"/>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879" tIns="46440" rIns="92879" bIns="46440" rtlCol="0" anchor="ctr"/>
          <a:lstStyle/>
          <a:p>
            <a:endParaRPr lang="en-US"/>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2879" tIns="46440" rIns="92879" bIns="4644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26833" cy="463550"/>
          </a:xfrm>
          <a:prstGeom prst="rect">
            <a:avLst/>
          </a:prstGeom>
        </p:spPr>
        <p:txBody>
          <a:bodyPr vert="horz" lIns="92879" tIns="46440" rIns="92879" bIns="46440" rtlCol="0" anchor="b"/>
          <a:lstStyle>
            <a:lvl1pPr algn="l">
              <a:defRPr sz="1200"/>
            </a:lvl1pPr>
          </a:lstStyle>
          <a:p>
            <a:endParaRPr lang="en-US"/>
          </a:p>
        </p:txBody>
      </p:sp>
      <p:sp>
        <p:nvSpPr>
          <p:cNvPr id="7" name="Slide Number Placeholder 6"/>
          <p:cNvSpPr>
            <a:spLocks noGrp="1"/>
          </p:cNvSpPr>
          <p:nvPr>
            <p:ph type="sldNum" sz="quarter" idx="5"/>
          </p:nvPr>
        </p:nvSpPr>
        <p:spPr>
          <a:xfrm>
            <a:off x="3956551" y="8805841"/>
            <a:ext cx="3026833" cy="463550"/>
          </a:xfrm>
          <a:prstGeom prst="rect">
            <a:avLst/>
          </a:prstGeom>
        </p:spPr>
        <p:txBody>
          <a:bodyPr vert="horz" lIns="92879" tIns="46440" rIns="92879" bIns="46440" rtlCol="0" anchor="b"/>
          <a:lstStyle>
            <a:lvl1pPr algn="r">
              <a:defRPr sz="1200"/>
            </a:lvl1pPr>
          </a:lstStyle>
          <a:p>
            <a:fld id="{F94C9B48-783B-46E5-AA89-054FF5DFA727}" type="slidenum">
              <a:rPr lang="en-US" smtClean="0"/>
              <a:pPr/>
              <a:t>‹#›</a:t>
            </a:fld>
            <a:endParaRPr lang="en-US"/>
          </a:p>
        </p:txBody>
      </p:sp>
    </p:spTree>
    <p:extLst>
      <p:ext uri="{BB962C8B-B14F-4D97-AF65-F5344CB8AC3E}">
        <p14:creationId xmlns:p14="http://schemas.microsoft.com/office/powerpoint/2010/main" val="34524279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4C9B48-783B-46E5-AA89-054FF5DFA72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962506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F94C9B48-783B-46E5-AA89-054FF5DFA727}" type="slidenum">
              <a:rPr lang="en-US" smtClean="0"/>
              <a:pPr/>
              <a:t>28</a:t>
            </a:fld>
            <a:endParaRPr lang="en-US"/>
          </a:p>
        </p:txBody>
      </p:sp>
    </p:spTree>
    <p:extLst>
      <p:ext uri="{BB962C8B-B14F-4D97-AF65-F5344CB8AC3E}">
        <p14:creationId xmlns:p14="http://schemas.microsoft.com/office/powerpoint/2010/main" val="2020575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0" y="749300"/>
            <a:ext cx="4635500" cy="3476625"/>
          </a:xfrm>
        </p:spPr>
      </p:sp>
      <p:sp>
        <p:nvSpPr>
          <p:cNvPr id="3" name="Notes Placeholder 2"/>
          <p:cNvSpPr>
            <a:spLocks noGrp="1"/>
          </p:cNvSpPr>
          <p:nvPr>
            <p:ph type="body" idx="1"/>
          </p:nvPr>
        </p:nvSpPr>
        <p:spPr/>
        <p:txBody>
          <a:bodyPr/>
          <a:lstStyle/>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F94C9B48-783B-46E5-AA89-054FF5DFA727}" type="slidenum">
              <a:rPr lang="en-US" smtClean="0"/>
              <a:pPr/>
              <a:t>29</a:t>
            </a:fld>
            <a:endParaRPr lang="en-US"/>
          </a:p>
        </p:txBody>
      </p:sp>
    </p:spTree>
    <p:extLst>
      <p:ext uri="{BB962C8B-B14F-4D97-AF65-F5344CB8AC3E}">
        <p14:creationId xmlns:p14="http://schemas.microsoft.com/office/powerpoint/2010/main" val="1530225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4C9B48-783B-46E5-AA89-054FF5DFA727}" type="slidenum">
              <a:rPr lang="en-US" smtClean="0"/>
              <a:pPr/>
              <a:t>30</a:t>
            </a:fld>
            <a:endParaRPr lang="en-US"/>
          </a:p>
        </p:txBody>
      </p:sp>
    </p:spTree>
    <p:extLst>
      <p:ext uri="{BB962C8B-B14F-4D97-AF65-F5344CB8AC3E}">
        <p14:creationId xmlns:p14="http://schemas.microsoft.com/office/powerpoint/2010/main" val="787306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4C9B48-783B-46E5-AA89-054FF5DFA727}" type="slidenum">
              <a:rPr lang="en-US" smtClean="0"/>
              <a:pPr/>
              <a:t>31</a:t>
            </a:fld>
            <a:endParaRPr lang="en-US"/>
          </a:p>
        </p:txBody>
      </p:sp>
    </p:spTree>
    <p:extLst>
      <p:ext uri="{BB962C8B-B14F-4D97-AF65-F5344CB8AC3E}">
        <p14:creationId xmlns:p14="http://schemas.microsoft.com/office/powerpoint/2010/main" val="1825110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4C9B48-783B-46E5-AA89-054FF5DFA727}" type="slidenum">
              <a:rPr lang="en-US" smtClean="0"/>
              <a:pPr/>
              <a:t>32</a:t>
            </a:fld>
            <a:endParaRPr lang="en-US"/>
          </a:p>
        </p:txBody>
      </p:sp>
    </p:spTree>
    <p:extLst>
      <p:ext uri="{BB962C8B-B14F-4D97-AF65-F5344CB8AC3E}">
        <p14:creationId xmlns:p14="http://schemas.microsoft.com/office/powerpoint/2010/main" val="677639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4C9B48-783B-46E5-AA89-054FF5DFA727}" type="slidenum">
              <a:rPr lang="en-US" smtClean="0"/>
              <a:pPr/>
              <a:t>33</a:t>
            </a:fld>
            <a:endParaRPr lang="en-US"/>
          </a:p>
        </p:txBody>
      </p:sp>
    </p:spTree>
    <p:extLst>
      <p:ext uri="{BB962C8B-B14F-4D97-AF65-F5344CB8AC3E}">
        <p14:creationId xmlns:p14="http://schemas.microsoft.com/office/powerpoint/2010/main" val="1720830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auto" latinLnBrk="0" hangingPunct="0">
              <a:lnSpc>
                <a:spcPct val="100000"/>
              </a:lnSpc>
              <a:spcBef>
                <a:spcPts val="0"/>
              </a:spcBef>
              <a:spcAft>
                <a:spcPts val="0"/>
              </a:spcAft>
              <a:buClrTx/>
              <a:buSzPct val="100000"/>
              <a:buFont typeface="Arial" pitchFamily="34" charset="0"/>
              <a:buNone/>
              <a:tabLst/>
              <a:defRPr/>
            </a:pPr>
            <a:endParaRPr lang="en-US" sz="1000" dirty="0">
              <a:solidFill>
                <a:srgbClr val="000000"/>
              </a:solidFill>
              <a:latin typeface="Tahoma"/>
            </a:endParaRPr>
          </a:p>
        </p:txBody>
      </p:sp>
      <p:sp>
        <p:nvSpPr>
          <p:cNvPr id="4" name="Slide Number Placeholder 3"/>
          <p:cNvSpPr>
            <a:spLocks noGrp="1"/>
          </p:cNvSpPr>
          <p:nvPr>
            <p:ph type="sldNum" sz="quarter" idx="10"/>
          </p:nvPr>
        </p:nvSpPr>
        <p:spPr/>
        <p:txBody>
          <a:bodyPr/>
          <a:lstStyle/>
          <a:p>
            <a:fld id="{F94C9B48-783B-46E5-AA89-054FF5DFA727}" type="slidenum">
              <a:rPr lang="en-US" smtClean="0"/>
              <a:pPr/>
              <a:t>35</a:t>
            </a:fld>
            <a:endParaRPr lang="en-US"/>
          </a:p>
        </p:txBody>
      </p:sp>
    </p:spTree>
    <p:extLst>
      <p:ext uri="{BB962C8B-B14F-4D97-AF65-F5344CB8AC3E}">
        <p14:creationId xmlns:p14="http://schemas.microsoft.com/office/powerpoint/2010/main" val="1469046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4C9B48-783B-46E5-AA89-054FF5DFA727}" type="slidenum">
              <a:rPr lang="en-US" smtClean="0"/>
              <a:pPr/>
              <a:t>36</a:t>
            </a:fld>
            <a:endParaRPr lang="en-US"/>
          </a:p>
        </p:txBody>
      </p:sp>
    </p:spTree>
    <p:extLst>
      <p:ext uri="{BB962C8B-B14F-4D97-AF65-F5344CB8AC3E}">
        <p14:creationId xmlns:p14="http://schemas.microsoft.com/office/powerpoint/2010/main" val="1941041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4C9B48-783B-46E5-AA89-054FF5DFA727}" type="slidenum">
              <a:rPr lang="en-US" smtClean="0"/>
              <a:pPr/>
              <a:t>38</a:t>
            </a:fld>
            <a:endParaRPr lang="en-US"/>
          </a:p>
        </p:txBody>
      </p:sp>
    </p:spTree>
    <p:extLst>
      <p:ext uri="{BB962C8B-B14F-4D97-AF65-F5344CB8AC3E}">
        <p14:creationId xmlns:p14="http://schemas.microsoft.com/office/powerpoint/2010/main" val="1454273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4C9B48-783B-46E5-AA89-054FF5DFA727}" type="slidenum">
              <a:rPr lang="en-US" smtClean="0"/>
              <a:pPr/>
              <a:t>39</a:t>
            </a:fld>
            <a:endParaRPr lang="en-US"/>
          </a:p>
        </p:txBody>
      </p:sp>
    </p:spTree>
    <p:extLst>
      <p:ext uri="{BB962C8B-B14F-4D97-AF65-F5344CB8AC3E}">
        <p14:creationId xmlns:p14="http://schemas.microsoft.com/office/powerpoint/2010/main" val="892012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4C9B48-783B-46E5-AA89-054FF5DFA727}" type="slidenum">
              <a:rPr lang="en-US" smtClean="0"/>
              <a:pPr/>
              <a:t>2</a:t>
            </a:fld>
            <a:endParaRPr lang="en-US"/>
          </a:p>
        </p:txBody>
      </p:sp>
    </p:spTree>
    <p:extLst>
      <p:ext uri="{BB962C8B-B14F-4D97-AF65-F5344CB8AC3E}">
        <p14:creationId xmlns:p14="http://schemas.microsoft.com/office/powerpoint/2010/main" val="525886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4C9B48-783B-46E5-AA89-054FF5DFA727}" type="slidenum">
              <a:rPr lang="en-US" smtClean="0"/>
              <a:pPr/>
              <a:t>40</a:t>
            </a:fld>
            <a:endParaRPr lang="en-US"/>
          </a:p>
        </p:txBody>
      </p:sp>
    </p:spTree>
    <p:extLst>
      <p:ext uri="{BB962C8B-B14F-4D97-AF65-F5344CB8AC3E}">
        <p14:creationId xmlns:p14="http://schemas.microsoft.com/office/powerpoint/2010/main" val="2037426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4C9B48-783B-46E5-AA89-054FF5DFA727}" type="slidenum">
              <a:rPr lang="en-US" smtClean="0"/>
              <a:pPr/>
              <a:t>41</a:t>
            </a:fld>
            <a:endParaRPr lang="en-US"/>
          </a:p>
        </p:txBody>
      </p:sp>
    </p:spTree>
    <p:extLst>
      <p:ext uri="{BB962C8B-B14F-4D97-AF65-F5344CB8AC3E}">
        <p14:creationId xmlns:p14="http://schemas.microsoft.com/office/powerpoint/2010/main" val="212563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4C9B48-783B-46E5-AA89-054FF5DFA727}" type="slidenum">
              <a:rPr lang="en-US" smtClean="0"/>
              <a:pPr/>
              <a:t>43</a:t>
            </a:fld>
            <a:endParaRPr lang="en-US"/>
          </a:p>
        </p:txBody>
      </p:sp>
    </p:spTree>
    <p:extLst>
      <p:ext uri="{BB962C8B-B14F-4D97-AF65-F5344CB8AC3E}">
        <p14:creationId xmlns:p14="http://schemas.microsoft.com/office/powerpoint/2010/main" val="968395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4C9B48-783B-46E5-AA89-054FF5DFA727}" type="slidenum">
              <a:rPr lang="en-US" smtClean="0"/>
              <a:pPr/>
              <a:t>4</a:t>
            </a:fld>
            <a:endParaRPr lang="en-US"/>
          </a:p>
        </p:txBody>
      </p:sp>
    </p:spTree>
    <p:extLst>
      <p:ext uri="{BB962C8B-B14F-4D97-AF65-F5344CB8AC3E}">
        <p14:creationId xmlns:p14="http://schemas.microsoft.com/office/powerpoint/2010/main" val="723129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4C9B48-783B-46E5-AA89-054FF5DFA727}" type="slidenum">
              <a:rPr lang="en-US" smtClean="0"/>
              <a:pPr/>
              <a:t>5</a:t>
            </a:fld>
            <a:endParaRPr lang="en-US"/>
          </a:p>
        </p:txBody>
      </p:sp>
    </p:spTree>
    <p:extLst>
      <p:ext uri="{BB962C8B-B14F-4D97-AF65-F5344CB8AC3E}">
        <p14:creationId xmlns:p14="http://schemas.microsoft.com/office/powerpoint/2010/main" val="294430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8AE092-D694-476B-B59A-F86C70BE9545}" type="slidenum">
              <a:rPr lang="en-US" smtClean="0"/>
              <a:pPr/>
              <a:t>8</a:t>
            </a:fld>
            <a:endParaRPr lang="en-US"/>
          </a:p>
        </p:txBody>
      </p:sp>
    </p:spTree>
    <p:extLst>
      <p:ext uri="{BB962C8B-B14F-4D97-AF65-F5344CB8AC3E}">
        <p14:creationId xmlns:p14="http://schemas.microsoft.com/office/powerpoint/2010/main" val="3267073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4C9B48-783B-46E5-AA89-054FF5DFA727}" type="slidenum">
              <a:rPr lang="en-US" smtClean="0"/>
              <a:pPr/>
              <a:t>19</a:t>
            </a:fld>
            <a:endParaRPr lang="en-US"/>
          </a:p>
        </p:txBody>
      </p:sp>
    </p:spTree>
    <p:extLst>
      <p:ext uri="{BB962C8B-B14F-4D97-AF65-F5344CB8AC3E}">
        <p14:creationId xmlns:p14="http://schemas.microsoft.com/office/powerpoint/2010/main" val="206999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4C9B48-783B-46E5-AA89-054FF5DFA727}" type="slidenum">
              <a:rPr lang="en-US" smtClean="0"/>
              <a:pPr/>
              <a:t>20</a:t>
            </a:fld>
            <a:endParaRPr lang="en-US"/>
          </a:p>
        </p:txBody>
      </p:sp>
    </p:spTree>
    <p:extLst>
      <p:ext uri="{BB962C8B-B14F-4D97-AF65-F5344CB8AC3E}">
        <p14:creationId xmlns:p14="http://schemas.microsoft.com/office/powerpoint/2010/main" val="1393106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4C9B48-783B-46E5-AA89-054FF5DFA727}" type="slidenum">
              <a:rPr lang="en-US" smtClean="0"/>
              <a:pPr/>
              <a:t>23</a:t>
            </a:fld>
            <a:endParaRPr lang="en-US"/>
          </a:p>
        </p:txBody>
      </p:sp>
    </p:spTree>
    <p:extLst>
      <p:ext uri="{BB962C8B-B14F-4D97-AF65-F5344CB8AC3E}">
        <p14:creationId xmlns:p14="http://schemas.microsoft.com/office/powerpoint/2010/main" val="2069738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4C9B48-783B-46E5-AA89-054FF5DFA727}" type="slidenum">
              <a:rPr lang="en-US" smtClean="0"/>
              <a:pPr/>
              <a:t>25</a:t>
            </a:fld>
            <a:endParaRPr lang="en-US"/>
          </a:p>
        </p:txBody>
      </p:sp>
    </p:spTree>
    <p:extLst>
      <p:ext uri="{BB962C8B-B14F-4D97-AF65-F5344CB8AC3E}">
        <p14:creationId xmlns:p14="http://schemas.microsoft.com/office/powerpoint/2010/main" val="1590822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700088"/>
            <a:ext cx="8763000" cy="442912"/>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96900" y="1384300"/>
            <a:ext cx="4083050" cy="49403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32350" y="1384300"/>
            <a:ext cx="4083050" cy="49403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noChangeArrowheads="1"/>
          </p:cNvSpPr>
          <p:nvPr>
            <p:ph type="sldNum" sz="quarter" idx="10"/>
          </p:nvPr>
        </p:nvSpPr>
        <p:spPr>
          <a:xfrm>
            <a:off x="8610600" y="6416675"/>
            <a:ext cx="457200" cy="365125"/>
          </a:xfrm>
          <a:prstGeom prst="rect">
            <a:avLst/>
          </a:prstGeom>
        </p:spPr>
        <p:txBody>
          <a:bodyPr/>
          <a:lstStyle>
            <a:lvl1pPr>
              <a:defRPr/>
            </a:lvl1pPr>
          </a:lstStyle>
          <a:p>
            <a:pPr>
              <a:defRPr/>
            </a:pPr>
            <a:fld id="{D2DAD569-993E-4122-8842-C5709BAC0C80}" type="slidenum">
              <a:rPr lang="en-US"/>
              <a:pPr>
                <a:defRPr/>
              </a:pPr>
              <a:t>‹#›</a:t>
            </a:fld>
            <a:endParaRPr lang="en-US" sz="1400" dirty="0">
              <a:latin typeface="Book Antiqua" pitchFamily="18" charset="0"/>
            </a:endParaRPr>
          </a:p>
        </p:txBody>
      </p:sp>
    </p:spTree>
  </p:cSld>
  <p:clrMapOvr>
    <a:masterClrMapping/>
  </p:clrMapOvr>
  <p:transition>
    <p:cover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5962"/>
            <a:ext cx="8229600" cy="808038"/>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52C8D20-C777-9E4B-95CE-B8E0780ED6D3}" type="datetime1">
              <a:rPr lang="en-US" smtClean="0"/>
              <a:t>9/21/17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4381E39-AF51-46B8-B04E-947172197504}"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998414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7250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26396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237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7358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1121669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00079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293245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71373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27026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23506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8F2FEED-7DAD-7648-BD63-8C6C9FCE5F10}" type="datetime1">
              <a:rPr lang="en-US" smtClean="0">
                <a:solidFill>
                  <a:srgbClr val="000000"/>
                </a:solidFill>
              </a:rPr>
              <a:t>9/21/17</a:t>
            </a:fld>
            <a:endParaRPr lang="en-US">
              <a:solidFill>
                <a:srgbClr val="000000"/>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000000"/>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4381E39-AF51-46B8-B04E-94717219750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319563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5712891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D928DC-2248-284E-9ADA-3FB2E045CD31}" type="datetime1">
              <a:rPr lang="en-US" smtClean="0">
                <a:solidFill>
                  <a:prstClr val="black">
                    <a:tint val="75000"/>
                  </a:prstClr>
                </a:solidFill>
              </a:rPr>
              <a:t>9/21/17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B56EBA-8970-E54D-90DB-64A1B25283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706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88F79E-71BB-6743-ADDE-E84DA778E009}" type="datetime1">
              <a:rPr lang="en-US" smtClean="0">
                <a:solidFill>
                  <a:prstClr val="black">
                    <a:tint val="75000"/>
                  </a:prstClr>
                </a:solidFill>
              </a:rPr>
              <a:t>9/21/17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B56EBA-8970-E54D-90DB-64A1B25283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36559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176053-75E0-D148-84FE-EEBAA5F4480B}" type="datetime1">
              <a:rPr lang="en-US" smtClean="0">
                <a:solidFill>
                  <a:prstClr val="black">
                    <a:tint val="75000"/>
                  </a:prstClr>
                </a:solidFill>
              </a:rPr>
              <a:t>9/21/17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B56EBA-8970-E54D-90DB-64A1B25283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174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FB13E7-93D4-E749-851E-8E41B6AF62EC}" type="datetime1">
              <a:rPr lang="en-US" smtClean="0">
                <a:solidFill>
                  <a:prstClr val="black">
                    <a:tint val="75000"/>
                  </a:prstClr>
                </a:solidFill>
              </a:rPr>
              <a:t>9/21/17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B56EBA-8970-E54D-90DB-64A1B25283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2127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94F0FB-27EF-B845-9ABD-ED91F62546CE}" type="datetime1">
              <a:rPr lang="en-US" smtClean="0">
                <a:solidFill>
                  <a:prstClr val="black">
                    <a:tint val="75000"/>
                  </a:prstClr>
                </a:solidFill>
              </a:rPr>
              <a:t>9/21/17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B56EBA-8970-E54D-90DB-64A1B25283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77823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2DFE6F-CCE2-3A43-8E79-573D1EB529A7}" type="datetime1">
              <a:rPr lang="en-US" smtClean="0">
                <a:solidFill>
                  <a:prstClr val="black">
                    <a:tint val="75000"/>
                  </a:prstClr>
                </a:solidFill>
              </a:rPr>
              <a:t>9/21/17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B56EBA-8970-E54D-90DB-64A1B25283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65025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56384D-6E2D-D34F-94C8-D4D7A9D4748B}" type="datetime1">
              <a:rPr lang="en-US" smtClean="0">
                <a:solidFill>
                  <a:prstClr val="black">
                    <a:tint val="75000"/>
                  </a:prstClr>
                </a:solidFill>
              </a:rPr>
              <a:t>9/21/17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B56EBA-8970-E54D-90DB-64A1B25283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80565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F82E21-D78F-604D-9B4B-747A6120BD24}" type="datetime1">
              <a:rPr lang="en-US" smtClean="0">
                <a:solidFill>
                  <a:prstClr val="black">
                    <a:tint val="75000"/>
                  </a:prstClr>
                </a:solidFill>
              </a:rPr>
              <a:t>9/21/17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B56EBA-8970-E54D-90DB-64A1B25283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4804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326C0E-9765-624F-AD3C-978863E51ECC}" type="datetime1">
              <a:rPr lang="en-US" smtClean="0">
                <a:solidFill>
                  <a:prstClr val="black">
                    <a:tint val="75000"/>
                  </a:prstClr>
                </a:solidFill>
              </a:rPr>
              <a:t>9/21/17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B56EBA-8970-E54D-90DB-64A1B25283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0271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2AC18C-B8D8-104D-9AD1-EC9ED59C8B59}" type="datetime1">
              <a:rPr lang="en-US" smtClean="0">
                <a:solidFill>
                  <a:prstClr val="black">
                    <a:tint val="75000"/>
                  </a:prstClr>
                </a:solidFill>
              </a:rPr>
              <a:t>9/21/17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B56EBA-8970-E54D-90DB-64A1B25283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2603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DB74C1-B9AD-0F4A-AF4F-7562325A2534}" type="datetime1">
              <a:rPr lang="en-US" smtClean="0">
                <a:solidFill>
                  <a:prstClr val="black">
                    <a:tint val="75000"/>
                  </a:prstClr>
                </a:solidFill>
              </a:rPr>
              <a:t>9/21/17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B56EBA-8970-E54D-90DB-64A1B25283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39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06F083-97BF-FB4C-A0FD-A07B0847199E}" type="datetime1">
              <a:rPr lang="en-US" smtClean="0">
                <a:solidFill>
                  <a:prstClr val="black">
                    <a:tint val="75000"/>
                  </a:prstClr>
                </a:solidFill>
              </a:rPr>
              <a:t>9/21/17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B56EBA-8970-E54D-90DB-64A1B25283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5428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CD5DB9-B63F-BA4E-B60C-3CFC8A4FA658}" type="datetime1">
              <a:rPr lang="en-US" smtClean="0">
                <a:solidFill>
                  <a:prstClr val="black">
                    <a:tint val="75000"/>
                  </a:prstClr>
                </a:solidFill>
              </a:rPr>
              <a:t>9/21/17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B56EBA-8970-E54D-90DB-64A1B25283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5704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86C71B-33A0-554E-B895-409D9955F216}" type="datetime1">
              <a:rPr lang="en-US" smtClean="0">
                <a:solidFill>
                  <a:prstClr val="black">
                    <a:tint val="75000"/>
                  </a:prstClr>
                </a:solidFill>
              </a:rPr>
              <a:t>9/21/17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B56EBA-8970-E54D-90DB-64A1B25283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11159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61C22F-4292-0D45-9CB1-5AA9A1EA1A99}" type="datetime1">
              <a:rPr lang="en-US" smtClean="0">
                <a:solidFill>
                  <a:prstClr val="black">
                    <a:tint val="75000"/>
                  </a:prstClr>
                </a:solidFill>
              </a:rPr>
              <a:t>9/21/17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B56EBA-8970-E54D-90DB-64A1B25283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21339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FA7285-BCF2-044D-AEA9-27ABB26459A9}" type="datetime1">
              <a:rPr lang="en-US" smtClean="0">
                <a:solidFill>
                  <a:prstClr val="black">
                    <a:tint val="75000"/>
                  </a:prstClr>
                </a:solidFill>
              </a:rPr>
              <a:t>9/21/17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B56EBA-8970-E54D-90DB-64A1B25283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473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99F93B-B6AA-B34D-BEF2-5D921B763D4E}" type="datetime1">
              <a:rPr lang="en-US" smtClean="0">
                <a:solidFill>
                  <a:prstClr val="black">
                    <a:tint val="75000"/>
                  </a:prstClr>
                </a:solidFill>
              </a:rPr>
              <a:t>9/21/17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B56EBA-8970-E54D-90DB-64A1B25283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74614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55798-3053-BE40-A5DC-DC5B4EBB8BDD}" type="datetime1">
              <a:rPr lang="en-US" smtClean="0">
                <a:solidFill>
                  <a:prstClr val="black">
                    <a:tint val="75000"/>
                  </a:prstClr>
                </a:solidFill>
              </a:rPr>
              <a:t>9/21/17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B56EBA-8970-E54D-90DB-64A1B25283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49647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81B51B-F15D-A34C-9D0B-283395AC9B4A}" type="datetime1">
              <a:rPr lang="en-US" smtClean="0">
                <a:solidFill>
                  <a:prstClr val="black">
                    <a:tint val="75000"/>
                  </a:prstClr>
                </a:solidFill>
              </a:rPr>
              <a:t>9/21/17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B56EBA-8970-E54D-90DB-64A1B25283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9930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9DF83A-FF0B-CC4F-A089-569DCA24172B}" type="datetime1">
              <a:rPr lang="en-US" smtClean="0">
                <a:solidFill>
                  <a:prstClr val="black">
                    <a:tint val="75000"/>
                  </a:prstClr>
                </a:solidFill>
              </a:rPr>
              <a:t>9/21/17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B56EBA-8970-E54D-90DB-64A1B25283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10990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9FB15-9FC5-4848-B5EF-CA94B85E0955}" type="datetime1">
              <a:rPr lang="en-US" smtClean="0">
                <a:solidFill>
                  <a:prstClr val="black">
                    <a:tint val="75000"/>
                  </a:prstClr>
                </a:solidFill>
              </a:rPr>
              <a:t>9/21/17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B56EBA-8970-E54D-90DB-64A1B25283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80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69A43E-D31D-C549-95E7-A00A61A708BD}" type="datetime1">
              <a:rPr lang="en-US" smtClean="0">
                <a:solidFill>
                  <a:prstClr val="black">
                    <a:tint val="75000"/>
                  </a:prstClr>
                </a:solidFill>
              </a:rPr>
              <a:t>9/21/17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B56EBA-8970-E54D-90DB-64A1B25283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52343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B89358-62CD-3049-B65A-C87F714387D0}" type="datetime1">
              <a:rPr lang="en-US" smtClean="0">
                <a:solidFill>
                  <a:prstClr val="black">
                    <a:tint val="75000"/>
                  </a:prstClr>
                </a:solidFill>
              </a:rPr>
              <a:t>9/21/17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B56EBA-8970-E54D-90DB-64A1B25283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815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C85F53-E699-E245-8085-7A7694DCAB76}" type="datetime1">
              <a:rPr lang="en-US" smtClean="0">
                <a:solidFill>
                  <a:prstClr val="black">
                    <a:tint val="75000"/>
                  </a:prstClr>
                </a:solidFill>
              </a:rPr>
              <a:t>9/21/17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B56EBA-8970-E54D-90DB-64A1B25283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07729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37DF78-A96B-C84E-AC06-38D72D1DB44B}" type="datetime1">
              <a:rPr lang="en-US" smtClean="0">
                <a:solidFill>
                  <a:prstClr val="black">
                    <a:tint val="75000"/>
                  </a:prstClr>
                </a:solidFill>
              </a:rPr>
              <a:t>9/21/17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B56EBA-8970-E54D-90DB-64A1B25283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0899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58EECE-BBAE-974A-B042-6F1364F698EF}" type="datetime1">
              <a:rPr lang="en-US" smtClean="0">
                <a:solidFill>
                  <a:prstClr val="black">
                    <a:tint val="75000"/>
                  </a:prstClr>
                </a:solidFill>
              </a:rPr>
              <a:t>9/21/17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B56EBA-8970-E54D-90DB-64A1B25283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16370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087097-C179-F642-9177-5C1A3109CA13}" type="datetime1">
              <a:rPr lang="en-US" smtClean="0">
                <a:solidFill>
                  <a:prstClr val="black">
                    <a:tint val="75000"/>
                  </a:prstClr>
                </a:solidFill>
              </a:rPr>
              <a:t>9/21/17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B56EBA-8970-E54D-90DB-64A1B25283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30989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57B86E-1EDB-5646-AD19-C7F97E907A0D}" type="datetime1">
              <a:rPr lang="en-US" smtClean="0">
                <a:solidFill>
                  <a:prstClr val="black">
                    <a:tint val="75000"/>
                  </a:prstClr>
                </a:solidFill>
              </a:rPr>
              <a:t>9/21/17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B56EBA-8970-E54D-90DB-64A1B25283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3953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4F9EB-5B58-D248-9A04-AB3201D18F1A}" type="datetime1">
              <a:rPr lang="en-US" smtClean="0">
                <a:solidFill>
                  <a:prstClr val="black">
                    <a:tint val="75000"/>
                  </a:prstClr>
                </a:solidFill>
              </a:rPr>
              <a:t>9/21/17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B56EBA-8970-E54D-90DB-64A1B25283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74602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0BDC0C-16EA-BC42-97E5-663952B12FB7}" type="datetime1">
              <a:rPr lang="en-US" smtClean="0">
                <a:solidFill>
                  <a:prstClr val="black">
                    <a:tint val="75000"/>
                  </a:prstClr>
                </a:solidFill>
              </a:rPr>
              <a:t>9/21/17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B56EBA-8970-E54D-90DB-64A1B25283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72170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7A38DF-D5AC-5D4C-92F1-337453729D30}" type="datetime1">
              <a:rPr lang="en-US" smtClean="0">
                <a:solidFill>
                  <a:prstClr val="black">
                    <a:tint val="75000"/>
                  </a:prstClr>
                </a:solidFill>
              </a:rPr>
              <a:t>9/21/17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B56EBA-8970-E54D-90DB-64A1B25283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91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6F1DEF-788D-3E4F-92A1-E8E0DD4AD84D}" type="datetime1">
              <a:rPr lang="en-US" smtClean="0">
                <a:solidFill>
                  <a:prstClr val="black">
                    <a:tint val="75000"/>
                  </a:prstClr>
                </a:solidFill>
              </a:rPr>
              <a:t>9/21/17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B56EBA-8970-E54D-90DB-64A1B25283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98323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BF808B-BA3D-7C4D-A099-FF7E35C3DF49}" type="datetime1">
              <a:rPr lang="en-US" smtClean="0">
                <a:solidFill>
                  <a:prstClr val="black">
                    <a:tint val="75000"/>
                  </a:prstClr>
                </a:solidFill>
              </a:rPr>
              <a:t>9/21/17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B56EBA-8970-E54D-90DB-64A1B25283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4445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theme" Target="../theme/theme2.xml"/><Relationship Id="rId15" Type="http://schemas.openxmlformats.org/officeDocument/2006/relationships/image" Target="../media/image2.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slideLayout" Target="../slideLayouts/slideLayout37.xml"/><Relationship Id="rId13" Type="http://schemas.openxmlformats.org/officeDocument/2006/relationships/slideLayout" Target="../slideLayouts/slideLayout38.xml"/><Relationship Id="rId14" Type="http://schemas.openxmlformats.org/officeDocument/2006/relationships/theme" Target="../theme/theme3.xml"/><Relationship Id="rId15" Type="http://schemas.openxmlformats.org/officeDocument/2006/relationships/image" Target="../media/image2.jpeg"/><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9.xml"/><Relationship Id="rId12" Type="http://schemas.openxmlformats.org/officeDocument/2006/relationships/theme" Target="../theme/theme4.xml"/><Relationship Id="rId13" Type="http://schemas.openxmlformats.org/officeDocument/2006/relationships/image" Target="../media/image1.jpeg"/><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 Id="rId9" Type="http://schemas.openxmlformats.org/officeDocument/2006/relationships/slideLayout" Target="../slideLayouts/slideLayout47.xml"/><Relationship Id="rId10"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0.xml"/><Relationship Id="rId12" Type="http://schemas.openxmlformats.org/officeDocument/2006/relationships/theme" Target="../theme/theme5.xml"/><Relationship Id="rId13" Type="http://schemas.openxmlformats.org/officeDocument/2006/relationships/image" Target="../media/image1.jpeg"/><Relationship Id="rId1" Type="http://schemas.openxmlformats.org/officeDocument/2006/relationships/slideLayout" Target="../slideLayouts/slideLayout50.xml"/><Relationship Id="rId2" Type="http://schemas.openxmlformats.org/officeDocument/2006/relationships/slideLayout" Target="../slideLayouts/slideLayout51.xml"/><Relationship Id="rId3" Type="http://schemas.openxmlformats.org/officeDocument/2006/relationships/slideLayout" Target="../slideLayouts/slideLayout52.xml"/><Relationship Id="rId4" Type="http://schemas.openxmlformats.org/officeDocument/2006/relationships/slideLayout" Target="../slideLayouts/slideLayout53.xml"/><Relationship Id="rId5" Type="http://schemas.openxmlformats.org/officeDocument/2006/relationships/slideLayout" Target="../slideLayouts/slideLayout54.xml"/><Relationship Id="rId6" Type="http://schemas.openxmlformats.org/officeDocument/2006/relationships/slideLayout" Target="../slideLayouts/slideLayout55.xml"/><Relationship Id="rId7" Type="http://schemas.openxmlformats.org/officeDocument/2006/relationships/slideLayout" Target="../slideLayouts/slideLayout56.xml"/><Relationship Id="rId8" Type="http://schemas.openxmlformats.org/officeDocument/2006/relationships/slideLayout" Target="../slideLayouts/slideLayout57.xml"/><Relationship Id="rId9" Type="http://schemas.openxmlformats.org/officeDocument/2006/relationships/slideLayout" Target="../slideLayouts/slideLayout58.xml"/><Relationship Id="rId10"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1.xml"/><Relationship Id="rId12" Type="http://schemas.openxmlformats.org/officeDocument/2006/relationships/theme" Target="../theme/theme6.xml"/><Relationship Id="rId13" Type="http://schemas.openxmlformats.org/officeDocument/2006/relationships/image" Target="../media/image1.jpeg"/><Relationship Id="rId1" Type="http://schemas.openxmlformats.org/officeDocument/2006/relationships/slideLayout" Target="../slideLayouts/slideLayout61.xml"/><Relationship Id="rId2" Type="http://schemas.openxmlformats.org/officeDocument/2006/relationships/slideLayout" Target="../slideLayouts/slideLayout62.xml"/><Relationship Id="rId3" Type="http://schemas.openxmlformats.org/officeDocument/2006/relationships/slideLayout" Target="../slideLayouts/slideLayout63.xml"/><Relationship Id="rId4" Type="http://schemas.openxmlformats.org/officeDocument/2006/relationships/slideLayout" Target="../slideLayouts/slideLayout64.xml"/><Relationship Id="rId5" Type="http://schemas.openxmlformats.org/officeDocument/2006/relationships/slideLayout" Target="../slideLayouts/slideLayout65.xml"/><Relationship Id="rId6" Type="http://schemas.openxmlformats.org/officeDocument/2006/relationships/slideLayout" Target="../slideLayouts/slideLayout66.xml"/><Relationship Id="rId7" Type="http://schemas.openxmlformats.org/officeDocument/2006/relationships/slideLayout" Target="../slideLayouts/slideLayout67.xml"/><Relationship Id="rId8" Type="http://schemas.openxmlformats.org/officeDocument/2006/relationships/slideLayout" Target="../slideLayouts/slideLayout68.xml"/><Relationship Id="rId9" Type="http://schemas.openxmlformats.org/officeDocument/2006/relationships/slideLayout" Target="../slideLayouts/slideLayout69.xml"/><Relationship Id="rId10"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NSF_PresoDesign_v01a.jpg"/>
          <p:cNvPicPr>
            <a:picLocks noChangeAspect="1"/>
          </p:cNvPicPr>
          <p:nvPr userDrawn="1"/>
        </p:nvPicPr>
        <p:blipFill>
          <a:blip r:embed="rId14" cstate="print"/>
          <a:stretch>
            <a:fillRect/>
          </a:stretch>
        </p:blipFill>
        <p:spPr>
          <a:xfrm>
            <a:off x="6085" y="3043"/>
            <a:ext cx="9135887" cy="6854957"/>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NSF_PresoDesign_v01.jpg"/>
          <p:cNvPicPr>
            <a:picLocks noChangeAspect="1"/>
          </p:cNvPicPr>
          <p:nvPr userDrawn="1"/>
        </p:nvPicPr>
        <p:blipFill>
          <a:blip r:embed="rId15" cstate="print"/>
          <a:stretch>
            <a:fillRect/>
          </a:stretch>
        </p:blipFill>
        <p:spPr>
          <a:xfrm>
            <a:off x="2028" y="0"/>
            <a:ext cx="9135885" cy="6854955"/>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NSF_PresoDesign_v01.jpg"/>
          <p:cNvPicPr>
            <a:picLocks noChangeAspect="1"/>
          </p:cNvPicPr>
          <p:nvPr userDrawn="1"/>
        </p:nvPicPr>
        <p:blipFill>
          <a:blip r:embed="rId15" cstate="print"/>
          <a:stretch>
            <a:fillRect/>
          </a:stretch>
        </p:blipFill>
        <p:spPr>
          <a:xfrm>
            <a:off x="2028" y="0"/>
            <a:ext cx="9135885" cy="6854955"/>
          </a:xfrm>
          <a:prstGeom prst="rect">
            <a:avLst/>
          </a:prstGeom>
        </p:spPr>
      </p:pic>
    </p:spTree>
    <p:extLst>
      <p:ext uri="{BB962C8B-B14F-4D97-AF65-F5344CB8AC3E}">
        <p14:creationId xmlns:p14="http://schemas.microsoft.com/office/powerpoint/2010/main" val="326255408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6AD865-C4F8-9A48-8E47-19990BD16E89}" type="datetime1">
              <a:rPr lang="en-US" smtClean="0">
                <a:solidFill>
                  <a:prstClr val="black">
                    <a:tint val="75000"/>
                  </a:prstClr>
                </a:solidFill>
              </a:rPr>
              <a:t>9/21/17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B56EBA-8970-E54D-90DB-64A1B2528387}" type="slidenum">
              <a:rPr lang="en-US" smtClean="0">
                <a:solidFill>
                  <a:prstClr val="black">
                    <a:tint val="75000"/>
                  </a:prstClr>
                </a:solidFill>
              </a:rPr>
              <a:pPr/>
              <a:t>‹#›</a:t>
            </a:fld>
            <a:endParaRPr lang="en-US">
              <a:solidFill>
                <a:prstClr val="black">
                  <a:tint val="75000"/>
                </a:prstClr>
              </a:solidFill>
            </a:endParaRPr>
          </a:p>
        </p:txBody>
      </p:sp>
      <p:pic>
        <p:nvPicPr>
          <p:cNvPr id="7" name="Picture 6" descr="NSF_PresoDesign_v01a.jpg"/>
          <p:cNvPicPr>
            <a:picLocks noChangeAspect="1"/>
          </p:cNvPicPr>
          <p:nvPr userDrawn="1"/>
        </p:nvPicPr>
        <p:blipFill>
          <a:blip r:embed="rId13" cstate="print"/>
          <a:stretch>
            <a:fillRect/>
          </a:stretch>
        </p:blipFill>
        <p:spPr>
          <a:xfrm>
            <a:off x="6085" y="3043"/>
            <a:ext cx="9135887" cy="6854957"/>
          </a:xfrm>
          <a:prstGeom prst="rect">
            <a:avLst/>
          </a:prstGeom>
        </p:spPr>
      </p:pic>
    </p:spTree>
    <p:extLst>
      <p:ext uri="{BB962C8B-B14F-4D97-AF65-F5344CB8AC3E}">
        <p14:creationId xmlns:p14="http://schemas.microsoft.com/office/powerpoint/2010/main" val="3370796833"/>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03D74-93BC-F344-B6DB-2FADDE53EBFE}" type="datetime1">
              <a:rPr lang="en-US" smtClean="0">
                <a:solidFill>
                  <a:prstClr val="black">
                    <a:tint val="75000"/>
                  </a:prstClr>
                </a:solidFill>
              </a:rPr>
              <a:t>9/21/17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B56EBA-8970-E54D-90DB-64A1B2528387}" type="slidenum">
              <a:rPr lang="en-US" smtClean="0">
                <a:solidFill>
                  <a:prstClr val="black">
                    <a:tint val="75000"/>
                  </a:prstClr>
                </a:solidFill>
              </a:rPr>
              <a:pPr/>
              <a:t>‹#›</a:t>
            </a:fld>
            <a:endParaRPr lang="en-US">
              <a:solidFill>
                <a:prstClr val="black">
                  <a:tint val="75000"/>
                </a:prstClr>
              </a:solidFill>
            </a:endParaRPr>
          </a:p>
        </p:txBody>
      </p:sp>
      <p:pic>
        <p:nvPicPr>
          <p:cNvPr id="7" name="Picture 6" descr="NSF_PresoDesign_v01a.jpg"/>
          <p:cNvPicPr>
            <a:picLocks noChangeAspect="1"/>
          </p:cNvPicPr>
          <p:nvPr userDrawn="1"/>
        </p:nvPicPr>
        <p:blipFill>
          <a:blip r:embed="rId13" cstate="print"/>
          <a:stretch>
            <a:fillRect/>
          </a:stretch>
        </p:blipFill>
        <p:spPr>
          <a:xfrm>
            <a:off x="6085" y="3043"/>
            <a:ext cx="9135887" cy="6854957"/>
          </a:xfrm>
          <a:prstGeom prst="rect">
            <a:avLst/>
          </a:prstGeom>
        </p:spPr>
      </p:pic>
    </p:spTree>
    <p:extLst>
      <p:ext uri="{BB962C8B-B14F-4D97-AF65-F5344CB8AC3E}">
        <p14:creationId xmlns:p14="http://schemas.microsoft.com/office/powerpoint/2010/main" val="3556763732"/>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F994F-0983-0043-B2E1-ACF6DD42BF25}" type="datetime1">
              <a:rPr lang="en-US" smtClean="0"/>
              <a:t>9/21/17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E722A-1DCF-F548-A5A7-F20C6FBAC7C7}" type="slidenum">
              <a:rPr lang="en-US" smtClean="0"/>
              <a:t>‹#›</a:t>
            </a:fld>
            <a:endParaRPr lang="en-US"/>
          </a:p>
        </p:txBody>
      </p:sp>
      <p:pic>
        <p:nvPicPr>
          <p:cNvPr id="7" name="Picture 6" descr="NSF_PresoDesign_v01a.jpg"/>
          <p:cNvPicPr>
            <a:picLocks noChangeAspect="1"/>
          </p:cNvPicPr>
          <p:nvPr userDrawn="1"/>
        </p:nvPicPr>
        <p:blipFill>
          <a:blip r:embed="rId13" cstate="print"/>
          <a:stretch>
            <a:fillRect/>
          </a:stretch>
        </p:blipFill>
        <p:spPr>
          <a:xfrm>
            <a:off x="6085" y="3043"/>
            <a:ext cx="9135887" cy="6854957"/>
          </a:xfrm>
          <a:prstGeom prst="rect">
            <a:avLst/>
          </a:prstGeom>
        </p:spPr>
      </p:pic>
    </p:spTree>
    <p:extLst>
      <p:ext uri="{BB962C8B-B14F-4D97-AF65-F5344CB8AC3E}">
        <p14:creationId xmlns:p14="http://schemas.microsoft.com/office/powerpoint/2010/main" val="1227259252"/>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6.xml"/><Relationship Id="rId3" Type="http://schemas.openxmlformats.org/officeDocument/2006/relationships/hyperlink" Target="https://www.nsf.gov/pubs/2013/nsf13127/nsf13127.js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2.xml"/><Relationship Id="rId3" Type="http://schemas.openxmlformats.org/officeDocument/2006/relationships/hyperlink" Target="https://www.nsf.gov/pubs/2013/nsf13127/nsf13127.jsp"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nsf.gov/pubs/2013/nsf13127/nsf13127.jsp"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8.xml"/></Relationships>
</file>

<file path=ppt/slides/_rels/slide39.xml.rels><?xml version="1.0" encoding="UTF-8" standalone="yes"?>
<Relationships xmlns="http://schemas.openxmlformats.org/package/2006/relationships"><Relationship Id="rId3" Type="http://schemas.openxmlformats.org/officeDocument/2006/relationships/hyperlink" Target="http://www.nsf.gov/awardsearch/advancedSearch.jsp" TargetMode="External"/><Relationship Id="rId4" Type="http://schemas.openxmlformats.org/officeDocument/2006/relationships/hyperlink" Target="http://stemforall2016.videohall.com/" TargetMode="External"/><Relationship Id="rId1" Type="http://schemas.openxmlformats.org/officeDocument/2006/relationships/slideLayout" Target="../slideLayouts/slideLayout40.xml"/><Relationship Id="rId2" Type="http://schemas.openxmlformats.org/officeDocument/2006/relationships/notesSlide" Target="../notesSlides/notesSlide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hyperlink" Target="http://www.informalscience.org/community" TargetMode="External"/><Relationship Id="rId4" Type="http://schemas.openxmlformats.org/officeDocument/2006/relationships/hyperlink" Target="http://cadrek12.org" TargetMode="External"/><Relationship Id="rId5" Type="http://schemas.openxmlformats.org/officeDocument/2006/relationships/hyperlink" Target="http://stelar.edc.org" TargetMode="External"/><Relationship Id="rId6" Type="http://schemas.openxmlformats.org/officeDocument/2006/relationships/hyperlink" Target="http://hub.mspnet.org/index.cfm" TargetMode="External"/><Relationship Id="rId7" Type="http://schemas.openxmlformats.org/officeDocument/2006/relationships/hyperlink" Target="http://circlcenter.org/" TargetMode="External"/><Relationship Id="rId1" Type="http://schemas.openxmlformats.org/officeDocument/2006/relationships/slideLayout" Target="../slideLayouts/slideLayout40.xml"/><Relationship Id="rId2" Type="http://schemas.openxmlformats.org/officeDocument/2006/relationships/notesSlide" Target="../notesSlides/notesSlide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1.xml"/><Relationship Id="rId3" Type="http://schemas.openxmlformats.org/officeDocument/2006/relationships/hyperlink" Target="mailto:DRLAISL@nsf.gov"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09600"/>
            <a:ext cx="3505200" cy="914400"/>
          </a:xfrm>
          <a:prstGeom prst="rect">
            <a:avLst/>
          </a:prstGeom>
        </p:spPr>
        <p:txBody>
          <a:bodyPr>
            <a:normAutofit fontScale="90000"/>
          </a:bodyPr>
          <a:lstStyle/>
          <a:p>
            <a:r>
              <a:rPr lang="en-US" dirty="0" smtClean="0">
                <a:solidFill>
                  <a:schemeClr val="bg1"/>
                </a:solidFill>
                <a:effectLst>
                  <a:outerShdw blurRad="38100" dist="38100" dir="2700000" algn="tl">
                    <a:srgbClr val="000000">
                      <a:alpha val="43137"/>
                    </a:srgbClr>
                  </a:outerShdw>
                </a:effectLst>
                <a:latin typeface="Calibri" panose="020F0502020204030204" pitchFamily="34" charset="0"/>
                <a:cs typeface="Chalkboard SE Bold"/>
              </a:rPr>
              <a:t>Welcome to... </a:t>
            </a:r>
            <a:br>
              <a:rPr lang="en-US" dirty="0" smtClean="0">
                <a:solidFill>
                  <a:schemeClr val="bg1"/>
                </a:solidFill>
                <a:effectLst>
                  <a:outerShdw blurRad="38100" dist="38100" dir="2700000" algn="tl">
                    <a:srgbClr val="000000">
                      <a:alpha val="43137"/>
                    </a:srgbClr>
                  </a:outerShdw>
                </a:effectLst>
                <a:latin typeface="Calibri" panose="020F0502020204030204" pitchFamily="34" charset="0"/>
                <a:cs typeface="Chalkboard SE Bold"/>
              </a:rPr>
            </a:b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cs typeface="Chalkboard SE Bold"/>
            </a:endParaRPr>
          </a:p>
        </p:txBody>
      </p:sp>
      <p:sp>
        <p:nvSpPr>
          <p:cNvPr id="5" name="TextBox 4"/>
          <p:cNvSpPr txBox="1"/>
          <p:nvPr/>
        </p:nvSpPr>
        <p:spPr>
          <a:xfrm>
            <a:off x="0" y="2035076"/>
            <a:ext cx="9144000" cy="1754327"/>
          </a:xfrm>
          <a:prstGeom prst="rect">
            <a:avLst/>
          </a:prstGeom>
          <a:noFill/>
        </p:spPr>
        <p:txBody>
          <a:bodyPr wrap="square" rtlCol="0">
            <a:spAutoFit/>
          </a:bodyPr>
          <a:lstStyle/>
          <a:p>
            <a:pPr algn="ctr"/>
            <a:r>
              <a:rPr lang="en-US" sz="3600" b="1" dirty="0" smtClean="0">
                <a:solidFill>
                  <a:srgbClr val="FFFFFF"/>
                </a:solidFill>
                <a:latin typeface="Calibri" panose="020F0502020204030204" pitchFamily="34" charset="0"/>
                <a:cs typeface="Chalkboard"/>
              </a:rPr>
              <a:t>Writing Competitive Proposals</a:t>
            </a:r>
          </a:p>
          <a:p>
            <a:pPr algn="ctr"/>
            <a:r>
              <a:rPr lang="en-US" sz="3600" b="1" dirty="0" smtClean="0">
                <a:solidFill>
                  <a:srgbClr val="FFFFFF"/>
                </a:solidFill>
                <a:latin typeface="Calibri" panose="020F0502020204030204" pitchFamily="34" charset="0"/>
                <a:cs typeface="Chalkboard"/>
              </a:rPr>
              <a:t> For the Advancing Informal STEM Learning </a:t>
            </a:r>
          </a:p>
          <a:p>
            <a:pPr algn="ctr"/>
            <a:r>
              <a:rPr lang="en-US" sz="3600" b="1" dirty="0" smtClean="0">
                <a:solidFill>
                  <a:srgbClr val="FFFFFF"/>
                </a:solidFill>
                <a:latin typeface="Calibri" panose="020F0502020204030204" pitchFamily="34" charset="0"/>
                <a:cs typeface="Chalkboard"/>
              </a:rPr>
              <a:t>(AISL) Program</a:t>
            </a:r>
          </a:p>
        </p:txBody>
      </p:sp>
      <p:sp>
        <p:nvSpPr>
          <p:cNvPr id="6" name="TextBox 5"/>
          <p:cNvSpPr txBox="1"/>
          <p:nvPr/>
        </p:nvSpPr>
        <p:spPr>
          <a:xfrm>
            <a:off x="0" y="4191000"/>
            <a:ext cx="9144000" cy="830997"/>
          </a:xfrm>
          <a:prstGeom prst="rect">
            <a:avLst/>
          </a:prstGeom>
          <a:noFill/>
        </p:spPr>
        <p:txBody>
          <a:bodyPr wrap="square" rtlCol="0">
            <a:spAutoFit/>
          </a:bodyPr>
          <a:lstStyle/>
          <a:p>
            <a:pPr algn="ctr"/>
            <a:r>
              <a:rPr lang="en-US" sz="2400" dirty="0" smtClean="0">
                <a:solidFill>
                  <a:srgbClr val="FFFFFF"/>
                </a:solidFill>
                <a:latin typeface="Calibri" panose="020F0502020204030204" pitchFamily="34" charset="0"/>
                <a:cs typeface="Chalkboard"/>
              </a:rPr>
              <a:t>Robert L. Russell &amp; Catherine </a:t>
            </a:r>
            <a:r>
              <a:rPr lang="en-US" sz="2400" dirty="0" err="1" smtClean="0">
                <a:solidFill>
                  <a:srgbClr val="FFFFFF"/>
                </a:solidFill>
                <a:latin typeface="Calibri" panose="020F0502020204030204" pitchFamily="34" charset="0"/>
                <a:cs typeface="Chalkboard"/>
              </a:rPr>
              <a:t>Eberbach</a:t>
            </a:r>
            <a:r>
              <a:rPr lang="en-US" sz="2400" dirty="0" smtClean="0">
                <a:solidFill>
                  <a:srgbClr val="FFFFFF"/>
                </a:solidFill>
                <a:latin typeface="Calibri" panose="020F0502020204030204" pitchFamily="34" charset="0"/>
                <a:cs typeface="Chalkboard"/>
              </a:rPr>
              <a:t>,</a:t>
            </a:r>
          </a:p>
          <a:p>
            <a:pPr algn="ctr"/>
            <a:r>
              <a:rPr lang="en-US" sz="2400" dirty="0" smtClean="0">
                <a:solidFill>
                  <a:srgbClr val="FFFFFF"/>
                </a:solidFill>
                <a:latin typeface="Calibri" panose="020F0502020204030204" pitchFamily="34" charset="0"/>
                <a:cs typeface="Chalkboard"/>
              </a:rPr>
              <a:t>AISL Program Officers</a:t>
            </a:r>
            <a:endParaRPr lang="en-US" sz="2400" dirty="0">
              <a:solidFill>
                <a:srgbClr val="FFFFFF"/>
              </a:solidFill>
              <a:latin typeface="Calibri" panose="020F0502020204030204" pitchFamily="34" charset="0"/>
              <a:cs typeface="Chalkboard"/>
            </a:endParaRPr>
          </a:p>
        </p:txBody>
      </p:sp>
      <p:sp>
        <p:nvSpPr>
          <p:cNvPr id="7" name="TextBox 6"/>
          <p:cNvSpPr txBox="1"/>
          <p:nvPr/>
        </p:nvSpPr>
        <p:spPr>
          <a:xfrm>
            <a:off x="1524000" y="5715000"/>
            <a:ext cx="6019800" cy="369332"/>
          </a:xfrm>
          <a:prstGeom prst="rect">
            <a:avLst/>
          </a:prstGeom>
          <a:solidFill>
            <a:schemeClr val="bg1"/>
          </a:solidFill>
        </p:spPr>
        <p:txBody>
          <a:bodyPr wrap="square" rtlCol="0">
            <a:spAutoFit/>
          </a:bodyPr>
          <a:lstStyle/>
          <a:p>
            <a:pPr algn="ctr"/>
            <a:r>
              <a:rPr lang="en-US" dirty="0">
                <a:solidFill>
                  <a:srgbClr val="000000"/>
                </a:solidFill>
                <a:latin typeface="Lithos Pro Regular"/>
                <a:cs typeface="Lithos Pro Regular"/>
              </a:rPr>
              <a:t> </a:t>
            </a:r>
            <a:r>
              <a:rPr lang="en-US" dirty="0" smtClean="0">
                <a:solidFill>
                  <a:srgbClr val="000000"/>
                </a:solidFill>
                <a:latin typeface="Lithos Pro Regular"/>
                <a:cs typeface="Lithos Pro Regular"/>
              </a:rPr>
              <a:t>AISL, Division of Research on Learning, EHR</a:t>
            </a:r>
            <a:endParaRPr lang="en-US" dirty="0">
              <a:solidFill>
                <a:srgbClr val="000000"/>
              </a:solidFill>
              <a:latin typeface="Lithos Pro Regular"/>
              <a:cs typeface="Lithos Pro Regular"/>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0"/>
            <a:ext cx="3048000" cy="1828800"/>
          </a:xfrm>
          <a:prstGeom prst="rect">
            <a:avLst/>
          </a:prstGeom>
        </p:spPr>
      </p:pic>
    </p:spTree>
    <p:extLst>
      <p:ext uri="{BB962C8B-B14F-4D97-AF65-F5344CB8AC3E}">
        <p14:creationId xmlns:p14="http://schemas.microsoft.com/office/powerpoint/2010/main" val="3489812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2" y="762000"/>
            <a:ext cx="9134668" cy="808038"/>
          </a:xfrm>
        </p:spPr>
        <p:txBody>
          <a:bodyPr/>
          <a:lstStyle/>
          <a:p>
            <a:r>
              <a:rPr lang="en-US" b="1" dirty="0" smtClean="0">
                <a:latin typeface="Calibri" panose="020F0502020204030204" pitchFamily="34" charset="0"/>
              </a:rPr>
              <a:t>How much work does a reviewer do?</a:t>
            </a:r>
            <a:endParaRPr lang="en-US" b="1" dirty="0">
              <a:latin typeface="Calibri" panose="020F0502020204030204" pitchFamily="34" charset="0"/>
            </a:endParaRPr>
          </a:p>
        </p:txBody>
      </p:sp>
      <p:sp>
        <p:nvSpPr>
          <p:cNvPr id="3" name="Content Placeholder 2"/>
          <p:cNvSpPr>
            <a:spLocks noGrp="1"/>
          </p:cNvSpPr>
          <p:nvPr>
            <p:ph idx="1"/>
          </p:nvPr>
        </p:nvSpPr>
        <p:spPr>
          <a:xfrm>
            <a:off x="3578032" y="2291954"/>
            <a:ext cx="4983187" cy="2992548"/>
          </a:xfrm>
        </p:spPr>
        <p:txBody>
          <a:bodyPr/>
          <a:lstStyle/>
          <a:p>
            <a:r>
              <a:rPr lang="en-US" sz="2400" dirty="0" smtClean="0">
                <a:latin typeface="Calibri" panose="020F0502020204030204" pitchFamily="34" charset="0"/>
              </a:rPr>
              <a:t>A LOT!!!!</a:t>
            </a:r>
          </a:p>
          <a:p>
            <a:pPr>
              <a:spcAft>
                <a:spcPts val="750"/>
              </a:spcAft>
            </a:pPr>
            <a:r>
              <a:rPr lang="en-US" sz="2400" b="1" dirty="0" smtClean="0">
                <a:latin typeface="Calibri" panose="020F0502020204030204" pitchFamily="34" charset="0"/>
              </a:rPr>
              <a:t>No more than 12 proposals </a:t>
            </a:r>
            <a:r>
              <a:rPr lang="en-US" sz="2400" dirty="0" smtClean="0">
                <a:latin typeface="Calibri" panose="020F0502020204030204" pitchFamily="34" charset="0"/>
              </a:rPr>
              <a:t>per reviewer.</a:t>
            </a:r>
          </a:p>
          <a:p>
            <a:r>
              <a:rPr lang="en-US" sz="2400" dirty="0" smtClean="0">
                <a:latin typeface="Calibri" panose="020F0502020204030204" pitchFamily="34" charset="0"/>
              </a:rPr>
              <a:t>Proposals are sent to panelists about </a:t>
            </a:r>
            <a:r>
              <a:rPr lang="en-US" sz="2400" b="1" dirty="0" smtClean="0">
                <a:latin typeface="Calibri" panose="020F0502020204030204" pitchFamily="34" charset="0"/>
              </a:rPr>
              <a:t>one month</a:t>
            </a:r>
            <a:r>
              <a:rPr lang="en-US" sz="2400" dirty="0" smtClean="0">
                <a:latin typeface="Calibri" panose="020F0502020204030204" pitchFamily="34" charset="0"/>
              </a:rPr>
              <a:t> in advance.</a:t>
            </a:r>
          </a:p>
          <a:p>
            <a:r>
              <a:rPr lang="en-US" sz="2400" dirty="0" smtClean="0">
                <a:latin typeface="Calibri" panose="020F0502020204030204" pitchFamily="34" charset="0"/>
              </a:rPr>
              <a:t>Reviews are entered into Fastlane.</a:t>
            </a:r>
          </a:p>
          <a:p>
            <a:pPr marL="0" indent="0">
              <a:buNone/>
            </a:pPr>
            <a:endParaRPr lang="en-US" sz="2400" dirty="0">
              <a:latin typeface="Calibri" panose="020F0502020204030204" pitchFamily="34" charset="0"/>
            </a:endParaRPr>
          </a:p>
        </p:txBody>
      </p:sp>
      <p:pic>
        <p:nvPicPr>
          <p:cNvPr id="4" name="Picture 3"/>
          <p:cNvPicPr>
            <a:picLocks noChangeAspect="1"/>
          </p:cNvPicPr>
          <p:nvPr/>
        </p:nvPicPr>
        <p:blipFill>
          <a:blip r:embed="rId2"/>
          <a:stretch>
            <a:fillRect/>
          </a:stretch>
        </p:blipFill>
        <p:spPr>
          <a:xfrm>
            <a:off x="1" y="2245916"/>
            <a:ext cx="3562349" cy="2358665"/>
          </a:xfrm>
          <a:prstGeom prst="rect">
            <a:avLst/>
          </a:prstGeom>
        </p:spPr>
      </p:pic>
    </p:spTree>
    <p:extLst>
      <p:ext uri="{BB962C8B-B14F-4D97-AF65-F5344CB8AC3E}">
        <p14:creationId xmlns:p14="http://schemas.microsoft.com/office/powerpoint/2010/main" val="195252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Present Your Project</a:t>
            </a:r>
            <a:endParaRPr lang="en-US" dirty="0"/>
          </a:p>
        </p:txBody>
      </p:sp>
      <p:sp>
        <p:nvSpPr>
          <p:cNvPr id="3" name="Content Placeholder 2"/>
          <p:cNvSpPr>
            <a:spLocks noGrp="1"/>
          </p:cNvSpPr>
          <p:nvPr>
            <p:ph idx="1"/>
          </p:nvPr>
        </p:nvSpPr>
        <p:spPr/>
        <p:txBody>
          <a:bodyPr/>
          <a:lstStyle/>
          <a:p>
            <a:endParaRPr lang="en-US" sz="3600" dirty="0" smtClean="0"/>
          </a:p>
          <a:p>
            <a:r>
              <a:rPr lang="en-US" sz="3600" dirty="0" smtClean="0"/>
              <a:t>Proposal writing vs. academic writing</a:t>
            </a:r>
          </a:p>
          <a:p>
            <a:r>
              <a:rPr lang="en-US" sz="3600" dirty="0" smtClean="0"/>
              <a:t>Terminology</a:t>
            </a:r>
          </a:p>
          <a:p>
            <a:r>
              <a:rPr lang="en-US" sz="3600" dirty="0" smtClean="0"/>
              <a:t>How to make your proposal reviewer friendly</a:t>
            </a:r>
          </a:p>
          <a:p>
            <a:r>
              <a:rPr lang="en-US" sz="3600" dirty="0" smtClean="0"/>
              <a:t>Tone &amp; Content</a:t>
            </a:r>
            <a:endParaRPr lang="en-US" sz="3600" dirty="0"/>
          </a:p>
        </p:txBody>
      </p:sp>
    </p:spTree>
    <p:extLst>
      <p:ext uri="{BB962C8B-B14F-4D97-AF65-F5344CB8AC3E}">
        <p14:creationId xmlns:p14="http://schemas.microsoft.com/office/powerpoint/2010/main" val="275718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Understand the Genre</a:t>
            </a:r>
            <a:endParaRPr lang="en-US" dirty="0">
              <a:latin typeface="Calibri" panose="020F0502020204030204" pitchFamily="34" charset="0"/>
            </a:endParaRPr>
          </a:p>
        </p:txBody>
      </p:sp>
      <p:sp>
        <p:nvSpPr>
          <p:cNvPr id="3" name="Content Placeholder 2"/>
          <p:cNvSpPr>
            <a:spLocks noGrp="1"/>
          </p:cNvSpPr>
          <p:nvPr>
            <p:ph idx="1"/>
          </p:nvPr>
        </p:nvSpPr>
        <p:spPr>
          <a:xfrm>
            <a:off x="737292" y="2256011"/>
            <a:ext cx="7778058" cy="3462950"/>
          </a:xfrm>
        </p:spPr>
        <p:txBody>
          <a:bodyPr>
            <a:normAutofit fontScale="77500" lnSpcReduction="20000"/>
          </a:bodyPr>
          <a:lstStyle/>
          <a:p>
            <a:r>
              <a:rPr lang="en-US" dirty="0" smtClean="0">
                <a:latin typeface="Calibri" panose="020F0502020204030204" pitchFamily="34" charset="0"/>
              </a:rPr>
              <a:t>Grant proposals are a very specific genre of academic writing</a:t>
            </a:r>
          </a:p>
          <a:p>
            <a:r>
              <a:rPr lang="en-US" dirty="0" smtClean="0">
                <a:latin typeface="Calibri" panose="020F0502020204030204" pitchFamily="34" charset="0"/>
              </a:rPr>
              <a:t>Similar but not the same as research articles (e.g., not simply </a:t>
            </a:r>
            <a:r>
              <a:rPr lang="en-US" b="1" dirty="0" smtClean="0">
                <a:latin typeface="Calibri" panose="020F0502020204030204" pitchFamily="34" charset="0"/>
              </a:rPr>
              <a:t>blind judgment of intellectual merit</a:t>
            </a:r>
            <a:r>
              <a:rPr lang="en-US" dirty="0" smtClean="0">
                <a:latin typeface="Calibri" panose="020F0502020204030204" pitchFamily="34" charset="0"/>
              </a:rPr>
              <a:t>).</a:t>
            </a:r>
          </a:p>
          <a:p>
            <a:r>
              <a:rPr lang="en-US" dirty="0" smtClean="0">
                <a:latin typeface="Calibri" panose="020F0502020204030204" pitchFamily="34" charset="0"/>
              </a:rPr>
              <a:t>Important Differences:</a:t>
            </a:r>
          </a:p>
          <a:p>
            <a:endParaRPr lang="en-US" sz="900" dirty="0">
              <a:latin typeface="Calibri" panose="020F0502020204030204" pitchFamily="34" charset="0"/>
            </a:endParaRPr>
          </a:p>
          <a:p>
            <a:pPr lvl="1"/>
            <a:r>
              <a:rPr lang="en-US" b="1" dirty="0" smtClean="0">
                <a:latin typeface="Calibri" panose="020F0502020204030204" pitchFamily="34" charset="0"/>
              </a:rPr>
              <a:t>Not blinded </a:t>
            </a:r>
            <a:r>
              <a:rPr lang="en-US" dirty="0" smtClean="0">
                <a:latin typeface="Calibri" panose="020F0502020204030204" pitchFamily="34" charset="0"/>
              </a:rPr>
              <a:t>(the person behind the proposal does matter)</a:t>
            </a:r>
          </a:p>
          <a:p>
            <a:pPr marL="342900" lvl="1" indent="0">
              <a:buNone/>
            </a:pPr>
            <a:endParaRPr lang="en-US" sz="900" dirty="0">
              <a:latin typeface="Calibri" panose="020F0502020204030204" pitchFamily="34" charset="0"/>
            </a:endParaRPr>
          </a:p>
          <a:p>
            <a:pPr lvl="1"/>
            <a:r>
              <a:rPr lang="en-US" dirty="0" smtClean="0">
                <a:latin typeface="Calibri" panose="020F0502020204030204" pitchFamily="34" charset="0"/>
              </a:rPr>
              <a:t>Relevance </a:t>
            </a:r>
            <a:r>
              <a:rPr lang="en-US" b="1" dirty="0" smtClean="0">
                <a:latin typeface="Calibri" panose="020F0502020204030204" pitchFamily="34" charset="0"/>
              </a:rPr>
              <a:t>beyond the research world</a:t>
            </a:r>
          </a:p>
          <a:p>
            <a:pPr lvl="1"/>
            <a:endParaRPr lang="en-US" sz="900" b="1" dirty="0">
              <a:latin typeface="Calibri" panose="020F0502020204030204" pitchFamily="34" charset="0"/>
            </a:endParaRPr>
          </a:p>
          <a:p>
            <a:pPr lvl="1"/>
            <a:r>
              <a:rPr lang="en-US" dirty="0">
                <a:latin typeface="Calibri" panose="020F0502020204030204" pitchFamily="34" charset="0"/>
              </a:rPr>
              <a:t>P</a:t>
            </a:r>
            <a:r>
              <a:rPr lang="en-US" dirty="0" smtClean="0">
                <a:latin typeface="Calibri" panose="020F0502020204030204" pitchFamily="34" charset="0"/>
              </a:rPr>
              <a:t>rojection of </a:t>
            </a:r>
            <a:r>
              <a:rPr lang="en-US" b="1" dirty="0" smtClean="0">
                <a:latin typeface="Calibri" panose="020F0502020204030204" pitchFamily="34" charset="0"/>
              </a:rPr>
              <a:t>future research </a:t>
            </a:r>
            <a:r>
              <a:rPr lang="en-US" dirty="0" smtClean="0">
                <a:latin typeface="Calibri" panose="020F0502020204030204" pitchFamily="34" charset="0"/>
              </a:rPr>
              <a:t>(not retrospective reporting)</a:t>
            </a:r>
          </a:p>
          <a:p>
            <a:pPr marL="342900" lvl="1" indent="0">
              <a:buNone/>
            </a:pPr>
            <a:r>
              <a:rPr lang="en-US" dirty="0" smtClean="0">
                <a:latin typeface="Calibri" panose="020F0502020204030204" pitchFamily="34" charset="0"/>
              </a:rPr>
              <a:t>  </a:t>
            </a:r>
          </a:p>
        </p:txBody>
      </p:sp>
      <p:pic>
        <p:nvPicPr>
          <p:cNvPr id="7" name="Picture 6"/>
          <p:cNvPicPr>
            <a:picLocks noChangeAspect="1"/>
          </p:cNvPicPr>
          <p:nvPr/>
        </p:nvPicPr>
        <p:blipFill>
          <a:blip r:embed="rId2"/>
          <a:stretch>
            <a:fillRect/>
          </a:stretch>
        </p:blipFill>
        <p:spPr>
          <a:xfrm>
            <a:off x="2666139" y="1456479"/>
            <a:ext cx="3811721" cy="799532"/>
          </a:xfrm>
          <a:prstGeom prst="rect">
            <a:avLst/>
          </a:prstGeom>
        </p:spPr>
      </p:pic>
    </p:spTree>
    <p:extLst>
      <p:ext uri="{BB962C8B-B14F-4D97-AF65-F5344CB8AC3E}">
        <p14:creationId xmlns:p14="http://schemas.microsoft.com/office/powerpoint/2010/main" val="320008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456" y="743376"/>
            <a:ext cx="8460463" cy="994172"/>
          </a:xfrm>
        </p:spPr>
        <p:txBody>
          <a:bodyPr/>
          <a:lstStyle/>
          <a:p>
            <a:r>
              <a:rPr lang="en-US" b="1" dirty="0" smtClean="0">
                <a:latin typeface="Calibri" panose="020F0502020204030204" pitchFamily="34" charset="0"/>
              </a:rPr>
              <a:t>Do not presume shared knowledge/terminology</a:t>
            </a:r>
            <a:endParaRPr lang="en-US" b="1" dirty="0">
              <a:latin typeface="Calibri" panose="020F0502020204030204" pitchFamily="34" charset="0"/>
            </a:endParaRPr>
          </a:p>
        </p:txBody>
      </p:sp>
      <p:sp>
        <p:nvSpPr>
          <p:cNvPr id="3" name="Content Placeholder 2"/>
          <p:cNvSpPr>
            <a:spLocks noGrp="1"/>
          </p:cNvSpPr>
          <p:nvPr>
            <p:ph idx="1"/>
          </p:nvPr>
        </p:nvSpPr>
        <p:spPr>
          <a:xfrm>
            <a:off x="570458" y="2670574"/>
            <a:ext cx="5204045" cy="3188494"/>
          </a:xfrm>
        </p:spPr>
        <p:txBody>
          <a:bodyPr>
            <a:normAutofit fontScale="70000" lnSpcReduction="20000"/>
          </a:bodyPr>
          <a:lstStyle/>
          <a:p>
            <a:r>
              <a:rPr lang="en-US" dirty="0">
                <a:latin typeface="Calibri" panose="020F0502020204030204" pitchFamily="34" charset="0"/>
              </a:rPr>
              <a:t>R</a:t>
            </a:r>
            <a:r>
              <a:rPr lang="en-US" dirty="0" smtClean="0">
                <a:latin typeface="Calibri" panose="020F0502020204030204" pitchFamily="34" charset="0"/>
              </a:rPr>
              <a:t>eviewers come from diverse research/ discourse communities. </a:t>
            </a:r>
          </a:p>
          <a:p>
            <a:endParaRPr lang="en-US" dirty="0" smtClean="0">
              <a:latin typeface="Calibri" panose="020F0502020204030204" pitchFamily="34" charset="0"/>
            </a:endParaRPr>
          </a:p>
          <a:p>
            <a:r>
              <a:rPr lang="en-US" dirty="0" smtClean="0">
                <a:latin typeface="Calibri" panose="020F0502020204030204" pitchFamily="34" charset="0"/>
              </a:rPr>
              <a:t>Reviewers can feel overwhelmed by the massive amount of information in the proposals.</a:t>
            </a:r>
          </a:p>
          <a:p>
            <a:endParaRPr lang="en-US" dirty="0" smtClean="0">
              <a:latin typeface="Calibri" panose="020F0502020204030204" pitchFamily="34" charset="0"/>
            </a:endParaRPr>
          </a:p>
          <a:p>
            <a:r>
              <a:rPr lang="en-US" dirty="0" smtClean="0">
                <a:latin typeface="Calibri" panose="020F0502020204030204" pitchFamily="34" charset="0"/>
              </a:rPr>
              <a:t>Avoid assuming that they share your: </a:t>
            </a:r>
          </a:p>
          <a:p>
            <a:pPr lvl="1">
              <a:buFontTx/>
              <a:buChar char="-"/>
            </a:pPr>
            <a:r>
              <a:rPr lang="en-US" dirty="0" smtClean="0">
                <a:latin typeface="Calibri" panose="020F0502020204030204" pitchFamily="34" charset="0"/>
              </a:rPr>
              <a:t>specialized knowledge</a:t>
            </a:r>
          </a:p>
          <a:p>
            <a:pPr lvl="1">
              <a:buFontTx/>
              <a:buChar char="-"/>
            </a:pPr>
            <a:r>
              <a:rPr lang="en-US" dirty="0">
                <a:latin typeface="Calibri" panose="020F0502020204030204" pitchFamily="34" charset="0"/>
              </a:rPr>
              <a:t>t</a:t>
            </a:r>
            <a:r>
              <a:rPr lang="en-US" dirty="0" smtClean="0">
                <a:latin typeface="Calibri" panose="020F0502020204030204" pitchFamily="34" charset="0"/>
              </a:rPr>
              <a:t>echnical vocabulary</a:t>
            </a:r>
            <a:endParaRPr lang="en-US" dirty="0">
              <a:latin typeface="Calibri" panose="020F0502020204030204" pitchFamily="34" charset="0"/>
            </a:endParaRPr>
          </a:p>
        </p:txBody>
      </p:sp>
      <p:pic>
        <p:nvPicPr>
          <p:cNvPr id="4" name="Picture 3"/>
          <p:cNvPicPr>
            <a:picLocks noChangeAspect="1"/>
          </p:cNvPicPr>
          <p:nvPr/>
        </p:nvPicPr>
        <p:blipFill>
          <a:blip r:embed="rId2"/>
          <a:stretch>
            <a:fillRect/>
          </a:stretch>
        </p:blipFill>
        <p:spPr>
          <a:xfrm>
            <a:off x="6007008" y="2313042"/>
            <a:ext cx="2470607" cy="2487558"/>
          </a:xfrm>
          <a:prstGeom prst="rect">
            <a:avLst/>
          </a:prstGeom>
        </p:spPr>
      </p:pic>
      <p:sp>
        <p:nvSpPr>
          <p:cNvPr id="6" name="Content Placeholder 2"/>
          <p:cNvSpPr txBox="1">
            <a:spLocks/>
          </p:cNvSpPr>
          <p:nvPr/>
        </p:nvSpPr>
        <p:spPr>
          <a:xfrm>
            <a:off x="5486400" y="4800600"/>
            <a:ext cx="3511825" cy="371474"/>
          </a:xfrm>
          <a:prstGeom prst="rect">
            <a:avLst/>
          </a:prstGeom>
          <a:solidFill>
            <a:srgbClr val="FFFF00"/>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dirty="0">
                <a:latin typeface="Calibri" panose="020F0502020204030204" pitchFamily="34" charset="0"/>
              </a:rPr>
              <a:t>Can lead to cognitive overload</a:t>
            </a:r>
          </a:p>
        </p:txBody>
      </p:sp>
    </p:spTree>
    <p:extLst>
      <p:ext uri="{BB962C8B-B14F-4D97-AF65-F5344CB8AC3E}">
        <p14:creationId xmlns:p14="http://schemas.microsoft.com/office/powerpoint/2010/main" val="1262184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anose="020F0502020204030204" pitchFamily="34" charset="0"/>
              </a:rPr>
              <a:t>Get to the point!</a:t>
            </a:r>
            <a:endParaRPr lang="en-US" b="1" dirty="0">
              <a:latin typeface="Calibri" panose="020F0502020204030204" pitchFamily="34" charset="0"/>
            </a:endParaRPr>
          </a:p>
        </p:txBody>
      </p:sp>
      <p:sp>
        <p:nvSpPr>
          <p:cNvPr id="3" name="Content Placeholder 2"/>
          <p:cNvSpPr>
            <a:spLocks noGrp="1"/>
          </p:cNvSpPr>
          <p:nvPr>
            <p:ph idx="1"/>
          </p:nvPr>
        </p:nvSpPr>
        <p:spPr>
          <a:xfrm>
            <a:off x="628650" y="2226468"/>
            <a:ext cx="4864540" cy="4098131"/>
          </a:xfrm>
        </p:spPr>
        <p:txBody>
          <a:bodyPr/>
          <a:lstStyle/>
          <a:p>
            <a:r>
              <a:rPr lang="en-US" sz="2400" dirty="0" smtClean="0">
                <a:latin typeface="Calibri" panose="020F0502020204030204" pitchFamily="34" charset="0"/>
              </a:rPr>
              <a:t>Reviewers should be able to easily get a sense of what the proposal is about upfront (project summary and introduction).</a:t>
            </a:r>
          </a:p>
          <a:p>
            <a:r>
              <a:rPr lang="en-US" sz="2400" dirty="0"/>
              <a:t>Make what they are looking for easy to find, using the language of the review criteria and headings to highlight the elements of the project description.</a:t>
            </a:r>
          </a:p>
          <a:p>
            <a:endParaRPr lang="en-US" sz="2400" dirty="0" smtClean="0">
              <a:latin typeface="Calibri" panose="020F0502020204030204" pitchFamily="34" charset="0"/>
            </a:endParaRPr>
          </a:p>
        </p:txBody>
      </p:sp>
      <p:pic>
        <p:nvPicPr>
          <p:cNvPr id="4" name="Picture 3"/>
          <p:cNvPicPr>
            <a:picLocks noChangeAspect="1"/>
          </p:cNvPicPr>
          <p:nvPr/>
        </p:nvPicPr>
        <p:blipFill>
          <a:blip r:embed="rId2"/>
          <a:stretch>
            <a:fillRect/>
          </a:stretch>
        </p:blipFill>
        <p:spPr>
          <a:xfrm>
            <a:off x="5493190" y="1628179"/>
            <a:ext cx="3178969" cy="3357563"/>
          </a:xfrm>
          <a:prstGeom prst="rect">
            <a:avLst/>
          </a:prstGeom>
        </p:spPr>
      </p:pic>
    </p:spTree>
    <p:extLst>
      <p:ext uri="{BB962C8B-B14F-4D97-AF65-F5344CB8AC3E}">
        <p14:creationId xmlns:p14="http://schemas.microsoft.com/office/powerpoint/2010/main" val="869839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anose="020F0502020204030204" pitchFamily="34" charset="0"/>
              </a:rPr>
              <a:t>Use a Reviewer-Friendly Format</a:t>
            </a:r>
            <a:endParaRPr lang="en-US" b="1" dirty="0">
              <a:latin typeface="Calibri" panose="020F0502020204030204" pitchFamily="34" charset="0"/>
            </a:endParaRPr>
          </a:p>
        </p:txBody>
      </p:sp>
      <p:sp>
        <p:nvSpPr>
          <p:cNvPr id="3" name="Content Placeholder 2"/>
          <p:cNvSpPr>
            <a:spLocks noGrp="1"/>
          </p:cNvSpPr>
          <p:nvPr>
            <p:ph idx="1"/>
          </p:nvPr>
        </p:nvSpPr>
        <p:spPr>
          <a:xfrm>
            <a:off x="628651" y="2226469"/>
            <a:ext cx="5614988" cy="2845594"/>
          </a:xfrm>
        </p:spPr>
        <p:txBody>
          <a:bodyPr>
            <a:normAutofit fontScale="62500" lnSpcReduction="20000"/>
          </a:bodyPr>
          <a:lstStyle/>
          <a:p>
            <a:pPr marL="0" indent="0">
              <a:buNone/>
            </a:pPr>
            <a:r>
              <a:rPr lang="en-US" dirty="0" smtClean="0">
                <a:latin typeface="Calibri" panose="020F0502020204030204" pitchFamily="34" charset="0"/>
              </a:rPr>
              <a:t>An </a:t>
            </a:r>
            <a:r>
              <a:rPr lang="en-US" b="1" i="1" dirty="0" smtClean="0">
                <a:latin typeface="Calibri" panose="020F0502020204030204" pitchFamily="34" charset="0"/>
              </a:rPr>
              <a:t>easy-to-follow format </a:t>
            </a:r>
            <a:r>
              <a:rPr lang="en-US" dirty="0" smtClean="0">
                <a:latin typeface="Calibri" panose="020F0502020204030204" pitchFamily="34" charset="0"/>
              </a:rPr>
              <a:t>can go a long way:</a:t>
            </a:r>
          </a:p>
          <a:p>
            <a:pPr lvl="1">
              <a:buFont typeface="Arial" panose="020B0604020202020204" pitchFamily="34" charset="0"/>
              <a:buChar char="•"/>
            </a:pPr>
            <a:r>
              <a:rPr lang="en-US" dirty="0" smtClean="0">
                <a:latin typeface="Calibri" panose="020F0502020204030204" pitchFamily="34" charset="0"/>
              </a:rPr>
              <a:t>Use same labels as those used in the call.</a:t>
            </a:r>
          </a:p>
          <a:p>
            <a:pPr lvl="1">
              <a:buFont typeface="Arial" panose="020B0604020202020204" pitchFamily="34" charset="0"/>
              <a:buChar char="•"/>
            </a:pPr>
            <a:r>
              <a:rPr lang="en-US" dirty="0" smtClean="0">
                <a:latin typeface="Calibri" panose="020F0502020204030204" pitchFamily="34" charset="0"/>
              </a:rPr>
              <a:t>Use bold and leave some blank space (indentations).</a:t>
            </a:r>
          </a:p>
          <a:p>
            <a:pPr lvl="1">
              <a:buFont typeface="Arial" panose="020B0604020202020204" pitchFamily="34" charset="0"/>
              <a:buChar char="•"/>
            </a:pPr>
            <a:r>
              <a:rPr lang="en-US" dirty="0" smtClean="0">
                <a:latin typeface="Calibri" panose="020F0502020204030204" pitchFamily="34" charset="0"/>
              </a:rPr>
              <a:t>Include some figures/diagrams.</a:t>
            </a:r>
          </a:p>
          <a:p>
            <a:pPr lvl="1">
              <a:buFont typeface="Arial" panose="020B0604020202020204" pitchFamily="34" charset="0"/>
              <a:buChar char="•"/>
            </a:pPr>
            <a:r>
              <a:rPr lang="en-US" dirty="0" smtClean="0">
                <a:latin typeface="Calibri" panose="020F0502020204030204" pitchFamily="34" charset="0"/>
              </a:rPr>
              <a:t>Clearly structured texts are less overwhelming for readers.</a:t>
            </a:r>
          </a:p>
          <a:p>
            <a:pPr lvl="1">
              <a:buFont typeface="Arial" panose="020B0604020202020204" pitchFamily="34" charset="0"/>
              <a:buChar char="•"/>
            </a:pPr>
            <a:r>
              <a:rPr lang="en-US" dirty="0" smtClean="0">
                <a:latin typeface="Calibri" panose="020F0502020204030204" pitchFamily="34" charset="0"/>
              </a:rPr>
              <a:t>Although space is limited (18 pages), an excessive number of words per page does not necessarily make your proposal stronger!</a:t>
            </a:r>
            <a:endParaRPr lang="en-US" dirty="0">
              <a:latin typeface="Calibri" panose="020F0502020204030204" pitchFamily="34" charset="0"/>
            </a:endParaRPr>
          </a:p>
        </p:txBody>
      </p:sp>
      <p:pic>
        <p:nvPicPr>
          <p:cNvPr id="4" name="Picture 3"/>
          <p:cNvPicPr>
            <a:picLocks noChangeAspect="1"/>
          </p:cNvPicPr>
          <p:nvPr/>
        </p:nvPicPr>
        <p:blipFill>
          <a:blip r:embed="rId2"/>
          <a:stretch>
            <a:fillRect/>
          </a:stretch>
        </p:blipFill>
        <p:spPr>
          <a:xfrm>
            <a:off x="6243638" y="3825478"/>
            <a:ext cx="2900362" cy="2175272"/>
          </a:xfrm>
          <a:prstGeom prst="rect">
            <a:avLst/>
          </a:prstGeom>
        </p:spPr>
      </p:pic>
      <p:pic>
        <p:nvPicPr>
          <p:cNvPr id="5" name="Picture 4"/>
          <p:cNvPicPr>
            <a:picLocks noChangeAspect="1"/>
          </p:cNvPicPr>
          <p:nvPr/>
        </p:nvPicPr>
        <p:blipFill>
          <a:blip r:embed="rId3"/>
          <a:stretch>
            <a:fillRect/>
          </a:stretch>
        </p:blipFill>
        <p:spPr>
          <a:xfrm>
            <a:off x="2640589" y="5509783"/>
            <a:ext cx="3603048" cy="562405"/>
          </a:xfrm>
          <a:prstGeom prst="rect">
            <a:avLst/>
          </a:prstGeom>
        </p:spPr>
      </p:pic>
    </p:spTree>
    <p:extLst>
      <p:ext uri="{BB962C8B-B14F-4D97-AF65-F5344CB8AC3E}">
        <p14:creationId xmlns:p14="http://schemas.microsoft.com/office/powerpoint/2010/main" val="3125751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13043"/>
            <a:ext cx="2929362" cy="994172"/>
          </a:xfrm>
        </p:spPr>
        <p:txBody>
          <a:bodyPr/>
          <a:lstStyle/>
          <a:p>
            <a:r>
              <a:rPr lang="en-US" b="1" dirty="0" smtClean="0">
                <a:latin typeface="Calibri" panose="020F0502020204030204" pitchFamily="34" charset="0"/>
              </a:rPr>
              <a:t>Mind your Tone</a:t>
            </a:r>
            <a:endParaRPr lang="en-US" b="1" dirty="0">
              <a:latin typeface="Calibri" panose="020F0502020204030204" pitchFamily="34" charset="0"/>
            </a:endParaRPr>
          </a:p>
        </p:txBody>
      </p:sp>
      <p:sp>
        <p:nvSpPr>
          <p:cNvPr id="3" name="Content Placeholder 2"/>
          <p:cNvSpPr>
            <a:spLocks noGrp="1"/>
          </p:cNvSpPr>
          <p:nvPr>
            <p:ph idx="1"/>
          </p:nvPr>
        </p:nvSpPr>
        <p:spPr>
          <a:xfrm>
            <a:off x="628650" y="2226468"/>
            <a:ext cx="5357813" cy="4174331"/>
          </a:xfrm>
        </p:spPr>
        <p:txBody>
          <a:bodyPr/>
          <a:lstStyle/>
          <a:p>
            <a:r>
              <a:rPr lang="en-US" sz="2000" dirty="0" smtClean="0">
                <a:latin typeface="Calibri" panose="020F0502020204030204" pitchFamily="34" charset="0"/>
              </a:rPr>
              <a:t>Try to </a:t>
            </a:r>
            <a:r>
              <a:rPr lang="en-US" sz="2000" b="1" u="sng" dirty="0">
                <a:latin typeface="Calibri" panose="020F0502020204030204" pitchFamily="34" charset="0"/>
              </a:rPr>
              <a:t>project a positive image </a:t>
            </a:r>
            <a:r>
              <a:rPr lang="en-US" sz="2000" dirty="0">
                <a:latin typeface="Calibri" panose="020F0502020204030204" pitchFamily="34" charset="0"/>
              </a:rPr>
              <a:t>of the intended research, but also a positive “self image” (as a </a:t>
            </a:r>
            <a:r>
              <a:rPr lang="en-US" sz="2000" dirty="0" smtClean="0">
                <a:latin typeface="Calibri" panose="020F0502020204030204" pitchFamily="34" charset="0"/>
              </a:rPr>
              <a:t>competent/confident </a:t>
            </a:r>
            <a:r>
              <a:rPr lang="en-US" sz="2000" dirty="0">
                <a:latin typeface="Calibri" panose="020F0502020204030204" pitchFamily="34" charset="0"/>
              </a:rPr>
              <a:t>yet </a:t>
            </a:r>
            <a:r>
              <a:rPr lang="en-US" sz="2000" dirty="0" smtClean="0">
                <a:latin typeface="Calibri" panose="020F0502020204030204" pitchFamily="34" charset="0"/>
              </a:rPr>
              <a:t>careful  </a:t>
            </a:r>
            <a:r>
              <a:rPr lang="en-US" sz="2000" dirty="0">
                <a:latin typeface="Calibri" panose="020F0502020204030204" pitchFamily="34" charset="0"/>
              </a:rPr>
              <a:t>researcher</a:t>
            </a:r>
            <a:r>
              <a:rPr lang="en-US" sz="2000" dirty="0" smtClean="0">
                <a:latin typeface="Calibri" panose="020F0502020204030204" pitchFamily="34" charset="0"/>
              </a:rPr>
              <a:t>).</a:t>
            </a:r>
            <a:endParaRPr lang="en-US" sz="2000" dirty="0">
              <a:latin typeface="Calibri" panose="020F0502020204030204" pitchFamily="34" charset="0"/>
            </a:endParaRPr>
          </a:p>
          <a:p>
            <a:r>
              <a:rPr lang="en-US" sz="2000" dirty="0">
                <a:latin typeface="Calibri" panose="020F0502020204030204" pitchFamily="34" charset="0"/>
              </a:rPr>
              <a:t>A</a:t>
            </a:r>
            <a:r>
              <a:rPr lang="en-US" sz="2000" dirty="0" smtClean="0">
                <a:latin typeface="Calibri" panose="020F0502020204030204" pitchFamily="34" charset="0"/>
              </a:rPr>
              <a:t>pplicants can come across as </a:t>
            </a:r>
            <a:r>
              <a:rPr lang="en-US" sz="2000" b="1" u="sng" dirty="0" smtClean="0">
                <a:latin typeface="Calibri" panose="020F0502020204030204" pitchFamily="34" charset="0"/>
              </a:rPr>
              <a:t>arrogant</a:t>
            </a:r>
            <a:r>
              <a:rPr lang="en-US" sz="2000" dirty="0" smtClean="0">
                <a:latin typeface="Calibri" panose="020F0502020204030204" pitchFamily="34" charset="0"/>
              </a:rPr>
              <a:t> and </a:t>
            </a:r>
            <a:r>
              <a:rPr lang="en-US" sz="2000" b="1" u="sng" dirty="0" smtClean="0">
                <a:latin typeface="Calibri" panose="020F0502020204030204" pitchFamily="34" charset="0"/>
              </a:rPr>
              <a:t>unrealistic</a:t>
            </a:r>
            <a:r>
              <a:rPr lang="en-US" sz="2000" dirty="0" smtClean="0">
                <a:latin typeface="Calibri" panose="020F0502020204030204" pitchFamily="34" charset="0"/>
              </a:rPr>
              <a:t>.</a:t>
            </a:r>
          </a:p>
          <a:p>
            <a:r>
              <a:rPr lang="en-US" sz="2000" dirty="0" smtClean="0">
                <a:latin typeface="Calibri" panose="020F0502020204030204" pitchFamily="34" charset="0"/>
              </a:rPr>
              <a:t>Understatement and toning down one’s language not to over-claim the importance of the work is recommended. (Your project is probably not “the only” or “the first.”)</a:t>
            </a:r>
            <a:endParaRPr lang="en-US" sz="2000" dirty="0">
              <a:latin typeface="Calibri" panose="020F0502020204030204" pitchFamily="34" charset="0"/>
            </a:endParaRPr>
          </a:p>
        </p:txBody>
      </p:sp>
      <p:sp>
        <p:nvSpPr>
          <p:cNvPr id="4" name="Rectangle 3"/>
          <p:cNvSpPr/>
          <p:nvPr/>
        </p:nvSpPr>
        <p:spPr>
          <a:xfrm>
            <a:off x="4371692" y="1131094"/>
            <a:ext cx="4572000" cy="674031"/>
          </a:xfrm>
          <a:prstGeom prst="rect">
            <a:avLst/>
          </a:prstGeom>
          <a:solidFill>
            <a:srgbClr val="FFFF00"/>
          </a:solidFill>
        </p:spPr>
        <p:txBody>
          <a:bodyPr>
            <a:spAutoFit/>
          </a:bodyPr>
          <a:lstStyle/>
          <a:p>
            <a:pPr algn="r">
              <a:lnSpc>
                <a:spcPct val="90000"/>
              </a:lnSpc>
              <a:spcBef>
                <a:spcPts val="750"/>
              </a:spcBef>
            </a:pPr>
            <a:r>
              <a:rPr lang="en-US" sz="2100" dirty="0">
                <a:solidFill>
                  <a:prstClr val="black"/>
                </a:solidFill>
                <a:latin typeface="Calibri" panose="020F0502020204030204" pitchFamily="34" charset="0"/>
              </a:rPr>
              <a:t>“The meek shall not inherit the grants” (Myers, 1990)</a:t>
            </a:r>
          </a:p>
        </p:txBody>
      </p:sp>
      <p:pic>
        <p:nvPicPr>
          <p:cNvPr id="5" name="Picture 4"/>
          <p:cNvPicPr>
            <a:picLocks noChangeAspect="1"/>
          </p:cNvPicPr>
          <p:nvPr/>
        </p:nvPicPr>
        <p:blipFill rotWithShape="1">
          <a:blip r:embed="rId2"/>
          <a:srcRect b="48299"/>
          <a:stretch/>
        </p:blipFill>
        <p:spPr>
          <a:xfrm>
            <a:off x="6157630" y="2911674"/>
            <a:ext cx="2617237" cy="1353145"/>
          </a:xfrm>
          <a:prstGeom prst="rect">
            <a:avLst/>
          </a:prstGeom>
        </p:spPr>
      </p:pic>
    </p:spTree>
    <p:extLst>
      <p:ext uri="{BB962C8B-B14F-4D97-AF65-F5344CB8AC3E}">
        <p14:creationId xmlns:p14="http://schemas.microsoft.com/office/powerpoint/2010/main" val="40703240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anose="020F0502020204030204" pitchFamily="34" charset="0"/>
              </a:rPr>
              <a:t>In terms of Content</a:t>
            </a:r>
            <a:endParaRPr lang="en-US" b="1" dirty="0">
              <a:latin typeface="Calibri" panose="020F0502020204030204" pitchFamily="34" charset="0"/>
            </a:endParaRPr>
          </a:p>
        </p:txBody>
      </p:sp>
      <p:sp>
        <p:nvSpPr>
          <p:cNvPr id="3" name="Content Placeholder 2"/>
          <p:cNvSpPr>
            <a:spLocks noGrp="1"/>
          </p:cNvSpPr>
          <p:nvPr>
            <p:ph idx="1"/>
          </p:nvPr>
        </p:nvSpPr>
        <p:spPr>
          <a:xfrm>
            <a:off x="609600" y="2226469"/>
            <a:ext cx="5068243" cy="3869531"/>
          </a:xfrm>
        </p:spPr>
        <p:txBody>
          <a:bodyPr/>
          <a:lstStyle/>
          <a:p>
            <a:pPr lvl="1">
              <a:buFont typeface="Arial" panose="020B0604020202020204" pitchFamily="34" charset="0"/>
              <a:buChar char="•"/>
            </a:pPr>
            <a:r>
              <a:rPr lang="en-US" sz="2400" dirty="0" smtClean="0">
                <a:latin typeface="Calibri" panose="020F0502020204030204" pitchFamily="34" charset="0"/>
              </a:rPr>
              <a:t>Do not just “give lip service” to the issues being raised.</a:t>
            </a:r>
          </a:p>
          <a:p>
            <a:pPr lvl="1">
              <a:buFont typeface="Arial" panose="020B0604020202020204" pitchFamily="34" charset="0"/>
              <a:buChar char="•"/>
            </a:pPr>
            <a:r>
              <a:rPr lang="en-US" sz="2400" dirty="0">
                <a:latin typeface="Calibri" panose="020F0502020204030204" pitchFamily="34" charset="0"/>
              </a:rPr>
              <a:t>E</a:t>
            </a:r>
            <a:r>
              <a:rPr lang="en-US" sz="2400" dirty="0" smtClean="0">
                <a:latin typeface="Calibri" panose="020F0502020204030204" pitchFamily="34" charset="0"/>
              </a:rPr>
              <a:t>xplicit </a:t>
            </a:r>
            <a:r>
              <a:rPr lang="en-US" sz="2400" dirty="0">
                <a:latin typeface="Calibri" panose="020F0502020204030204" pitchFamily="34" charset="0"/>
              </a:rPr>
              <a:t>statement about how the proposal addresses the goals of the </a:t>
            </a:r>
            <a:r>
              <a:rPr lang="en-US" sz="2400" dirty="0" smtClean="0">
                <a:latin typeface="Calibri" panose="020F0502020204030204" pitchFamily="34" charset="0"/>
              </a:rPr>
              <a:t>AISL program. </a:t>
            </a:r>
          </a:p>
          <a:p>
            <a:pPr lvl="1">
              <a:buFont typeface="Arial" panose="020B0604020202020204" pitchFamily="34" charset="0"/>
              <a:buChar char="•"/>
            </a:pPr>
            <a:r>
              <a:rPr lang="en-US" sz="2400" dirty="0" smtClean="0">
                <a:latin typeface="Calibri" panose="020F0502020204030204" pitchFamily="34" charset="0"/>
              </a:rPr>
              <a:t>Have a colleague (not involved in your project) give your proposal a critical read. </a:t>
            </a:r>
          </a:p>
          <a:p>
            <a:pPr lvl="1"/>
            <a:endParaRPr lang="en-US" dirty="0">
              <a:latin typeface="Calibri" panose="020F0502020204030204" pitchFamily="34" charset="0"/>
            </a:endParaRPr>
          </a:p>
        </p:txBody>
      </p:sp>
      <p:pic>
        <p:nvPicPr>
          <p:cNvPr id="4" name="Picture 3"/>
          <p:cNvPicPr>
            <a:picLocks noChangeAspect="1"/>
          </p:cNvPicPr>
          <p:nvPr/>
        </p:nvPicPr>
        <p:blipFill>
          <a:blip r:embed="rId2"/>
          <a:stretch>
            <a:fillRect/>
          </a:stretch>
        </p:blipFill>
        <p:spPr>
          <a:xfrm>
            <a:off x="6096898" y="2226469"/>
            <a:ext cx="2589902" cy="3539729"/>
          </a:xfrm>
          <a:prstGeom prst="rect">
            <a:avLst/>
          </a:prstGeom>
        </p:spPr>
      </p:pic>
    </p:spTree>
    <p:extLst>
      <p:ext uri="{BB962C8B-B14F-4D97-AF65-F5344CB8AC3E}">
        <p14:creationId xmlns:p14="http://schemas.microsoft.com/office/powerpoint/2010/main" val="2731212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2438400"/>
          </a:xfrm>
        </p:spPr>
        <p:txBody>
          <a:bodyPr/>
          <a:lstStyle/>
          <a:p>
            <a:r>
              <a:rPr lang="en-US" sz="6000" b="1" i="1" dirty="0" smtClean="0">
                <a:latin typeface="Calibri" panose="020F0502020204030204" pitchFamily="34" charset="0"/>
              </a:rPr>
              <a:t>What to Say </a:t>
            </a:r>
            <a:br>
              <a:rPr lang="en-US" sz="6000" b="1" i="1" dirty="0" smtClean="0">
                <a:latin typeface="Calibri" panose="020F0502020204030204" pitchFamily="34" charset="0"/>
              </a:rPr>
            </a:br>
            <a:r>
              <a:rPr lang="en-US" sz="6000" b="1" i="1" dirty="0" smtClean="0">
                <a:latin typeface="Calibri" panose="020F0502020204030204" pitchFamily="34" charset="0"/>
              </a:rPr>
              <a:t>in 18 pages</a:t>
            </a:r>
            <a:r>
              <a:rPr lang="en-US" b="1" dirty="0"/>
              <a:t/>
            </a:r>
            <a:br>
              <a:rPr lang="en-US" b="1" dirty="0"/>
            </a:br>
            <a:r>
              <a:rPr lang="en-US" b="1" dirty="0"/>
              <a:t/>
            </a:r>
            <a:br>
              <a:rPr lang="en-US" b="1" dirty="0"/>
            </a:br>
            <a:endParaRPr lang="en-US" b="1" dirty="0"/>
          </a:p>
        </p:txBody>
      </p:sp>
    </p:spTree>
    <p:extLst>
      <p:ext uri="{BB962C8B-B14F-4D97-AF65-F5344CB8AC3E}">
        <p14:creationId xmlns:p14="http://schemas.microsoft.com/office/powerpoint/2010/main" val="5130252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88"/>
            <a:ext cx="8229600" cy="944562"/>
          </a:xfrm>
        </p:spPr>
        <p:txBody>
          <a:bodyPr/>
          <a:lstStyle/>
          <a:p>
            <a:r>
              <a:rPr lang="en-US" b="1" dirty="0" smtClean="0">
                <a:latin typeface="Calibri" panose="020F0502020204030204" pitchFamily="34" charset="0"/>
              </a:rPr>
              <a:t>Before You Begin Writing</a:t>
            </a:r>
            <a:endParaRPr lang="en-US" b="1" dirty="0">
              <a:latin typeface="Calibri" panose="020F0502020204030204" pitchFamily="34" charset="0"/>
            </a:endParaRPr>
          </a:p>
        </p:txBody>
      </p:sp>
      <p:sp>
        <p:nvSpPr>
          <p:cNvPr id="3" name="Content Placeholder 2"/>
          <p:cNvSpPr>
            <a:spLocks noGrp="1"/>
          </p:cNvSpPr>
          <p:nvPr>
            <p:ph idx="1"/>
          </p:nvPr>
        </p:nvSpPr>
        <p:spPr>
          <a:xfrm>
            <a:off x="457200" y="1600200"/>
            <a:ext cx="8686800" cy="4648200"/>
          </a:xfrm>
        </p:spPr>
        <p:txBody>
          <a:bodyPr>
            <a:normAutofit fontScale="92500" lnSpcReduction="20000"/>
          </a:bodyPr>
          <a:lstStyle/>
          <a:p>
            <a:pPr>
              <a:lnSpc>
                <a:spcPct val="90000"/>
              </a:lnSpc>
            </a:pPr>
            <a:r>
              <a:rPr lang="en-US" dirty="0" smtClean="0">
                <a:latin typeface="Calibri" panose="020F0502020204030204" pitchFamily="34" charset="0"/>
              </a:rPr>
              <a:t>Do your homework:</a:t>
            </a:r>
          </a:p>
          <a:p>
            <a:pPr lvl="1">
              <a:lnSpc>
                <a:spcPct val="90000"/>
              </a:lnSpc>
            </a:pPr>
            <a:r>
              <a:rPr lang="en-US" dirty="0" smtClean="0">
                <a:latin typeface="Calibri" panose="020F0502020204030204" pitchFamily="34" charset="0"/>
              </a:rPr>
              <a:t>Familiarize yourself with the NSF website.</a:t>
            </a:r>
          </a:p>
          <a:p>
            <a:pPr lvl="1">
              <a:lnSpc>
                <a:spcPct val="90000"/>
              </a:lnSpc>
            </a:pPr>
            <a:r>
              <a:rPr lang="en-US" dirty="0" smtClean="0">
                <a:latin typeface="Calibri" panose="020F0502020204030204" pitchFamily="34" charset="0"/>
              </a:rPr>
              <a:t>Download a copy of the </a:t>
            </a:r>
            <a:r>
              <a:rPr lang="en-US" i="1" dirty="0" smtClean="0">
                <a:latin typeface="Calibri" panose="020F0502020204030204" pitchFamily="34" charset="0"/>
              </a:rPr>
              <a:t>NSF </a:t>
            </a:r>
            <a:r>
              <a:rPr lang="en-US" i="1" dirty="0">
                <a:latin typeface="Calibri" panose="020F0502020204030204" pitchFamily="34" charset="0"/>
              </a:rPr>
              <a:t>Proposal &amp; Award Policies &amp; Procedures Guide</a:t>
            </a:r>
            <a:r>
              <a:rPr lang="en-US" dirty="0">
                <a:latin typeface="Calibri" panose="020F0502020204030204" pitchFamily="34" charset="0"/>
              </a:rPr>
              <a:t> (PAPPG</a:t>
            </a:r>
            <a:r>
              <a:rPr lang="en-US" dirty="0" smtClean="0">
                <a:latin typeface="Calibri" panose="020F0502020204030204" pitchFamily="34" charset="0"/>
              </a:rPr>
              <a:t>). </a:t>
            </a:r>
            <a:r>
              <a:rPr lang="en-US" dirty="0">
                <a:hlinkClick r:id="rId3"/>
              </a:rPr>
              <a:t>https://</a:t>
            </a:r>
            <a:r>
              <a:rPr lang="en-US" dirty="0" smtClean="0">
                <a:hlinkClick r:id="rId3"/>
              </a:rPr>
              <a:t>www.nsf.gov/pubs/2013/nsf13127/nsf13127.jsp</a:t>
            </a:r>
            <a:endParaRPr lang="en-US" dirty="0" smtClean="0"/>
          </a:p>
          <a:p>
            <a:pPr lvl="1">
              <a:lnSpc>
                <a:spcPct val="90000"/>
              </a:lnSpc>
            </a:pPr>
            <a:endParaRPr lang="en-US" dirty="0" smtClean="0">
              <a:latin typeface="Calibri" panose="020F0502020204030204" pitchFamily="34" charset="0"/>
            </a:endParaRPr>
          </a:p>
          <a:p>
            <a:pPr lvl="1">
              <a:lnSpc>
                <a:spcPct val="90000"/>
              </a:lnSpc>
            </a:pPr>
            <a:r>
              <a:rPr lang="en-US" dirty="0" smtClean="0">
                <a:latin typeface="Calibri" panose="020F0502020204030204" pitchFamily="34" charset="0"/>
              </a:rPr>
              <a:t>Read the solicitation carefully and multiple times.</a:t>
            </a:r>
          </a:p>
          <a:p>
            <a:pPr lvl="1">
              <a:lnSpc>
                <a:spcPct val="90000"/>
              </a:lnSpc>
            </a:pPr>
            <a:r>
              <a:rPr lang="en-US" dirty="0" smtClean="0">
                <a:latin typeface="Calibri" panose="020F0502020204030204" pitchFamily="34" charset="0"/>
              </a:rPr>
              <a:t>Check the NSF Awards Search Page for examples.</a:t>
            </a:r>
          </a:p>
          <a:p>
            <a:pPr lvl="1">
              <a:lnSpc>
                <a:spcPct val="90000"/>
              </a:lnSpc>
            </a:pPr>
            <a:r>
              <a:rPr lang="en-US" dirty="0" smtClean="0">
                <a:latin typeface="Calibri" panose="020F0502020204030204" pitchFamily="34" charset="0"/>
              </a:rPr>
              <a:t>Visit the CAISE website, which is the AISL program resource center and network.</a:t>
            </a:r>
          </a:p>
          <a:p>
            <a:pPr lvl="1">
              <a:lnSpc>
                <a:spcPct val="90000"/>
              </a:lnSpc>
            </a:pPr>
            <a:endParaRPr lang="en-US" sz="800" b="1" dirty="0" smtClean="0">
              <a:latin typeface="Calibri" panose="020F0502020204030204" pitchFamily="34" charset="0"/>
            </a:endParaRPr>
          </a:p>
          <a:p>
            <a:pPr>
              <a:lnSpc>
                <a:spcPct val="90000"/>
              </a:lnSpc>
            </a:pPr>
            <a:r>
              <a:rPr lang="en-US" dirty="0" smtClean="0">
                <a:latin typeface="Calibri" panose="020F0502020204030204" pitchFamily="34" charset="0"/>
              </a:rPr>
              <a:t>Talk to NSF Program Officers about your ideas:</a:t>
            </a:r>
          </a:p>
          <a:p>
            <a:pPr lvl="1">
              <a:lnSpc>
                <a:spcPct val="90000"/>
              </a:lnSpc>
            </a:pPr>
            <a:r>
              <a:rPr lang="en-US" dirty="0" smtClean="0">
                <a:latin typeface="Calibri" panose="020F0502020204030204" pitchFamily="34" charset="0"/>
              </a:rPr>
              <a:t>Schedule a call with a PO.</a:t>
            </a:r>
          </a:p>
          <a:p>
            <a:pPr lvl="1">
              <a:lnSpc>
                <a:spcPct val="90000"/>
              </a:lnSpc>
            </a:pPr>
            <a:r>
              <a:rPr lang="en-US" dirty="0" smtClean="0">
                <a:latin typeface="Calibri" panose="020F0502020204030204" pitchFamily="34" charset="0"/>
              </a:rPr>
              <a:t>POs may ask you to send a 1-2 page summary in advance.</a:t>
            </a:r>
          </a:p>
          <a:p>
            <a:endParaRPr lang="en-US" dirty="0">
              <a:latin typeface="Calibri" panose="020F0502020204030204" pitchFamily="34" charset="0"/>
            </a:endParaRPr>
          </a:p>
        </p:txBody>
      </p:sp>
    </p:spTree>
    <p:extLst>
      <p:ext uri="{BB962C8B-B14F-4D97-AF65-F5344CB8AC3E}">
        <p14:creationId xmlns:p14="http://schemas.microsoft.com/office/powerpoint/2010/main" val="1222878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b="1" dirty="0" smtClean="0"/>
              <a:t>Webinar At A Glance</a:t>
            </a:r>
            <a:endParaRPr lang="en-US" b="1" dirty="0"/>
          </a:p>
        </p:txBody>
      </p:sp>
      <p:sp>
        <p:nvSpPr>
          <p:cNvPr id="3" name="Content Placeholder 2"/>
          <p:cNvSpPr>
            <a:spLocks noGrp="1"/>
          </p:cNvSpPr>
          <p:nvPr>
            <p:ph idx="1"/>
          </p:nvPr>
        </p:nvSpPr>
        <p:spPr>
          <a:xfrm>
            <a:off x="609600" y="1752600"/>
            <a:ext cx="8229600" cy="4724400"/>
          </a:xfrm>
        </p:spPr>
        <p:txBody>
          <a:bodyPr>
            <a:normAutofit/>
          </a:bodyPr>
          <a:lstStyle/>
          <a:p>
            <a:r>
              <a:rPr lang="en-US" sz="3600" dirty="0" smtClean="0"/>
              <a:t>Overview of AISL Program</a:t>
            </a:r>
          </a:p>
          <a:p>
            <a:r>
              <a:rPr lang="en-US" sz="3600" dirty="0" smtClean="0"/>
              <a:t>Reviewers &amp; The Review Process</a:t>
            </a:r>
          </a:p>
          <a:p>
            <a:r>
              <a:rPr lang="en-US" sz="3600" dirty="0" smtClean="0"/>
              <a:t>How to Present Your Project</a:t>
            </a:r>
          </a:p>
          <a:p>
            <a:r>
              <a:rPr lang="en-US" sz="3600" dirty="0" smtClean="0"/>
              <a:t>What to Say in 18 pages</a:t>
            </a:r>
          </a:p>
          <a:p>
            <a:r>
              <a:rPr lang="en-US" sz="3600" dirty="0" smtClean="0"/>
              <a:t>Research &amp; Evaluation</a:t>
            </a:r>
            <a:endParaRPr lang="en-US" sz="3600" dirty="0"/>
          </a:p>
          <a:p>
            <a:r>
              <a:rPr lang="en-US" sz="3600" dirty="0" smtClean="0"/>
              <a:t>Avoiding Fatal Flaws</a:t>
            </a:r>
          </a:p>
          <a:p>
            <a:r>
              <a:rPr lang="en-US" sz="3600" dirty="0" smtClean="0"/>
              <a:t>Q &amp; A</a:t>
            </a:r>
          </a:p>
          <a:p>
            <a:endParaRPr lang="en-US" sz="3600" dirty="0" smtClean="0"/>
          </a:p>
        </p:txBody>
      </p:sp>
    </p:spTree>
    <p:extLst>
      <p:ext uri="{BB962C8B-B14F-4D97-AF65-F5344CB8AC3E}">
        <p14:creationId xmlns:p14="http://schemas.microsoft.com/office/powerpoint/2010/main" val="6257010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b="1" dirty="0" smtClean="0">
                <a:effectLst/>
              </a:rPr>
              <a:t>Project Summary </a:t>
            </a:r>
            <a:endParaRPr lang="en-US" b="1" dirty="0"/>
          </a:p>
        </p:txBody>
      </p:sp>
      <p:sp>
        <p:nvSpPr>
          <p:cNvPr id="3" name="Content Placeholder 2"/>
          <p:cNvSpPr>
            <a:spLocks noGrp="1"/>
          </p:cNvSpPr>
          <p:nvPr>
            <p:ph idx="1"/>
          </p:nvPr>
        </p:nvSpPr>
        <p:spPr>
          <a:xfrm>
            <a:off x="457200" y="1828800"/>
            <a:ext cx="8229600" cy="4419600"/>
          </a:xfrm>
        </p:spPr>
        <p:txBody>
          <a:bodyPr>
            <a:normAutofit/>
          </a:bodyPr>
          <a:lstStyle/>
          <a:p>
            <a:r>
              <a:rPr lang="en-US" sz="2800" b="1" dirty="0" smtClean="0"/>
              <a:t>One page maximum</a:t>
            </a:r>
          </a:p>
          <a:p>
            <a:r>
              <a:rPr lang="en-US" sz="2800" b="1" dirty="0" smtClean="0"/>
              <a:t>First Sentence </a:t>
            </a:r>
          </a:p>
          <a:p>
            <a:pPr lvl="1">
              <a:buFont typeface="Arial" pitchFamily="34" charset="0"/>
              <a:buChar char="•"/>
            </a:pPr>
            <a:r>
              <a:rPr lang="en-US" dirty="0" smtClean="0"/>
              <a:t>Type of Proposal (Project Type)</a:t>
            </a:r>
          </a:p>
          <a:p>
            <a:r>
              <a:rPr lang="en-US" sz="2800" b="1" dirty="0" smtClean="0"/>
              <a:t>A general description of the project to be designed, implemented, and evaluated.</a:t>
            </a:r>
          </a:p>
          <a:p>
            <a:pPr marL="0" indent="0"/>
            <a:r>
              <a:rPr lang="en-US" sz="2800" b="1" dirty="0" smtClean="0"/>
              <a:t>   Intellectual Merit and Broader Impacts</a:t>
            </a:r>
          </a:p>
          <a:p>
            <a:pPr marL="400050" lvl="1" indent="0">
              <a:buFont typeface="Arial" pitchFamily="34" charset="0"/>
              <a:buChar char="•"/>
            </a:pPr>
            <a:r>
              <a:rPr lang="en-US" dirty="0" smtClean="0"/>
              <a:t>   Must include separate statements on each of these two NSB criteria</a:t>
            </a:r>
            <a:endParaRPr lang="en-US" dirty="0"/>
          </a:p>
        </p:txBody>
      </p:sp>
    </p:spTree>
    <p:extLst>
      <p:ext uri="{BB962C8B-B14F-4D97-AF65-F5344CB8AC3E}">
        <p14:creationId xmlns:p14="http://schemas.microsoft.com/office/powerpoint/2010/main" val="3431057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noAutofit/>
          </a:bodyPr>
          <a:lstStyle/>
          <a:p>
            <a:r>
              <a:rPr lang="en-US" b="1" dirty="0" smtClean="0">
                <a:effectLst/>
                <a:latin typeface="Calibri" panose="020F0502020204030204" pitchFamily="34" charset="0"/>
              </a:rPr>
              <a:t>Project Description Should Include…</a:t>
            </a:r>
            <a:endParaRPr lang="en-US" b="1" dirty="0">
              <a:latin typeface="Calibri" panose="020F0502020204030204" pitchFamily="34" charset="0"/>
            </a:endParaRPr>
          </a:p>
        </p:txBody>
      </p:sp>
      <p:sp>
        <p:nvSpPr>
          <p:cNvPr id="3" name="Content Placeholder 2"/>
          <p:cNvSpPr>
            <a:spLocks noGrp="1"/>
          </p:cNvSpPr>
          <p:nvPr>
            <p:ph idx="1"/>
          </p:nvPr>
        </p:nvSpPr>
        <p:spPr>
          <a:xfrm>
            <a:off x="457200" y="1600200"/>
            <a:ext cx="8229600" cy="4648200"/>
          </a:xfrm>
        </p:spPr>
        <p:txBody>
          <a:bodyPr>
            <a:normAutofit fontScale="62500" lnSpcReduction="20000"/>
          </a:bodyPr>
          <a:lstStyle/>
          <a:p>
            <a:r>
              <a:rPr lang="en-US" dirty="0" smtClean="0">
                <a:latin typeface="Calibri" panose="020F0502020204030204" pitchFamily="34" charset="0"/>
              </a:rPr>
              <a:t>Project overview and rationale</a:t>
            </a:r>
          </a:p>
          <a:p>
            <a:r>
              <a:rPr lang="en-US" dirty="0" smtClean="0">
                <a:latin typeface="Calibri" panose="020F0502020204030204" pitchFamily="34" charset="0"/>
              </a:rPr>
              <a:t>Project goals and objectives</a:t>
            </a:r>
          </a:p>
          <a:p>
            <a:r>
              <a:rPr lang="en-US" dirty="0" smtClean="0">
                <a:latin typeface="Calibri" panose="020F0502020204030204" pitchFamily="34" charset="0"/>
              </a:rPr>
              <a:t>Summary of effectiveness and impact of prior support</a:t>
            </a:r>
          </a:p>
          <a:p>
            <a:r>
              <a:rPr lang="en-US" dirty="0" smtClean="0">
                <a:latin typeface="Calibri" panose="020F0502020204030204" pitchFamily="34" charset="0"/>
              </a:rPr>
              <a:t>Explanation of principles that guided the project design, informed by the literature [Theoretical Framework]</a:t>
            </a:r>
          </a:p>
          <a:p>
            <a:r>
              <a:rPr lang="en-US" dirty="0" smtClean="0">
                <a:latin typeface="Calibri" panose="020F0502020204030204" pitchFamily="34" charset="0"/>
              </a:rPr>
              <a:t>Description of intervention, learning environment (e.g., game, exhibit, experiences, media, etc.), or context of research</a:t>
            </a:r>
          </a:p>
          <a:p>
            <a:r>
              <a:rPr lang="en-US" dirty="0" smtClean="0">
                <a:latin typeface="Calibri" panose="020F0502020204030204" pitchFamily="34" charset="0"/>
              </a:rPr>
              <a:t>Intervention/Learning Environment</a:t>
            </a:r>
          </a:p>
          <a:p>
            <a:r>
              <a:rPr lang="en-US" dirty="0" smtClean="0">
                <a:latin typeface="Calibri" panose="020F0502020204030204" pitchFamily="34" charset="0"/>
              </a:rPr>
              <a:t>Anticipated results</a:t>
            </a:r>
          </a:p>
          <a:p>
            <a:r>
              <a:rPr lang="en-US" dirty="0" smtClean="0">
                <a:latin typeface="Calibri" panose="020F0502020204030204" pitchFamily="34" charset="0"/>
              </a:rPr>
              <a:t>Research questions and plan</a:t>
            </a:r>
          </a:p>
          <a:p>
            <a:r>
              <a:rPr lang="en-US" dirty="0" smtClean="0">
                <a:latin typeface="Calibri" panose="020F0502020204030204" pitchFamily="34" charset="0"/>
              </a:rPr>
              <a:t>Plan for independent review of  project progress and success of implementation [Project Evaluation, formative and summative]</a:t>
            </a:r>
          </a:p>
          <a:p>
            <a:r>
              <a:rPr lang="en-US" dirty="0" smtClean="0">
                <a:latin typeface="Calibri" panose="020F0502020204030204" pitchFamily="34" charset="0"/>
              </a:rPr>
              <a:t>Dissemination plan [Identify constituencies and how you will communicate findings to them]</a:t>
            </a:r>
          </a:p>
          <a:p>
            <a:r>
              <a:rPr lang="en-US" dirty="0" smtClean="0">
                <a:latin typeface="Calibri" panose="020F0502020204030204" pitchFamily="34" charset="0"/>
              </a:rPr>
              <a:t>Management, Qualifications </a:t>
            </a:r>
            <a:r>
              <a:rPr lang="en-US" dirty="0">
                <a:latin typeface="Calibri" panose="020F0502020204030204" pitchFamily="34" charset="0"/>
              </a:rPr>
              <a:t>of key personnel who </a:t>
            </a:r>
            <a:r>
              <a:rPr lang="en-US" dirty="0" smtClean="0">
                <a:latin typeface="Calibri" panose="020F0502020204030204" pitchFamily="34" charset="0"/>
              </a:rPr>
              <a:t>will coordinate </a:t>
            </a:r>
            <a:r>
              <a:rPr lang="en-US" dirty="0">
                <a:latin typeface="Calibri" panose="020F0502020204030204" pitchFamily="34" charset="0"/>
              </a:rPr>
              <a:t>the project</a:t>
            </a:r>
          </a:p>
          <a:p>
            <a:endParaRPr lang="en-US" dirty="0" smtClean="0">
              <a:latin typeface="Calibri" panose="020F0502020204030204" pitchFamily="34" charset="0"/>
            </a:endParaRPr>
          </a:p>
        </p:txBody>
      </p:sp>
    </p:spTree>
    <p:extLst>
      <p:ext uri="{BB962C8B-B14F-4D97-AF65-F5344CB8AC3E}">
        <p14:creationId xmlns:p14="http://schemas.microsoft.com/office/powerpoint/2010/main" val="463258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noAutofit/>
          </a:bodyPr>
          <a:lstStyle/>
          <a:p>
            <a:r>
              <a:rPr lang="en-US" sz="2800" b="1" dirty="0" smtClean="0"/>
              <a:t>Overview/Rationale: What Makes This Project Important?</a:t>
            </a:r>
            <a:endParaRPr lang="en-US" sz="2800" b="1" dirty="0"/>
          </a:p>
        </p:txBody>
      </p:sp>
      <p:sp>
        <p:nvSpPr>
          <p:cNvPr id="3" name="Content Placeholder 2"/>
          <p:cNvSpPr>
            <a:spLocks noGrp="1"/>
          </p:cNvSpPr>
          <p:nvPr>
            <p:ph idx="1"/>
          </p:nvPr>
        </p:nvSpPr>
        <p:spPr/>
        <p:txBody>
          <a:bodyPr/>
          <a:lstStyle/>
          <a:p>
            <a:r>
              <a:rPr lang="en-US" sz="2800" dirty="0" smtClean="0"/>
              <a:t>How is it innovative or potentially transformative?</a:t>
            </a:r>
          </a:p>
          <a:p>
            <a:r>
              <a:rPr lang="en-US" sz="2800" dirty="0" smtClean="0"/>
              <a:t>How will it advance knowledge and move the field forward?</a:t>
            </a:r>
          </a:p>
          <a:p>
            <a:r>
              <a:rPr lang="en-US" sz="2800" dirty="0" smtClean="0"/>
              <a:t>What are the anticipated outcomes or products of this project?</a:t>
            </a:r>
          </a:p>
          <a:p>
            <a:r>
              <a:rPr lang="en-US" sz="2800" dirty="0" smtClean="0"/>
              <a:t>Who will be interested in these outcomes, and how will you target dissemination of findings to them?</a:t>
            </a:r>
          </a:p>
          <a:p>
            <a:r>
              <a:rPr lang="en-US" sz="2800" dirty="0" smtClean="0"/>
              <a:t>How might these products or findings be useful on a broader scale?</a:t>
            </a:r>
          </a:p>
          <a:p>
            <a:pPr>
              <a:buNone/>
            </a:pPr>
            <a:endParaRPr lang="en-US" dirty="0" smtClean="0"/>
          </a:p>
          <a:p>
            <a:endParaRPr lang="en-US" dirty="0"/>
          </a:p>
        </p:txBody>
      </p:sp>
    </p:spTree>
    <p:extLst>
      <p:ext uri="{BB962C8B-B14F-4D97-AF65-F5344CB8AC3E}">
        <p14:creationId xmlns:p14="http://schemas.microsoft.com/office/powerpoint/2010/main" val="5221435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p:spPr>
        <p:txBody>
          <a:bodyPr>
            <a:noAutofit/>
          </a:bodyPr>
          <a:lstStyle/>
          <a:p>
            <a:r>
              <a:rPr lang="en-US" sz="2800" b="1" dirty="0" smtClean="0"/>
              <a:t>Theoretical Framework: What Have You And Others Done?</a:t>
            </a:r>
            <a:endParaRPr lang="en-US" sz="2800" b="1" dirty="0"/>
          </a:p>
        </p:txBody>
      </p:sp>
      <p:sp>
        <p:nvSpPr>
          <p:cNvPr id="3" name="Content Placeholder 2"/>
          <p:cNvSpPr>
            <a:spLocks noGrp="1"/>
          </p:cNvSpPr>
          <p:nvPr>
            <p:ph idx="1"/>
          </p:nvPr>
        </p:nvSpPr>
        <p:spPr/>
        <p:txBody>
          <a:bodyPr>
            <a:normAutofit lnSpcReduction="10000"/>
          </a:bodyPr>
          <a:lstStyle/>
          <a:p>
            <a:r>
              <a:rPr lang="en-US" dirty="0" smtClean="0"/>
              <a:t>Describe the theoretical and research basis on which the proposal is based. </a:t>
            </a:r>
          </a:p>
          <a:p>
            <a:r>
              <a:rPr lang="en-US" dirty="0" smtClean="0"/>
              <a:t>How has the prior research influenced this project? </a:t>
            </a:r>
          </a:p>
          <a:p>
            <a:r>
              <a:rPr lang="en-US" dirty="0" smtClean="0"/>
              <a:t>Discuss how the proposal is innovative and different from similar projects.</a:t>
            </a:r>
          </a:p>
          <a:p>
            <a:r>
              <a:rPr lang="en-US" dirty="0" smtClean="0"/>
              <a:t>If you have previously been funded by NSF for similar work, provide evidence about the </a:t>
            </a:r>
            <a:r>
              <a:rPr lang="en-US" b="1" dirty="0" smtClean="0"/>
              <a:t>effectiveness</a:t>
            </a:r>
            <a:r>
              <a:rPr lang="en-US" dirty="0" smtClean="0"/>
              <a:t> and </a:t>
            </a:r>
            <a:r>
              <a:rPr lang="en-US" b="1" dirty="0" smtClean="0"/>
              <a:t>impact </a:t>
            </a:r>
            <a:r>
              <a:rPr lang="en-US" dirty="0" smtClean="0"/>
              <a:t>of that work.</a:t>
            </a:r>
          </a:p>
          <a:p>
            <a:endParaRPr lang="en-US" dirty="0" smtClean="0"/>
          </a:p>
          <a:p>
            <a:endParaRPr lang="en-US" dirty="0"/>
          </a:p>
        </p:txBody>
      </p:sp>
    </p:spTree>
    <p:extLst>
      <p:ext uri="{BB962C8B-B14F-4D97-AF65-F5344CB8AC3E}">
        <p14:creationId xmlns:p14="http://schemas.microsoft.com/office/powerpoint/2010/main" val="31625828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08038"/>
          </a:xfrm>
        </p:spPr>
        <p:txBody>
          <a:bodyPr/>
          <a:lstStyle/>
          <a:p>
            <a:r>
              <a:rPr lang="en-US" sz="2800" b="1" dirty="0">
                <a:latin typeface="Calibri" panose="020F0502020204030204" pitchFamily="34" charset="0"/>
              </a:rPr>
              <a:t>Results of Prior Research</a:t>
            </a:r>
            <a:r>
              <a:rPr lang="en-US" b="1" dirty="0">
                <a:latin typeface="Calibri" panose="020F0502020204030204" pitchFamily="34" charset="0"/>
              </a:rPr>
              <a:t/>
            </a:r>
            <a:br>
              <a:rPr lang="en-US" b="1" dirty="0">
                <a:latin typeface="Calibri" panose="020F0502020204030204" pitchFamily="34" charset="0"/>
              </a:rPr>
            </a:br>
            <a:r>
              <a:rPr lang="en-US" b="1" dirty="0">
                <a:latin typeface="Calibri" panose="020F0502020204030204" pitchFamily="34" charset="0"/>
              </a:rPr>
              <a:t/>
            </a:r>
            <a:br>
              <a:rPr lang="en-US" b="1" dirty="0">
                <a:latin typeface="Calibri" panose="020F0502020204030204" pitchFamily="34" charset="0"/>
              </a:rPr>
            </a:br>
            <a:endParaRPr lang="en-US" b="1" dirty="0">
              <a:latin typeface="Calibri" panose="020F0502020204030204" pitchFamily="34" charset="0"/>
            </a:endParaRPr>
          </a:p>
        </p:txBody>
      </p:sp>
      <p:sp>
        <p:nvSpPr>
          <p:cNvPr id="3" name="Content Placeholder 2"/>
          <p:cNvSpPr>
            <a:spLocks noGrp="1"/>
          </p:cNvSpPr>
          <p:nvPr>
            <p:ph idx="1"/>
          </p:nvPr>
        </p:nvSpPr>
        <p:spPr>
          <a:xfrm>
            <a:off x="533400" y="1828800"/>
            <a:ext cx="8229600" cy="4038600"/>
          </a:xfrm>
        </p:spPr>
        <p:txBody>
          <a:bodyPr/>
          <a:lstStyle/>
          <a:p>
            <a:r>
              <a:rPr lang="en-US" dirty="0" smtClean="0">
                <a:latin typeface="Calibri" panose="020F0502020204030204" pitchFamily="34" charset="0"/>
              </a:rPr>
              <a:t>Does </a:t>
            </a:r>
            <a:r>
              <a:rPr lang="en-US" dirty="0">
                <a:latin typeface="Calibri" panose="020F0502020204030204" pitchFamily="34" charset="0"/>
              </a:rPr>
              <a:t>this project build on the results of related prior </a:t>
            </a:r>
            <a:r>
              <a:rPr lang="en-US" dirty="0" smtClean="0">
                <a:latin typeface="Calibri" panose="020F0502020204030204" pitchFamily="34" charset="0"/>
              </a:rPr>
              <a:t>projects </a:t>
            </a:r>
            <a:r>
              <a:rPr lang="en-US" dirty="0">
                <a:latin typeface="Calibri" panose="020F0502020204030204" pitchFamily="34" charset="0"/>
              </a:rPr>
              <a:t>by the PI’s? </a:t>
            </a:r>
          </a:p>
          <a:p>
            <a:r>
              <a:rPr lang="en-US" dirty="0" smtClean="0">
                <a:latin typeface="Calibri" panose="020F0502020204030204" pitchFamily="34" charset="0"/>
              </a:rPr>
              <a:t>If yes, </a:t>
            </a:r>
            <a:r>
              <a:rPr lang="en-US" dirty="0">
                <a:latin typeface="Calibri" panose="020F0502020204030204" pitchFamily="34" charset="0"/>
              </a:rPr>
              <a:t>is there evidence provided about the </a:t>
            </a:r>
            <a:r>
              <a:rPr lang="en-US" dirty="0" smtClean="0">
                <a:latin typeface="Calibri" panose="020F0502020204030204" pitchFamily="34" charset="0"/>
              </a:rPr>
              <a:t>intellectual merit and broader impacts of the prior project(s)? </a:t>
            </a:r>
            <a:endParaRPr lang="en-US" dirty="0">
              <a:latin typeface="Calibri" panose="020F0502020204030204" pitchFamily="34" charset="0"/>
            </a:endParaRPr>
          </a:p>
          <a:p>
            <a:r>
              <a:rPr lang="en-US" dirty="0" smtClean="0">
                <a:latin typeface="Calibri" panose="020F0502020204030204" pitchFamily="34" charset="0"/>
              </a:rPr>
              <a:t>How </a:t>
            </a:r>
            <a:r>
              <a:rPr lang="en-US" dirty="0">
                <a:latin typeface="Calibri" panose="020F0502020204030204" pitchFamily="34" charset="0"/>
              </a:rPr>
              <a:t>has the prior </a:t>
            </a:r>
            <a:r>
              <a:rPr lang="en-US" dirty="0" smtClean="0">
                <a:latin typeface="Calibri" panose="020F0502020204030204" pitchFamily="34" charset="0"/>
              </a:rPr>
              <a:t>project </a:t>
            </a:r>
            <a:r>
              <a:rPr lang="en-US" dirty="0">
                <a:latin typeface="Calibri" panose="020F0502020204030204" pitchFamily="34" charset="0"/>
              </a:rPr>
              <a:t>influenced this project? </a:t>
            </a:r>
          </a:p>
        </p:txBody>
      </p:sp>
    </p:spTree>
    <p:extLst>
      <p:ext uri="{BB962C8B-B14F-4D97-AF65-F5344CB8AC3E}">
        <p14:creationId xmlns:p14="http://schemas.microsoft.com/office/powerpoint/2010/main" val="13438978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Description of Intervention/Learning Environment</a:t>
            </a:r>
            <a:endParaRPr lang="en-US" sz="2400" b="1" dirty="0"/>
          </a:p>
        </p:txBody>
      </p:sp>
      <p:sp>
        <p:nvSpPr>
          <p:cNvPr id="3" name="Content Placeholder 2"/>
          <p:cNvSpPr>
            <a:spLocks noGrp="1"/>
          </p:cNvSpPr>
          <p:nvPr>
            <p:ph idx="1"/>
          </p:nvPr>
        </p:nvSpPr>
        <p:spPr>
          <a:xfrm>
            <a:off x="457200" y="1600200"/>
            <a:ext cx="8686800" cy="4525963"/>
          </a:xfrm>
        </p:spPr>
        <p:txBody>
          <a:bodyPr/>
          <a:lstStyle/>
          <a:p>
            <a:r>
              <a:rPr lang="en-US" sz="2400" dirty="0" smtClean="0">
                <a:latin typeface="Calibri" charset="0"/>
                <a:ea typeface="Calibri" charset="0"/>
                <a:cs typeface="Calibri" charset="0"/>
              </a:rPr>
              <a:t>Provide an overview and concrete details on the informal learning environment and related participant experience.</a:t>
            </a:r>
          </a:p>
          <a:p>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The learning environment can be an exhibit, game, media production or other informal STEM learning experience that provides the opportunity for the project’s  research.</a:t>
            </a:r>
          </a:p>
          <a:p>
            <a:endParaRPr lang="en-US" sz="2400" dirty="0">
              <a:latin typeface="Calibri" charset="0"/>
              <a:ea typeface="Calibri" charset="0"/>
              <a:cs typeface="Calibri" charset="0"/>
            </a:endParaRPr>
          </a:p>
          <a:p>
            <a:r>
              <a:rPr lang="en-US" sz="2400" dirty="0" smtClean="0">
                <a:latin typeface="Calibri" charset="0"/>
                <a:ea typeface="Calibri" charset="0"/>
                <a:cs typeface="Calibri" charset="0"/>
              </a:rPr>
              <a:t>An overview of the learning environment helps reviewers understand how and why it has the potential for research the experiences, learning processes, and impacts hypothesized in your proposal.</a:t>
            </a:r>
          </a:p>
          <a:p>
            <a:endParaRPr lang="en-US" sz="2400" dirty="0" smtClean="0"/>
          </a:p>
        </p:txBody>
      </p:sp>
    </p:spTree>
    <p:extLst>
      <p:ext uri="{BB962C8B-B14F-4D97-AF65-F5344CB8AC3E}">
        <p14:creationId xmlns:p14="http://schemas.microsoft.com/office/powerpoint/2010/main" val="1588121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2162"/>
            <a:ext cx="9144000" cy="808038"/>
          </a:xfrm>
        </p:spPr>
        <p:txBody>
          <a:bodyPr>
            <a:noAutofit/>
          </a:bodyPr>
          <a:lstStyle/>
          <a:p>
            <a:r>
              <a:rPr lang="en-US" sz="2800" b="1" dirty="0" smtClean="0">
                <a:effectLst/>
                <a:latin typeface="Calibri" panose="020F0502020204030204" pitchFamily="34" charset="0"/>
              </a:rPr>
              <a:t>Dissemination: How Will Others Learn </a:t>
            </a:r>
            <a:br>
              <a:rPr lang="en-US" sz="2800" b="1" dirty="0" smtClean="0">
                <a:effectLst/>
                <a:latin typeface="Calibri" panose="020F0502020204030204" pitchFamily="34" charset="0"/>
              </a:rPr>
            </a:br>
            <a:r>
              <a:rPr lang="en-US" sz="2800" b="1" dirty="0" smtClean="0">
                <a:effectLst/>
                <a:latin typeface="Calibri" panose="020F0502020204030204" pitchFamily="34" charset="0"/>
              </a:rPr>
              <a:t>About The Project? </a:t>
            </a:r>
            <a:endParaRPr lang="en-US" sz="2800" b="1" dirty="0">
              <a:latin typeface="Calibri" panose="020F0502020204030204" pitchFamily="34" charset="0"/>
            </a:endParaRPr>
          </a:p>
        </p:txBody>
      </p:sp>
      <p:sp>
        <p:nvSpPr>
          <p:cNvPr id="3" name="Content Placeholder 2"/>
          <p:cNvSpPr>
            <a:spLocks noGrp="1"/>
          </p:cNvSpPr>
          <p:nvPr>
            <p:ph idx="1"/>
          </p:nvPr>
        </p:nvSpPr>
        <p:spPr>
          <a:xfrm>
            <a:off x="457200" y="2179637"/>
            <a:ext cx="8229600" cy="4525963"/>
          </a:xfrm>
        </p:spPr>
        <p:txBody>
          <a:bodyPr>
            <a:normAutofit/>
          </a:bodyPr>
          <a:lstStyle/>
          <a:p>
            <a:r>
              <a:rPr lang="en-US" sz="2400" dirty="0" smtClean="0">
                <a:latin typeface="Calibri" panose="020F0502020204030204" pitchFamily="34" charset="0"/>
              </a:rPr>
              <a:t>Plan specific strategies for </a:t>
            </a:r>
            <a:r>
              <a:rPr lang="en-US" sz="2400" b="1" dirty="0" smtClean="0">
                <a:latin typeface="Calibri" panose="020F0502020204030204" pitchFamily="34" charset="0"/>
              </a:rPr>
              <a:t>Dissemination</a:t>
            </a:r>
            <a:r>
              <a:rPr lang="en-US" sz="2400" dirty="0" smtClean="0">
                <a:latin typeface="Calibri" panose="020F0502020204030204" pitchFamily="34" charset="0"/>
              </a:rPr>
              <a:t> of products or findings to researchers, policy makers, practitioners, and other relevant constituency groups. Identify the relevant groups.</a:t>
            </a:r>
          </a:p>
          <a:p>
            <a:endParaRPr lang="en-US" sz="2400" dirty="0" smtClean="0">
              <a:latin typeface="Calibri" panose="020F0502020204030204" pitchFamily="34" charset="0"/>
            </a:endParaRPr>
          </a:p>
          <a:p>
            <a:r>
              <a:rPr lang="en-US" sz="2400" dirty="0" smtClean="0">
                <a:latin typeface="Calibri" panose="020F0502020204030204" pitchFamily="34" charset="0"/>
              </a:rPr>
              <a:t>Applicants </a:t>
            </a:r>
            <a:r>
              <a:rPr lang="en-US" sz="2400" dirty="0">
                <a:latin typeface="Calibri" panose="020F0502020204030204" pitchFamily="34" charset="0"/>
              </a:rPr>
              <a:t>are encouraged to bring the same levels of insight and creativity to the dissemination aspect of their proposal as they do to their educational research and development design. </a:t>
            </a:r>
          </a:p>
        </p:txBody>
      </p:sp>
    </p:spTree>
    <p:extLst>
      <p:ext uri="{BB962C8B-B14F-4D97-AF65-F5344CB8AC3E}">
        <p14:creationId xmlns:p14="http://schemas.microsoft.com/office/powerpoint/2010/main" val="1405446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2800" b="1" dirty="0" smtClean="0"/>
              <a:t>Staffing/Management: Who Will Do the Work?</a:t>
            </a:r>
            <a:endParaRPr lang="en-US" sz="2800" b="1" dirty="0"/>
          </a:p>
        </p:txBody>
      </p:sp>
      <p:sp>
        <p:nvSpPr>
          <p:cNvPr id="3" name="Content Placeholder 2"/>
          <p:cNvSpPr>
            <a:spLocks noGrp="1"/>
          </p:cNvSpPr>
          <p:nvPr>
            <p:ph idx="1"/>
          </p:nvPr>
        </p:nvSpPr>
        <p:spPr>
          <a:xfrm>
            <a:off x="457200" y="1676400"/>
            <a:ext cx="8229600" cy="4525963"/>
          </a:xfrm>
        </p:spPr>
        <p:txBody>
          <a:bodyPr>
            <a:normAutofit fontScale="92500" lnSpcReduction="10000"/>
          </a:bodyPr>
          <a:lstStyle/>
          <a:p>
            <a:r>
              <a:rPr lang="en-US" sz="2800" dirty="0" smtClean="0"/>
              <a:t>Briefly describe the expertise of the persons included on the proposal and why they are needed:</a:t>
            </a:r>
          </a:p>
          <a:p>
            <a:pPr marL="855663" lvl="1" indent="-398463"/>
            <a:r>
              <a:rPr lang="en-US" dirty="0" smtClean="0"/>
              <a:t>Education/Learning researchers and evaluators</a:t>
            </a:r>
          </a:p>
          <a:p>
            <a:pPr marL="855663" lvl="1" indent="-398463"/>
            <a:r>
              <a:rPr lang="en-US" dirty="0" smtClean="0"/>
              <a:t>Teachers and/or practioners</a:t>
            </a:r>
          </a:p>
          <a:p>
            <a:pPr marL="855663" lvl="1" indent="-398463"/>
            <a:r>
              <a:rPr lang="en-US" dirty="0" smtClean="0"/>
              <a:t>Community and/or industry</a:t>
            </a:r>
          </a:p>
          <a:p>
            <a:pPr marL="855663" lvl="1" indent="-398463"/>
            <a:r>
              <a:rPr lang="en-US" dirty="0" smtClean="0"/>
              <a:t>STEM-related content experts</a:t>
            </a:r>
          </a:p>
          <a:p>
            <a:pPr marL="455613" indent="-398463"/>
            <a:r>
              <a:rPr lang="en-US" sz="2800" dirty="0" smtClean="0"/>
              <a:t>How will the project team &amp; collaborating organizations work together</a:t>
            </a:r>
          </a:p>
          <a:p>
            <a:pPr marL="455613" indent="-398463"/>
            <a:r>
              <a:rPr lang="en-US" sz="2800" dirty="0" smtClean="0"/>
              <a:t>Upload two page bios for all senior personnel </a:t>
            </a:r>
            <a:endParaRPr lang="en-US" dirty="0"/>
          </a:p>
          <a:p>
            <a:pPr marL="455613" indent="-398463"/>
            <a:r>
              <a:rPr lang="en-US" sz="2800" dirty="0" smtClean="0"/>
              <a:t>Include the mentoring plan if Post-Docs are involved.</a:t>
            </a:r>
          </a:p>
        </p:txBody>
      </p:sp>
    </p:spTree>
    <p:extLst>
      <p:ext uri="{BB962C8B-B14F-4D97-AF65-F5344CB8AC3E}">
        <p14:creationId xmlns:p14="http://schemas.microsoft.com/office/powerpoint/2010/main" val="13438978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Autofit/>
          </a:bodyPr>
          <a:lstStyle/>
          <a:p>
            <a:r>
              <a:rPr lang="en-US" b="1" dirty="0"/>
              <a:t>Research </a:t>
            </a:r>
            <a:r>
              <a:rPr lang="en-US" b="1" dirty="0" smtClean="0"/>
              <a:t>&amp; Evaluation</a:t>
            </a:r>
            <a:endParaRPr lang="en-US" b="1" dirty="0"/>
          </a:p>
        </p:txBody>
      </p:sp>
      <p:sp>
        <p:nvSpPr>
          <p:cNvPr id="3" name="Content Placeholder 2"/>
          <p:cNvSpPr>
            <a:spLocks noGrp="1"/>
          </p:cNvSpPr>
          <p:nvPr>
            <p:ph idx="1"/>
          </p:nvPr>
        </p:nvSpPr>
        <p:spPr>
          <a:xfrm>
            <a:off x="459377" y="1624012"/>
            <a:ext cx="8229600" cy="4525963"/>
          </a:xfrm>
        </p:spPr>
        <p:txBody>
          <a:bodyPr>
            <a:normAutofit lnSpcReduction="10000"/>
          </a:bodyPr>
          <a:lstStyle/>
          <a:p>
            <a:pPr marL="471488" lvl="1" indent="-457200">
              <a:buFont typeface="Arial" charset="0"/>
              <a:buChar char="•"/>
            </a:pPr>
            <a:r>
              <a:rPr lang="en-US" sz="3200" dirty="0" smtClean="0"/>
              <a:t>Research &amp; Evaluation in AISL proposals emphasize knowledge building capacity. </a:t>
            </a:r>
          </a:p>
          <a:p>
            <a:pPr marL="471488" lvl="1" indent="-457200">
              <a:buFont typeface="Arial" charset="0"/>
              <a:buChar char="•"/>
            </a:pPr>
            <a:endParaRPr lang="en-US" sz="1600" dirty="0" smtClean="0"/>
          </a:p>
          <a:p>
            <a:pPr marL="471488" lvl="1" indent="-457200">
              <a:buFont typeface="Arial" charset="0"/>
              <a:buChar char="•"/>
            </a:pPr>
            <a:r>
              <a:rPr lang="en-US" sz="3200" dirty="0" smtClean="0"/>
              <a:t>The Merit Review elements require that proposals include mechanisms: 1) for iterative improvement, and 2) to assess success.</a:t>
            </a:r>
          </a:p>
          <a:p>
            <a:pPr marL="871538" lvl="2" indent="-457200">
              <a:buFont typeface="Arial" charset="0"/>
              <a:buChar char="•"/>
            </a:pPr>
            <a:endParaRPr lang="en-US" sz="1600" dirty="0" smtClean="0"/>
          </a:p>
          <a:p>
            <a:r>
              <a:rPr lang="en-US" dirty="0" smtClean="0"/>
              <a:t>Both research and evaluation can be used to support these purposes. </a:t>
            </a:r>
          </a:p>
        </p:txBody>
      </p:sp>
      <p:sp>
        <p:nvSpPr>
          <p:cNvPr id="4" name="Slide Number Placeholder 3"/>
          <p:cNvSpPr>
            <a:spLocks noGrp="1"/>
          </p:cNvSpPr>
          <p:nvPr>
            <p:ph type="sldNum" sz="quarter" idx="12"/>
          </p:nvPr>
        </p:nvSpPr>
        <p:spPr/>
        <p:txBody>
          <a:bodyPr/>
          <a:lstStyle/>
          <a:p>
            <a:fld id="{1AB56EBA-8970-E54D-90DB-64A1B2528387}"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val="6200756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lstStyle/>
          <a:p>
            <a:r>
              <a:rPr lang="en-US" b="1" dirty="0" smtClean="0"/>
              <a:t>Research &amp; Plan Elements</a:t>
            </a:r>
            <a:endParaRPr lang="en-US" b="1" dirty="0"/>
          </a:p>
        </p:txBody>
      </p:sp>
      <p:sp>
        <p:nvSpPr>
          <p:cNvPr id="3" name="Content Placeholder 2"/>
          <p:cNvSpPr>
            <a:spLocks noGrp="1"/>
          </p:cNvSpPr>
          <p:nvPr>
            <p:ph idx="1"/>
          </p:nvPr>
        </p:nvSpPr>
        <p:spPr/>
        <p:txBody>
          <a:bodyPr>
            <a:normAutofit fontScale="77500" lnSpcReduction="20000"/>
          </a:bodyPr>
          <a:lstStyle/>
          <a:p>
            <a:r>
              <a:rPr lang="en-US" b="1" dirty="0"/>
              <a:t>AISL supports research that advances knowledge and the evidence base for practices, assumptions, broadening participation, or emerging educational arrangements in STEM learning in informal environments, including the science of science </a:t>
            </a:r>
            <a:r>
              <a:rPr lang="en-US" b="1" dirty="0" smtClean="0"/>
              <a:t>communication. </a:t>
            </a:r>
            <a:endParaRPr lang="en-US" dirty="0"/>
          </a:p>
          <a:p>
            <a:pPr lvl="1"/>
            <a:r>
              <a:rPr lang="en-US" dirty="0" smtClean="0"/>
              <a:t>Contextualize the research in prior work.</a:t>
            </a:r>
          </a:p>
          <a:p>
            <a:pPr lvl="1"/>
            <a:r>
              <a:rPr lang="en-US" dirty="0" smtClean="0"/>
              <a:t>State clear, focused </a:t>
            </a:r>
            <a:r>
              <a:rPr lang="en-US" dirty="0"/>
              <a:t>research questions &amp;</a:t>
            </a:r>
            <a:r>
              <a:rPr lang="en-US" dirty="0" smtClean="0"/>
              <a:t> </a:t>
            </a:r>
            <a:r>
              <a:rPr lang="en-US" dirty="0"/>
              <a:t>hypotheses that the project will </a:t>
            </a:r>
            <a:r>
              <a:rPr lang="en-US" dirty="0" smtClean="0"/>
              <a:t>investigate.</a:t>
            </a:r>
            <a:r>
              <a:rPr lang="en-US" dirty="0"/>
              <a:t> </a:t>
            </a:r>
          </a:p>
          <a:p>
            <a:pPr lvl="1"/>
            <a:r>
              <a:rPr lang="en-US" dirty="0"/>
              <a:t>Describe the </a:t>
            </a:r>
            <a:r>
              <a:rPr lang="en-US" dirty="0" smtClean="0"/>
              <a:t>theoretical framework, research </a:t>
            </a:r>
            <a:r>
              <a:rPr lang="en-US" dirty="0"/>
              <a:t>methods, including </a:t>
            </a:r>
            <a:r>
              <a:rPr lang="en-US" dirty="0" smtClean="0"/>
              <a:t>data sources, sampling, analyses, </a:t>
            </a:r>
            <a:r>
              <a:rPr lang="en-US" dirty="0"/>
              <a:t>and assessments.</a:t>
            </a:r>
          </a:p>
          <a:p>
            <a:pPr lvl="1"/>
            <a:r>
              <a:rPr lang="en-US" dirty="0" smtClean="0"/>
              <a:t>Describe </a:t>
            </a:r>
            <a:r>
              <a:rPr lang="en-US" dirty="0"/>
              <a:t>the plan for developing, </a:t>
            </a:r>
            <a:r>
              <a:rPr lang="en-US" dirty="0" smtClean="0"/>
              <a:t>modifying, </a:t>
            </a:r>
            <a:r>
              <a:rPr lang="en-US" dirty="0"/>
              <a:t>or implementing the proposed </a:t>
            </a:r>
            <a:r>
              <a:rPr lang="en-US" dirty="0" smtClean="0"/>
              <a:t>innovation.</a:t>
            </a:r>
            <a:endParaRPr lang="en-US" dirty="0"/>
          </a:p>
          <a:p>
            <a:pPr lvl="1"/>
            <a:r>
              <a:rPr lang="en-US" dirty="0"/>
              <a:t>D</a:t>
            </a:r>
            <a:r>
              <a:rPr lang="en-US" dirty="0" smtClean="0"/>
              <a:t>escribe </a:t>
            </a:r>
            <a:r>
              <a:rPr lang="en-US" dirty="0"/>
              <a:t>the work plan and </a:t>
            </a:r>
            <a:r>
              <a:rPr lang="en-US" dirty="0" smtClean="0"/>
              <a:t>timeline.</a:t>
            </a:r>
          </a:p>
          <a:p>
            <a:pPr lvl="1"/>
            <a:r>
              <a:rPr lang="en-US" dirty="0" smtClean="0"/>
              <a:t>Strong research/practice collaborations</a:t>
            </a:r>
            <a:endParaRPr lang="en-US" dirty="0"/>
          </a:p>
          <a:p>
            <a:endParaRPr lang="en-US" dirty="0"/>
          </a:p>
        </p:txBody>
      </p:sp>
      <p:sp>
        <p:nvSpPr>
          <p:cNvPr id="4" name="Slide Number Placeholder 3"/>
          <p:cNvSpPr>
            <a:spLocks noGrp="1"/>
          </p:cNvSpPr>
          <p:nvPr>
            <p:ph type="sldNum" sz="quarter" idx="12"/>
          </p:nvPr>
        </p:nvSpPr>
        <p:spPr/>
        <p:txBody>
          <a:bodyPr/>
          <a:lstStyle/>
          <a:p>
            <a:fld id="{1AB56EBA-8970-E54D-90DB-64A1B2528387}"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val="1032242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p:cNvSpPr>
            <a:spLocks noGrp="1"/>
          </p:cNvSpPr>
          <p:nvPr>
            <p:ph idx="1"/>
          </p:nvPr>
        </p:nvSpPr>
        <p:spPr>
          <a:xfrm>
            <a:off x="609600" y="1524000"/>
            <a:ext cx="7772400" cy="5105400"/>
          </a:xfrm>
        </p:spPr>
        <p:txBody>
          <a:bodyPr>
            <a:normAutofit fontScale="92500" lnSpcReduction="20000"/>
          </a:bodyPr>
          <a:lstStyle/>
          <a:p>
            <a:pPr>
              <a:spcBef>
                <a:spcPts val="0"/>
              </a:spcBef>
              <a:buClrTx/>
              <a:buFont typeface="Arial" panose="020B0604020202020204" pitchFamily="34" charset="0"/>
              <a:buChar char="•"/>
            </a:pPr>
            <a:r>
              <a:rPr lang="en-US" b="1" dirty="0" smtClean="0">
                <a:solidFill>
                  <a:schemeClr val="tx1"/>
                </a:solidFill>
                <a:latin typeface="Calibri"/>
                <a:cs typeface="Calibri"/>
              </a:rPr>
              <a:t>Advancing </a:t>
            </a:r>
            <a:r>
              <a:rPr lang="en-US" dirty="0" smtClean="0">
                <a:solidFill>
                  <a:schemeClr val="tx1"/>
                </a:solidFill>
                <a:latin typeface="Calibri"/>
                <a:cs typeface="Calibri"/>
              </a:rPr>
              <a:t>– Innovative projects that advance the field through building knowledge via innovative approaches and research.</a:t>
            </a:r>
          </a:p>
          <a:p>
            <a:pPr>
              <a:spcBef>
                <a:spcPts val="0"/>
              </a:spcBef>
              <a:buClrTx/>
              <a:buFont typeface="Arial" panose="020B0604020202020204" pitchFamily="34" charset="0"/>
              <a:buChar char="•"/>
            </a:pPr>
            <a:r>
              <a:rPr lang="en-US" b="1" dirty="0" smtClean="0">
                <a:solidFill>
                  <a:schemeClr val="tx1"/>
                </a:solidFill>
                <a:latin typeface="Calibri"/>
                <a:cs typeface="Calibri"/>
              </a:rPr>
              <a:t>Informal</a:t>
            </a:r>
            <a:r>
              <a:rPr lang="en-US" dirty="0" smtClean="0">
                <a:solidFill>
                  <a:schemeClr val="tx1"/>
                </a:solidFill>
                <a:latin typeface="Calibri"/>
                <a:cs typeface="Calibri"/>
              </a:rPr>
              <a:t> – Out-of-School learning that makes learning lifelong, life wide, &amp; life deep. </a:t>
            </a:r>
          </a:p>
          <a:p>
            <a:pPr>
              <a:spcBef>
                <a:spcPts val="0"/>
              </a:spcBef>
              <a:buClrTx/>
              <a:buFont typeface="Arial" panose="020B0604020202020204" pitchFamily="34" charset="0"/>
              <a:buChar char="•"/>
            </a:pPr>
            <a:endParaRPr lang="en-US" sz="800" dirty="0" smtClean="0">
              <a:solidFill>
                <a:schemeClr val="tx1"/>
              </a:solidFill>
              <a:latin typeface="Calibri"/>
              <a:cs typeface="Calibri"/>
            </a:endParaRPr>
          </a:p>
          <a:p>
            <a:pPr>
              <a:spcBef>
                <a:spcPts val="0"/>
              </a:spcBef>
              <a:buClrTx/>
              <a:buFont typeface="Arial" panose="020B0604020202020204" pitchFamily="34" charset="0"/>
              <a:buChar char="•"/>
            </a:pPr>
            <a:r>
              <a:rPr lang="en-US" b="1" dirty="0" smtClean="0">
                <a:solidFill>
                  <a:schemeClr val="tx1"/>
                </a:solidFill>
                <a:latin typeface="Calibri"/>
                <a:cs typeface="Calibri"/>
              </a:rPr>
              <a:t>STEM</a:t>
            </a:r>
            <a:r>
              <a:rPr lang="en-US" dirty="0" smtClean="0">
                <a:solidFill>
                  <a:schemeClr val="tx1"/>
                </a:solidFill>
                <a:latin typeface="Calibri"/>
                <a:cs typeface="Calibri"/>
              </a:rPr>
              <a:t> – Not just focused on science, but all of NSF-funded STEM Fields.</a:t>
            </a:r>
          </a:p>
          <a:p>
            <a:pPr>
              <a:spcBef>
                <a:spcPts val="0"/>
              </a:spcBef>
              <a:buClrTx/>
              <a:buFont typeface="Arial" panose="020B0604020202020204" pitchFamily="34" charset="0"/>
              <a:buChar char="•"/>
            </a:pPr>
            <a:endParaRPr lang="en-US" sz="800" dirty="0" smtClean="0">
              <a:solidFill>
                <a:schemeClr val="tx1"/>
              </a:solidFill>
              <a:latin typeface="Calibri"/>
              <a:cs typeface="Calibri"/>
            </a:endParaRPr>
          </a:p>
          <a:p>
            <a:pPr>
              <a:spcBef>
                <a:spcPts val="0"/>
              </a:spcBef>
              <a:buClrTx/>
              <a:buFont typeface="Arial" panose="020B0604020202020204" pitchFamily="34" charset="0"/>
              <a:buChar char="•"/>
            </a:pPr>
            <a:r>
              <a:rPr lang="en-US" b="1" dirty="0" smtClean="0">
                <a:solidFill>
                  <a:schemeClr val="tx1"/>
                </a:solidFill>
                <a:latin typeface="Calibri"/>
                <a:cs typeface="Calibri"/>
              </a:rPr>
              <a:t>Learning</a:t>
            </a:r>
            <a:r>
              <a:rPr lang="en-US" dirty="0" smtClean="0">
                <a:solidFill>
                  <a:schemeClr val="tx1"/>
                </a:solidFill>
                <a:latin typeface="Calibri"/>
                <a:cs typeface="Calibri"/>
              </a:rPr>
              <a:t> – Learning outcomes include: interest</a:t>
            </a:r>
            <a:r>
              <a:rPr lang="en-US" dirty="0">
                <a:solidFill>
                  <a:schemeClr val="tx1"/>
                </a:solidFill>
                <a:latin typeface="Calibri"/>
                <a:cs typeface="Calibri"/>
              </a:rPr>
              <a:t>, engagement, motivation, behavior, identity, persistence, understanding, awareness, knowledge, and use of STEM content and practices, and 21st century skills</a:t>
            </a:r>
            <a:r>
              <a:rPr lang="en-US" dirty="0" smtClean="0">
                <a:solidFill>
                  <a:schemeClr val="tx1"/>
                </a:solidFill>
                <a:latin typeface="Calibri"/>
                <a:cs typeface="Calibri"/>
              </a:rPr>
              <a:t>.</a:t>
            </a:r>
          </a:p>
        </p:txBody>
      </p:sp>
      <p:sp>
        <p:nvSpPr>
          <p:cNvPr id="5" name="Text Placeholder 7"/>
          <p:cNvSpPr txBox="1">
            <a:spLocks/>
          </p:cNvSpPr>
          <p:nvPr/>
        </p:nvSpPr>
        <p:spPr>
          <a:xfrm>
            <a:off x="152400" y="1050600"/>
            <a:ext cx="8251200" cy="45720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pPr>
            <a:endParaRPr lang="en-US" smtClean="0"/>
          </a:p>
          <a:p>
            <a:pPr>
              <a:buFontTx/>
              <a:buNone/>
            </a:pPr>
            <a:endParaRPr lang="en-US" dirty="0">
              <a:solidFill>
                <a:schemeClr val="accent6">
                  <a:lumMod val="75000"/>
                </a:schemeClr>
              </a:solidFill>
            </a:endParaRPr>
          </a:p>
        </p:txBody>
      </p:sp>
      <p:sp>
        <p:nvSpPr>
          <p:cNvPr id="6" name="Title 5"/>
          <p:cNvSpPr>
            <a:spLocks noGrp="1"/>
          </p:cNvSpPr>
          <p:nvPr>
            <p:ph type="title"/>
          </p:nvPr>
        </p:nvSpPr>
        <p:spPr>
          <a:xfrm>
            <a:off x="228600" y="762000"/>
            <a:ext cx="8001000" cy="639763"/>
          </a:xfrm>
        </p:spPr>
        <p:txBody>
          <a:bodyPr>
            <a:normAutofit fontScale="90000"/>
          </a:bodyPr>
          <a:lstStyle/>
          <a:p>
            <a:pPr>
              <a:buNone/>
            </a:pPr>
            <a:r>
              <a:rPr lang="en-US" dirty="0" smtClean="0">
                <a:solidFill>
                  <a:schemeClr val="tx1"/>
                </a:solidFill>
                <a:latin typeface="Calibri"/>
                <a:cs typeface="Calibri"/>
              </a:rPr>
              <a:t>AISL Program </a:t>
            </a:r>
            <a:endParaRPr lang="en-US" dirty="0">
              <a:solidFill>
                <a:schemeClr val="tx1"/>
              </a:solidFill>
              <a:latin typeface="Calibri"/>
              <a:cs typeface="Calibri"/>
            </a:endParaRPr>
          </a:p>
        </p:txBody>
      </p:sp>
    </p:spTree>
    <p:extLst>
      <p:ext uri="{BB962C8B-B14F-4D97-AF65-F5344CB8AC3E}">
        <p14:creationId xmlns:p14="http://schemas.microsoft.com/office/powerpoint/2010/main" val="32815188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686800" cy="1219200"/>
          </a:xfrm>
        </p:spPr>
        <p:txBody>
          <a:bodyPr/>
          <a:lstStyle/>
          <a:p>
            <a:pPr algn="l"/>
            <a:r>
              <a:rPr lang="en-US" sz="3200" b="1" dirty="0" smtClean="0"/>
              <a:t>Common Guidelines for Education Research &amp; Development</a:t>
            </a:r>
            <a:endParaRPr lang="en-US" sz="3200" b="1" dirty="0"/>
          </a:p>
        </p:txBody>
      </p:sp>
      <p:sp>
        <p:nvSpPr>
          <p:cNvPr id="3" name="Content Placeholder 2"/>
          <p:cNvSpPr>
            <a:spLocks noGrp="1"/>
          </p:cNvSpPr>
          <p:nvPr>
            <p:ph idx="1"/>
          </p:nvPr>
        </p:nvSpPr>
        <p:spPr>
          <a:xfrm>
            <a:off x="457200" y="2057400"/>
            <a:ext cx="8229600" cy="4223657"/>
          </a:xfrm>
        </p:spPr>
        <p:txBody>
          <a:bodyPr/>
          <a:lstStyle/>
          <a:p>
            <a:r>
              <a:rPr lang="en-US" sz="2400" dirty="0" smtClean="0"/>
              <a:t>You are </a:t>
            </a:r>
            <a:r>
              <a:rPr lang="en-US" sz="2400" dirty="0"/>
              <a:t>encouraged </a:t>
            </a:r>
            <a:r>
              <a:rPr lang="en-US" sz="2400" dirty="0" smtClean="0"/>
              <a:t>to be familiar with </a:t>
            </a:r>
            <a:r>
              <a:rPr lang="en-US" sz="2400" dirty="0"/>
              <a:t>the Common Guidelines for Educational Research and </a:t>
            </a:r>
            <a:r>
              <a:rPr lang="en-US" sz="2400" dirty="0" smtClean="0"/>
              <a:t>Development—specifically the </a:t>
            </a:r>
            <a:r>
              <a:rPr lang="en-US" sz="2400" dirty="0"/>
              <a:t>NSF </a:t>
            </a:r>
            <a:r>
              <a:rPr lang="en-US" sz="2400" dirty="0" smtClean="0"/>
              <a:t>FAQs—in </a:t>
            </a:r>
            <a:r>
              <a:rPr lang="en-US" sz="2400" dirty="0"/>
              <a:t>the </a:t>
            </a:r>
            <a:r>
              <a:rPr lang="en-US" sz="2400" dirty="0" smtClean="0"/>
              <a:t>preparation of proposals.</a:t>
            </a:r>
            <a:r>
              <a:rPr lang="en-US" sz="2400" dirty="0">
                <a:hlinkClick r:id="rId3"/>
              </a:rPr>
              <a:t> https://</a:t>
            </a:r>
            <a:r>
              <a:rPr lang="en-US" sz="2400" dirty="0" smtClean="0">
                <a:hlinkClick r:id="rId3"/>
              </a:rPr>
              <a:t>www.nsf.gov/pubs/2013/nsf13127/nsf13127.jsp</a:t>
            </a:r>
            <a:endParaRPr lang="en-US" sz="2400" dirty="0" smtClean="0"/>
          </a:p>
          <a:p>
            <a:endParaRPr lang="en-US" sz="2400" dirty="0"/>
          </a:p>
          <a:p>
            <a:r>
              <a:rPr lang="en-US" sz="2400" dirty="0" smtClean="0"/>
              <a:t>The Guidelines describe research types that are most relevant for AISL projects, including: Foundational</a:t>
            </a:r>
            <a:r>
              <a:rPr lang="en-US" sz="2400" dirty="0"/>
              <a:t>, Early Stage or Exploratory, and Design and Development </a:t>
            </a:r>
            <a:r>
              <a:rPr lang="en-US" sz="2400" dirty="0" smtClean="0"/>
              <a:t>Studies. </a:t>
            </a:r>
          </a:p>
        </p:txBody>
      </p:sp>
    </p:spTree>
    <p:extLst>
      <p:ext uri="{BB962C8B-B14F-4D97-AF65-F5344CB8AC3E}">
        <p14:creationId xmlns:p14="http://schemas.microsoft.com/office/powerpoint/2010/main" val="20173296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b="1" dirty="0" smtClean="0"/>
              <a:t>Evaluation in AISL Proposals</a:t>
            </a:r>
            <a:endParaRPr lang="en-US" b="1"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ea typeface="Tahoma" panose="020B0604030504040204" pitchFamily="34" charset="0"/>
                <a:cs typeface="Tahoma" panose="020B0604030504040204" pitchFamily="34" charset="0"/>
              </a:rPr>
              <a:t>All AISL project proposals are required to specify the </a:t>
            </a:r>
            <a:r>
              <a:rPr lang="en-US" dirty="0" smtClean="0">
                <a:ea typeface="Tahoma" panose="020B0604030504040204" pitchFamily="34" charset="0"/>
                <a:cs typeface="Tahoma" panose="020B0604030504040204" pitchFamily="34" charset="0"/>
              </a:rPr>
              <a:t>external review and evaluative </a:t>
            </a:r>
            <a:r>
              <a:rPr lang="en-US" dirty="0">
                <a:ea typeface="Tahoma" panose="020B0604030504040204" pitchFamily="34" charset="0"/>
                <a:cs typeface="Tahoma" panose="020B0604030504040204" pitchFamily="34" charset="0"/>
              </a:rPr>
              <a:t>processes they </a:t>
            </a:r>
            <a:r>
              <a:rPr lang="en-US" dirty="0" smtClean="0">
                <a:ea typeface="Tahoma" panose="020B0604030504040204" pitchFamily="34" charset="0"/>
                <a:cs typeface="Tahoma" panose="020B0604030504040204" pitchFamily="34" charset="0"/>
              </a:rPr>
              <a:t>would be used to </a:t>
            </a:r>
            <a:r>
              <a:rPr lang="en-US" dirty="0">
                <a:ea typeface="Tahoma" panose="020B0604030504040204" pitchFamily="34" charset="0"/>
                <a:cs typeface="Tahoma" panose="020B0604030504040204" pitchFamily="34" charset="0"/>
              </a:rPr>
              <a:t>achieve the following </a:t>
            </a:r>
            <a:r>
              <a:rPr lang="en-US" dirty="0" smtClean="0">
                <a:ea typeface="Tahoma" panose="020B0604030504040204" pitchFamily="34" charset="0"/>
                <a:cs typeface="Tahoma" panose="020B0604030504040204" pitchFamily="34" charset="0"/>
              </a:rPr>
              <a:t>goals</a:t>
            </a:r>
            <a:r>
              <a:rPr lang="en-US" dirty="0">
                <a:ea typeface="Tahoma" panose="020B0604030504040204" pitchFamily="34" charset="0"/>
                <a:cs typeface="Tahoma" panose="020B0604030504040204" pitchFamily="34" charset="0"/>
              </a:rPr>
              <a:t>:</a:t>
            </a:r>
          </a:p>
          <a:p>
            <a:pPr marL="0" indent="0">
              <a:buNone/>
            </a:pPr>
            <a:endParaRPr lang="en-US" dirty="0">
              <a:ea typeface="Tahoma" panose="020B0604030504040204" pitchFamily="34" charset="0"/>
              <a:cs typeface="Tahoma" panose="020B0604030504040204" pitchFamily="34" charset="0"/>
            </a:endParaRPr>
          </a:p>
          <a:p>
            <a:pPr marL="514350" lvl="0" indent="-514350">
              <a:buFont typeface="+mj-lt"/>
              <a:buAutoNum type="arabicPeriod"/>
            </a:pPr>
            <a:r>
              <a:rPr lang="en-US" sz="4000" b="1" dirty="0">
                <a:ea typeface="Tahoma" panose="020B0604030504040204" pitchFamily="34" charset="0"/>
                <a:cs typeface="Tahoma" panose="020B0604030504040204" pitchFamily="34" charset="0"/>
              </a:rPr>
              <a:t>Support iterative improvement</a:t>
            </a:r>
            <a:r>
              <a:rPr lang="en-US" sz="4000" dirty="0" smtClean="0">
                <a:ea typeface="Tahoma" panose="020B0604030504040204" pitchFamily="34" charset="0"/>
                <a:cs typeface="Tahoma" panose="020B0604030504040204" pitchFamily="34" charset="0"/>
              </a:rPr>
              <a:t>. </a:t>
            </a:r>
            <a:r>
              <a:rPr lang="en-US" sz="4000" dirty="0">
                <a:ea typeface="Tahoma" panose="020B0604030504040204" pitchFamily="34" charset="0"/>
                <a:cs typeface="Tahoma" panose="020B0604030504040204" pitchFamily="34" charset="0"/>
              </a:rPr>
              <a:t>Evaluative processes should ensure that a project gets appropriate, rigorous, external input throughout the life of the project. </a:t>
            </a:r>
            <a:r>
              <a:rPr lang="en-US" sz="4000" dirty="0" smtClean="0">
                <a:ea typeface="Tahoma" panose="020B0604030504040204" pitchFamily="34" charset="0"/>
                <a:cs typeface="Tahoma" panose="020B0604030504040204" pitchFamily="34" charset="0"/>
              </a:rPr>
              <a:t>Such </a:t>
            </a:r>
            <a:r>
              <a:rPr lang="en-US" sz="4000" dirty="0">
                <a:ea typeface="Tahoma" panose="020B0604030504040204" pitchFamily="34" charset="0"/>
                <a:cs typeface="Tahoma" panose="020B0604030504040204" pitchFamily="34" charset="0"/>
              </a:rPr>
              <a:t>input is essential for project monitoring, management, and continuous quality improvement. External feedback should enrich (and potentially challenge) teams’ perspectives.</a:t>
            </a:r>
          </a:p>
          <a:p>
            <a:pPr marL="514350" lvl="0" indent="-514350">
              <a:buFont typeface="+mj-lt"/>
              <a:buAutoNum type="arabicPeriod"/>
            </a:pPr>
            <a:endParaRPr lang="en-US" sz="4000" dirty="0">
              <a:ea typeface="Tahoma" panose="020B0604030504040204" pitchFamily="34" charset="0"/>
              <a:cs typeface="Tahoma" panose="020B0604030504040204" pitchFamily="34" charset="0"/>
            </a:endParaRPr>
          </a:p>
          <a:p>
            <a:pPr marL="514350" lvl="0" indent="-514350">
              <a:buFont typeface="+mj-lt"/>
              <a:buAutoNum type="arabicPeriod"/>
            </a:pPr>
            <a:r>
              <a:rPr lang="en-US" sz="4000" b="1" dirty="0">
                <a:ea typeface="Tahoma" panose="020B0604030504040204" pitchFamily="34" charset="0"/>
                <a:cs typeface="Tahoma" panose="020B0604030504040204" pitchFamily="34" charset="0"/>
              </a:rPr>
              <a:t>Promote accountability</a:t>
            </a:r>
            <a:r>
              <a:rPr lang="en-US" sz="4000" dirty="0">
                <a:ea typeface="Tahoma" panose="020B0604030504040204" pitchFamily="34" charset="0"/>
                <a:cs typeface="Tahoma" panose="020B0604030504040204" pitchFamily="34" charset="0"/>
              </a:rPr>
              <a:t>. Evaluative processes should address questions such as: Is the project addressing its stated goals? What is the quality of the work? </a:t>
            </a:r>
          </a:p>
          <a:p>
            <a:endParaRPr lang="en-US" dirty="0"/>
          </a:p>
        </p:txBody>
      </p:sp>
    </p:spTree>
    <p:extLst>
      <p:ext uri="{BB962C8B-B14F-4D97-AF65-F5344CB8AC3E}">
        <p14:creationId xmlns:p14="http://schemas.microsoft.com/office/powerpoint/2010/main" val="12046262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normAutofit/>
          </a:bodyPr>
          <a:lstStyle/>
          <a:p>
            <a:r>
              <a:rPr lang="en-US" dirty="0" smtClean="0"/>
              <a:t>What Evaluation is About</a:t>
            </a:r>
            <a:endParaRPr lang="en-US" dirty="0"/>
          </a:p>
        </p:txBody>
      </p:sp>
      <p:sp>
        <p:nvSpPr>
          <p:cNvPr id="3" name="Content Placeholder 2"/>
          <p:cNvSpPr>
            <a:spLocks noGrp="1"/>
          </p:cNvSpPr>
          <p:nvPr>
            <p:ph idx="1"/>
          </p:nvPr>
        </p:nvSpPr>
        <p:spPr/>
        <p:txBody>
          <a:bodyPr/>
          <a:lstStyle/>
          <a:p>
            <a:pPr marL="0" indent="0">
              <a:buNone/>
            </a:pPr>
            <a:r>
              <a:rPr lang="en-US" sz="2400" b="1" dirty="0"/>
              <a:t>The objectives of the evaluation include: </a:t>
            </a:r>
          </a:p>
          <a:p>
            <a:r>
              <a:rPr lang="en-US" sz="2400" dirty="0" smtClean="0"/>
              <a:t>Recommending </a:t>
            </a:r>
            <a:r>
              <a:rPr lang="en-US" sz="2400" dirty="0"/>
              <a:t>evidenced-based adjustments to project plans. </a:t>
            </a:r>
            <a:endParaRPr lang="en-US" sz="2400" dirty="0" smtClean="0"/>
          </a:p>
          <a:p>
            <a:r>
              <a:rPr lang="en-US" sz="2400" dirty="0"/>
              <a:t>D</a:t>
            </a:r>
            <a:r>
              <a:rPr lang="en-US" sz="2400" dirty="0" smtClean="0"/>
              <a:t>etermining </a:t>
            </a:r>
            <a:r>
              <a:rPr lang="en-US" sz="2400" dirty="0"/>
              <a:t>the effectiveness and impact of the products or processes.</a:t>
            </a:r>
          </a:p>
          <a:p>
            <a:r>
              <a:rPr lang="en-US" sz="2400" dirty="0"/>
              <a:t>A</a:t>
            </a:r>
            <a:r>
              <a:rPr lang="en-US" sz="2400" dirty="0" smtClean="0"/>
              <a:t>ttesting </a:t>
            </a:r>
            <a:r>
              <a:rPr lang="en-US" sz="2400" dirty="0"/>
              <a:t>to the integrity of outcomes reported by the project. </a:t>
            </a:r>
            <a:endParaRPr lang="en-US" sz="2400" dirty="0" smtClean="0"/>
          </a:p>
          <a:p>
            <a:r>
              <a:rPr lang="en-US" sz="2400" dirty="0" smtClean="0"/>
              <a:t>Assessing </a:t>
            </a:r>
            <a:r>
              <a:rPr lang="en-US" sz="2400" dirty="0"/>
              <a:t>whether the project is making satisfactory progress toward its goals. </a:t>
            </a:r>
          </a:p>
          <a:p>
            <a:endParaRPr lang="en-US" sz="2400" b="1" dirty="0"/>
          </a:p>
        </p:txBody>
      </p:sp>
    </p:spTree>
    <p:extLst>
      <p:ext uri="{BB962C8B-B14F-4D97-AF65-F5344CB8AC3E}">
        <p14:creationId xmlns:p14="http://schemas.microsoft.com/office/powerpoint/2010/main" val="16713133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normAutofit/>
          </a:bodyPr>
          <a:lstStyle/>
          <a:p>
            <a:r>
              <a:rPr lang="en-US" dirty="0" smtClean="0"/>
              <a:t>Project Evaluation Elements</a:t>
            </a:r>
            <a:endParaRPr lang="en-US" dirty="0"/>
          </a:p>
        </p:txBody>
      </p:sp>
      <p:sp>
        <p:nvSpPr>
          <p:cNvPr id="3" name="Content Placeholder 2"/>
          <p:cNvSpPr>
            <a:spLocks noGrp="1"/>
          </p:cNvSpPr>
          <p:nvPr>
            <p:ph idx="1"/>
          </p:nvPr>
        </p:nvSpPr>
        <p:spPr/>
        <p:txBody>
          <a:bodyPr/>
          <a:lstStyle/>
          <a:p>
            <a:r>
              <a:rPr lang="en-US" sz="2400" dirty="0"/>
              <a:t>Proposals should describe </a:t>
            </a:r>
            <a:r>
              <a:rPr lang="en-US" sz="2400" dirty="0" smtClean="0"/>
              <a:t>critical features </a:t>
            </a:r>
            <a:r>
              <a:rPr lang="en-US" sz="2400" dirty="0"/>
              <a:t>of the evaluation design: </a:t>
            </a:r>
          </a:p>
          <a:p>
            <a:pPr lvl="1"/>
            <a:r>
              <a:rPr lang="en-US" sz="2400" dirty="0"/>
              <a:t>E</a:t>
            </a:r>
            <a:r>
              <a:rPr lang="en-US" sz="2400" dirty="0" smtClean="0"/>
              <a:t>valuation </a:t>
            </a:r>
            <a:r>
              <a:rPr lang="en-US" sz="2400" dirty="0"/>
              <a:t>questions </a:t>
            </a:r>
          </a:p>
          <a:p>
            <a:pPr lvl="1"/>
            <a:r>
              <a:rPr lang="en-US" sz="2400" dirty="0"/>
              <a:t>D</a:t>
            </a:r>
            <a:r>
              <a:rPr lang="en-US" sz="2400" dirty="0" smtClean="0"/>
              <a:t>ata </a:t>
            </a:r>
            <a:r>
              <a:rPr lang="en-US" sz="2400" dirty="0"/>
              <a:t>to be gathered </a:t>
            </a:r>
            <a:r>
              <a:rPr lang="en-US" sz="2400" dirty="0" smtClean="0"/>
              <a:t>&amp; Sampling methods</a:t>
            </a:r>
            <a:endParaRPr lang="en-US" sz="2400" dirty="0"/>
          </a:p>
          <a:p>
            <a:pPr lvl="1"/>
            <a:r>
              <a:rPr lang="en-US" sz="2400" dirty="0" smtClean="0"/>
              <a:t>Data </a:t>
            </a:r>
            <a:r>
              <a:rPr lang="en-US" sz="2400" dirty="0"/>
              <a:t>analysis </a:t>
            </a:r>
            <a:r>
              <a:rPr lang="en-US" sz="2400" dirty="0" smtClean="0"/>
              <a:t>plans </a:t>
            </a:r>
            <a:endParaRPr lang="en-US" sz="2400" dirty="0"/>
          </a:p>
          <a:p>
            <a:pPr lvl="1"/>
            <a:r>
              <a:rPr lang="en-US" sz="2400" dirty="0"/>
              <a:t>E</a:t>
            </a:r>
            <a:r>
              <a:rPr lang="en-US" sz="2400" dirty="0" smtClean="0"/>
              <a:t>xpertise </a:t>
            </a:r>
            <a:r>
              <a:rPr lang="en-US" sz="2400" dirty="0"/>
              <a:t>of </a:t>
            </a:r>
            <a:r>
              <a:rPr lang="en-US" sz="2400" dirty="0" smtClean="0"/>
              <a:t>those responsible for evaluation. </a:t>
            </a:r>
          </a:p>
          <a:p>
            <a:pPr lvl="1"/>
            <a:endParaRPr lang="en-US" sz="1600" dirty="0"/>
          </a:p>
          <a:p>
            <a:r>
              <a:rPr lang="en-US" sz="2400" dirty="0" smtClean="0"/>
              <a:t>Proposals should</a:t>
            </a:r>
            <a:r>
              <a:rPr lang="en-US" sz="2400" b="1" i="1" dirty="0" smtClean="0"/>
              <a:t> </a:t>
            </a:r>
            <a:r>
              <a:rPr lang="en-US" sz="2400" b="1" i="1" dirty="0"/>
              <a:t>distinguish </a:t>
            </a:r>
            <a:r>
              <a:rPr lang="en-US" sz="2400" dirty="0" smtClean="0"/>
              <a:t>evaluation from other critical research </a:t>
            </a:r>
            <a:r>
              <a:rPr lang="en-US" sz="2400" dirty="0"/>
              <a:t>components. </a:t>
            </a:r>
            <a:r>
              <a:rPr lang="en-US" sz="2400" dirty="0" smtClean="0"/>
              <a:t>This does not mean that research &amp; evaluation have no relationship.</a:t>
            </a:r>
            <a:endParaRPr lang="en-US" sz="2400" dirty="0"/>
          </a:p>
          <a:p>
            <a:endParaRPr lang="en-US" dirty="0"/>
          </a:p>
        </p:txBody>
      </p:sp>
    </p:spTree>
    <p:extLst>
      <p:ext uri="{BB962C8B-B14F-4D97-AF65-F5344CB8AC3E}">
        <p14:creationId xmlns:p14="http://schemas.microsoft.com/office/powerpoint/2010/main" val="8703654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noAutofit/>
          </a:bodyPr>
          <a:lstStyle/>
          <a:p>
            <a:r>
              <a:rPr lang="en-US" b="1" dirty="0" smtClean="0">
                <a:latin typeface="Calibri" panose="020F0502020204030204" pitchFamily="34" charset="0"/>
                <a:cs typeface="Times New Roman" panose="02020603050405020304" pitchFamily="18" charset="0"/>
              </a:rPr>
              <a:t>Avoiding Potentially Fatal Flaws</a:t>
            </a:r>
            <a:r>
              <a:rPr lang="en-US" dirty="0" smtClean="0">
                <a:latin typeface="Calibri" panose="020F0502020204030204" pitchFamily="34" charset="0"/>
                <a:cs typeface="Times New Roman" panose="02020603050405020304" pitchFamily="18" charset="0"/>
              </a:rPr>
              <a:t/>
            </a:r>
            <a:br>
              <a:rPr lang="en-US" dirty="0" smtClean="0">
                <a:latin typeface="Calibri" panose="020F0502020204030204" pitchFamily="34" charset="0"/>
                <a:cs typeface="Times New Roman" panose="02020603050405020304" pitchFamily="18" charset="0"/>
              </a:rPr>
            </a:br>
            <a:endParaRPr lang="en-US" b="1"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46210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219200"/>
          </a:xfrm>
        </p:spPr>
        <p:txBody>
          <a:bodyPr anchor="ctr"/>
          <a:lstStyle/>
          <a:p>
            <a:r>
              <a:rPr lang="en-US" sz="3600" b="1" dirty="0" smtClean="0">
                <a:latin typeface="Calibri" panose="020F0502020204030204" pitchFamily="34" charset="0"/>
              </a:rPr>
              <a:t>Common Reasons </a:t>
            </a:r>
            <a:r>
              <a:rPr lang="en-US" sz="3600" b="1" dirty="0">
                <a:latin typeface="Calibri" panose="020F0502020204030204" pitchFamily="34" charset="0"/>
              </a:rPr>
              <a:t>for </a:t>
            </a:r>
            <a:r>
              <a:rPr lang="en-US" sz="3600" b="1" dirty="0" smtClean="0">
                <a:latin typeface="Calibri" panose="020F0502020204030204" pitchFamily="34" charset="0"/>
              </a:rPr>
              <a:t>Return </a:t>
            </a:r>
            <a:r>
              <a:rPr lang="en-US" sz="3600" b="1" dirty="0">
                <a:latin typeface="Calibri" panose="020F0502020204030204" pitchFamily="34" charset="0"/>
              </a:rPr>
              <a:t>Without Review</a:t>
            </a:r>
          </a:p>
        </p:txBody>
      </p:sp>
      <p:sp>
        <p:nvSpPr>
          <p:cNvPr id="3" name="Content Placeholder 2"/>
          <p:cNvSpPr>
            <a:spLocks noGrp="1"/>
          </p:cNvSpPr>
          <p:nvPr>
            <p:ph idx="1"/>
          </p:nvPr>
        </p:nvSpPr>
        <p:spPr>
          <a:xfrm>
            <a:off x="457200" y="1874837"/>
            <a:ext cx="8534400" cy="4754563"/>
          </a:xfrm>
        </p:spPr>
        <p:txBody>
          <a:bodyPr/>
          <a:lstStyle/>
          <a:p>
            <a:pPr eaLnBrk="0" hangingPunct="0">
              <a:buSzPct val="100000"/>
              <a:buFont typeface="Arial" pitchFamily="34" charset="0"/>
              <a:buChar char="•"/>
            </a:pPr>
            <a:r>
              <a:rPr lang="en-US" sz="2400" dirty="0">
                <a:solidFill>
                  <a:srgbClr val="000000"/>
                </a:solidFill>
                <a:latin typeface="Calibri" panose="020F0502020204030204" pitchFamily="34" charset="0"/>
              </a:rPr>
              <a:t>Violation of formatting rules of the </a:t>
            </a:r>
            <a:r>
              <a:rPr lang="en-US" sz="2400" dirty="0" smtClean="0">
                <a:solidFill>
                  <a:srgbClr val="000000"/>
                </a:solidFill>
                <a:latin typeface="Calibri" panose="020F0502020204030204" pitchFamily="34" charset="0"/>
              </a:rPr>
              <a:t>PAPPG </a:t>
            </a:r>
            <a:r>
              <a:rPr lang="en-US" sz="2400" dirty="0">
                <a:solidFill>
                  <a:srgbClr val="000000"/>
                </a:solidFill>
                <a:latin typeface="Calibri" panose="020F0502020204030204" pitchFamily="34" charset="0"/>
              </a:rPr>
              <a:t>(e.g. font, page length </a:t>
            </a:r>
            <a:r>
              <a:rPr lang="en-US" sz="2400" dirty="0" smtClean="0">
                <a:solidFill>
                  <a:srgbClr val="000000"/>
                </a:solidFill>
                <a:latin typeface="Calibri" panose="020F0502020204030204" pitchFamily="34" charset="0"/>
              </a:rPr>
              <a:t>etc.).</a:t>
            </a:r>
            <a:r>
              <a:rPr lang="en-US" sz="2400" dirty="0">
                <a:hlinkClick r:id="rId3"/>
              </a:rPr>
              <a:t> </a:t>
            </a:r>
            <a:r>
              <a:rPr lang="en-US" sz="2400" dirty="0">
                <a:solidFill>
                  <a:srgbClr val="00B0F0"/>
                </a:solidFill>
                <a:hlinkClick r:id="rId3"/>
              </a:rPr>
              <a:t>https://</a:t>
            </a:r>
            <a:r>
              <a:rPr lang="en-US" sz="2400" dirty="0" smtClean="0">
                <a:solidFill>
                  <a:srgbClr val="00B0F0"/>
                </a:solidFill>
                <a:hlinkClick r:id="rId3"/>
              </a:rPr>
              <a:t>www.nsf.gov/pubs/2013/nsf13127/nsf13127.jsp</a:t>
            </a:r>
            <a:endParaRPr lang="en-US" sz="2400" dirty="0">
              <a:solidFill>
                <a:srgbClr val="00B0F0"/>
              </a:solidFill>
              <a:latin typeface="Calibri" panose="020F0502020204030204" pitchFamily="34" charset="0"/>
            </a:endParaRPr>
          </a:p>
          <a:p>
            <a:pPr lvl="0" eaLnBrk="0" hangingPunct="0">
              <a:buSzPct val="100000"/>
              <a:buFont typeface="Arial" pitchFamily="34" charset="0"/>
              <a:buChar char="•"/>
            </a:pPr>
            <a:r>
              <a:rPr lang="en-US" sz="2400" dirty="0">
                <a:solidFill>
                  <a:srgbClr val="000000"/>
                </a:solidFill>
                <a:latin typeface="Calibri" panose="020F0502020204030204" pitchFamily="34" charset="0"/>
              </a:rPr>
              <a:t>Failure to address specifically intellectual merit and broader impact in the project summary and </a:t>
            </a:r>
            <a:r>
              <a:rPr lang="en-US" sz="2400" dirty="0" smtClean="0">
                <a:solidFill>
                  <a:srgbClr val="000000"/>
                </a:solidFill>
                <a:latin typeface="Calibri" panose="020F0502020204030204" pitchFamily="34" charset="0"/>
              </a:rPr>
              <a:t>description.</a:t>
            </a:r>
            <a:endParaRPr lang="en-US" sz="2400" dirty="0">
              <a:solidFill>
                <a:srgbClr val="000000"/>
              </a:solidFill>
              <a:latin typeface="Calibri" panose="020F0502020204030204" pitchFamily="34" charset="0"/>
            </a:endParaRPr>
          </a:p>
          <a:p>
            <a:pPr lvl="0" eaLnBrk="0" hangingPunct="0">
              <a:buSzPct val="100000"/>
              <a:buFont typeface="Arial" pitchFamily="34" charset="0"/>
              <a:buChar char="•"/>
            </a:pPr>
            <a:r>
              <a:rPr lang="en-US" sz="2400" dirty="0" smtClean="0">
                <a:solidFill>
                  <a:srgbClr val="000000"/>
                </a:solidFill>
                <a:latin typeface="Calibri" panose="020F0502020204030204" pitchFamily="34" charset="0"/>
              </a:rPr>
              <a:t>Failure to include Data Management Plan or Post-Doc mentoring plan (if budget includes post-doc)</a:t>
            </a:r>
          </a:p>
          <a:p>
            <a:pPr lvl="0" eaLnBrk="0" hangingPunct="0">
              <a:buSzPct val="100000"/>
              <a:buFont typeface="Arial" pitchFamily="34" charset="0"/>
              <a:buChar char="•"/>
            </a:pPr>
            <a:r>
              <a:rPr lang="en-US" sz="2400" dirty="0" smtClean="0">
                <a:solidFill>
                  <a:srgbClr val="000000"/>
                </a:solidFill>
                <a:latin typeface="Calibri" panose="020F0502020204030204" pitchFamily="34" charset="0"/>
              </a:rPr>
              <a:t>Including unauthorized appendix or other supplementary material.</a:t>
            </a:r>
          </a:p>
          <a:p>
            <a:pPr lvl="0" eaLnBrk="0" hangingPunct="0">
              <a:buSzPct val="100000"/>
              <a:buFont typeface="Arial" pitchFamily="34" charset="0"/>
              <a:buChar char="•"/>
            </a:pPr>
            <a:r>
              <a:rPr lang="en-US" sz="2400" dirty="0" smtClean="0">
                <a:solidFill>
                  <a:srgbClr val="000000"/>
                </a:solidFill>
                <a:latin typeface="Calibri" panose="020F0502020204030204" pitchFamily="34" charset="0"/>
              </a:rPr>
              <a:t>Including URL’s/website links.</a:t>
            </a:r>
            <a:endParaRPr lang="en-US" sz="2400" dirty="0">
              <a:latin typeface="Calibri" panose="020F0502020204030204" pitchFamily="34" charset="0"/>
            </a:endParaRPr>
          </a:p>
        </p:txBody>
      </p:sp>
    </p:spTree>
    <p:extLst>
      <p:ext uri="{BB962C8B-B14F-4D97-AF65-F5344CB8AC3E}">
        <p14:creationId xmlns:p14="http://schemas.microsoft.com/office/powerpoint/2010/main" val="5593445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143000"/>
          </a:xfrm>
        </p:spPr>
        <p:txBody>
          <a:bodyPr>
            <a:noAutofit/>
          </a:bodyPr>
          <a:lstStyle/>
          <a:p>
            <a:r>
              <a:rPr lang="en-US" sz="4000" b="1" dirty="0" smtClean="0"/>
              <a:t>Common </a:t>
            </a:r>
            <a:r>
              <a:rPr lang="en-US" sz="4000" b="1" dirty="0"/>
              <a:t>R</a:t>
            </a:r>
            <a:r>
              <a:rPr lang="en-US" sz="4000" b="1" dirty="0" smtClean="0"/>
              <a:t>easons Proposals </a:t>
            </a:r>
            <a:r>
              <a:rPr lang="en-US" sz="4000" b="1" smtClean="0"/>
              <a:t>are Rated Non-Competitive</a:t>
            </a:r>
            <a:endParaRPr lang="en-US" sz="4000" b="1" dirty="0"/>
          </a:p>
        </p:txBody>
      </p:sp>
      <p:sp>
        <p:nvSpPr>
          <p:cNvPr id="3" name="Content Placeholder 2"/>
          <p:cNvSpPr>
            <a:spLocks noGrp="1"/>
          </p:cNvSpPr>
          <p:nvPr>
            <p:ph idx="1"/>
          </p:nvPr>
        </p:nvSpPr>
        <p:spPr>
          <a:xfrm>
            <a:off x="457200" y="2133600"/>
            <a:ext cx="8686800" cy="4267200"/>
          </a:xfrm>
        </p:spPr>
        <p:txBody>
          <a:bodyPr>
            <a:normAutofit/>
          </a:bodyPr>
          <a:lstStyle/>
          <a:p>
            <a:pPr>
              <a:lnSpc>
                <a:spcPct val="80000"/>
              </a:lnSpc>
              <a:buNone/>
            </a:pPr>
            <a:r>
              <a:rPr lang="en-US" sz="2400" b="1" dirty="0" smtClean="0"/>
              <a:t>Importance</a:t>
            </a:r>
          </a:p>
          <a:p>
            <a:pPr>
              <a:lnSpc>
                <a:spcPct val="80000"/>
              </a:lnSpc>
            </a:pPr>
            <a:r>
              <a:rPr lang="en-US" sz="2400" dirty="0" smtClean="0"/>
              <a:t>Proposed problem not seen as nationally important.</a:t>
            </a:r>
          </a:p>
          <a:p>
            <a:pPr>
              <a:lnSpc>
                <a:spcPct val="80000"/>
              </a:lnSpc>
            </a:pPr>
            <a:r>
              <a:rPr lang="en-US" sz="2400" dirty="0" smtClean="0"/>
              <a:t>Weak, vague, or no connection to STEM content.</a:t>
            </a:r>
          </a:p>
          <a:p>
            <a:pPr>
              <a:lnSpc>
                <a:spcPct val="80000"/>
              </a:lnSpc>
            </a:pPr>
            <a:r>
              <a:rPr lang="en-US" sz="2400" dirty="0" smtClean="0"/>
              <a:t>Relevant literatures not cited, weak or no theoretical framework.</a:t>
            </a:r>
          </a:p>
          <a:p>
            <a:pPr>
              <a:lnSpc>
                <a:spcPct val="80000"/>
              </a:lnSpc>
            </a:pPr>
            <a:endParaRPr lang="en-US" sz="2400" dirty="0" smtClean="0"/>
          </a:p>
          <a:p>
            <a:pPr>
              <a:lnSpc>
                <a:spcPct val="80000"/>
              </a:lnSpc>
              <a:buNone/>
            </a:pPr>
            <a:r>
              <a:rPr lang="en-US" sz="2400" b="1" dirty="0" smtClean="0"/>
              <a:t>Methods</a:t>
            </a:r>
          </a:p>
          <a:p>
            <a:pPr>
              <a:lnSpc>
                <a:spcPct val="80000"/>
              </a:lnSpc>
            </a:pPr>
            <a:r>
              <a:rPr lang="en-US" sz="2400" dirty="0" smtClean="0"/>
              <a:t>Inadequate or inappropriate research design.</a:t>
            </a:r>
          </a:p>
          <a:p>
            <a:pPr>
              <a:lnSpc>
                <a:spcPct val="80000"/>
              </a:lnSpc>
            </a:pPr>
            <a:r>
              <a:rPr lang="en-US" sz="2400" dirty="0" smtClean="0"/>
              <a:t>Vague or inappropriate data collection &amp; analyses.</a:t>
            </a:r>
          </a:p>
          <a:p>
            <a:pPr>
              <a:lnSpc>
                <a:spcPct val="80000"/>
              </a:lnSpc>
            </a:pPr>
            <a:r>
              <a:rPr lang="en-US" sz="2400" dirty="0" smtClean="0"/>
              <a:t>Too much data being collected. </a:t>
            </a:r>
          </a:p>
          <a:p>
            <a:pPr>
              <a:lnSpc>
                <a:spcPct val="80000"/>
              </a:lnSpc>
            </a:pPr>
            <a:r>
              <a:rPr lang="en-US" sz="2400" dirty="0" smtClean="0"/>
              <a:t>Appropriate expertise not represented on team.</a:t>
            </a:r>
          </a:p>
          <a:p>
            <a:pPr>
              <a:lnSpc>
                <a:spcPct val="80000"/>
              </a:lnSpc>
            </a:pPr>
            <a:r>
              <a:rPr lang="en-US" sz="2400" dirty="0" smtClean="0"/>
              <a:t>Cost at small scale prohibitive when scaled up.</a:t>
            </a:r>
          </a:p>
        </p:txBody>
      </p:sp>
    </p:spTree>
    <p:extLst>
      <p:ext uri="{BB962C8B-B14F-4D97-AF65-F5344CB8AC3E}">
        <p14:creationId xmlns:p14="http://schemas.microsoft.com/office/powerpoint/2010/main" val="30138975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ormAutofit fontScale="90000"/>
          </a:bodyPr>
          <a:lstStyle/>
          <a:p>
            <a:r>
              <a:rPr lang="en-US" b="1" dirty="0" smtClean="0"/>
              <a:t>Adequately Address Broader Impacts</a:t>
            </a:r>
            <a:endParaRPr lang="en-US" b="1" dirty="0"/>
          </a:p>
        </p:txBody>
      </p:sp>
      <p:sp>
        <p:nvSpPr>
          <p:cNvPr id="3" name="Content Placeholder 2"/>
          <p:cNvSpPr>
            <a:spLocks noGrp="1"/>
          </p:cNvSpPr>
          <p:nvPr>
            <p:ph idx="1"/>
          </p:nvPr>
        </p:nvSpPr>
        <p:spPr/>
        <p:txBody>
          <a:bodyPr>
            <a:normAutofit fontScale="92500" lnSpcReduction="10000"/>
          </a:bodyPr>
          <a:lstStyle/>
          <a:p>
            <a:r>
              <a:rPr lang="en-US" sz="2400" dirty="0" smtClean="0"/>
              <a:t>Do not discount the importance of Broader Impacts as a review criterion.</a:t>
            </a:r>
          </a:p>
          <a:p>
            <a:r>
              <a:rPr lang="en-US" sz="2400" dirty="0" smtClean="0"/>
              <a:t>Means more than having diversity among participants.</a:t>
            </a:r>
          </a:p>
          <a:p>
            <a:r>
              <a:rPr lang="en-US" sz="2400" dirty="0" smtClean="0"/>
              <a:t>Means more than locating a project in a area where there are diverse populations.</a:t>
            </a:r>
          </a:p>
          <a:p>
            <a:r>
              <a:rPr lang="en-US" sz="2400" dirty="0" smtClean="0"/>
              <a:t>Don’t forget other underrepresented groups, including those with disabilities and English Language Learners.</a:t>
            </a:r>
          </a:p>
          <a:p>
            <a:r>
              <a:rPr lang="en-US" sz="2400" dirty="0" smtClean="0"/>
              <a:t>In addressing Broader Impacts, make sure to </a:t>
            </a:r>
            <a:r>
              <a:rPr lang="en-US" sz="2400" dirty="0"/>
              <a:t>address the Solicitation Specific Review Criteria: </a:t>
            </a:r>
            <a:endParaRPr lang="en-US" sz="2400" dirty="0" smtClean="0"/>
          </a:p>
          <a:p>
            <a:pPr marL="742950" indent="-371475">
              <a:buFont typeface="Courier New" charset="0"/>
              <a:buChar char="o"/>
            </a:pPr>
            <a:r>
              <a:rPr lang="en-US" sz="2000" dirty="0" smtClean="0"/>
              <a:t>Does </a:t>
            </a:r>
            <a:r>
              <a:rPr lang="en-US" sz="2000" dirty="0"/>
              <a:t>proposal identify characteristics and needs of targeted underrepresented groups to be served?</a:t>
            </a:r>
          </a:p>
          <a:p>
            <a:pPr marL="742950" indent="-371475">
              <a:buFont typeface="Courier New" charset="0"/>
              <a:buChar char="o"/>
            </a:pPr>
            <a:r>
              <a:rPr lang="en-US" sz="2000" dirty="0" smtClean="0"/>
              <a:t>Does </a:t>
            </a:r>
            <a:r>
              <a:rPr lang="en-US" sz="2000" dirty="0"/>
              <a:t>it include specifics plans or strategies for addressing or accommodating  particular needs of participants of these groups?</a:t>
            </a:r>
          </a:p>
          <a:p>
            <a:endParaRPr lang="en-US" sz="2400" dirty="0" smtClean="0"/>
          </a:p>
          <a:p>
            <a:endParaRPr lang="en-US" sz="2400" dirty="0" smtClean="0"/>
          </a:p>
        </p:txBody>
      </p:sp>
    </p:spTree>
    <p:extLst>
      <p:ext uri="{BB962C8B-B14F-4D97-AF65-F5344CB8AC3E}">
        <p14:creationId xmlns:p14="http://schemas.microsoft.com/office/powerpoint/2010/main" val="29514346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5638"/>
            <a:ext cx="9144000" cy="715962"/>
          </a:xfrm>
        </p:spPr>
        <p:txBody>
          <a:bodyPr>
            <a:normAutofit fontScale="90000"/>
          </a:bodyPr>
          <a:lstStyle/>
          <a:p>
            <a:r>
              <a:rPr lang="en-US" b="1" dirty="0" smtClean="0">
                <a:latin typeface="+mn-lt"/>
              </a:rPr>
              <a:t>Some Things POs Suggest You Avoid</a:t>
            </a:r>
            <a:endParaRPr lang="en-US" b="1" dirty="0">
              <a:latin typeface="+mn-lt"/>
            </a:endParaRPr>
          </a:p>
        </p:txBody>
      </p:sp>
      <p:sp>
        <p:nvSpPr>
          <p:cNvPr id="3" name="Content Placeholder 2"/>
          <p:cNvSpPr>
            <a:spLocks noGrp="1"/>
          </p:cNvSpPr>
          <p:nvPr>
            <p:ph idx="1"/>
          </p:nvPr>
        </p:nvSpPr>
        <p:spPr>
          <a:xfrm>
            <a:off x="457200" y="1524000"/>
            <a:ext cx="8229600" cy="4953000"/>
          </a:xfrm>
        </p:spPr>
        <p:txBody>
          <a:bodyPr>
            <a:normAutofit/>
          </a:bodyPr>
          <a:lstStyle/>
          <a:p>
            <a:r>
              <a:rPr lang="en-US" sz="2600" dirty="0" smtClean="0"/>
              <a:t>Ignoring requirements stated in the solicitation or the PAPPG</a:t>
            </a:r>
          </a:p>
          <a:p>
            <a:r>
              <a:rPr lang="en-US" sz="2600" dirty="0" smtClean="0"/>
              <a:t>The “Trust Me” approach. Provide citations or evidence  for critical assertions  made. </a:t>
            </a:r>
          </a:p>
          <a:p>
            <a:r>
              <a:rPr lang="en-US" sz="2600" dirty="0" smtClean="0"/>
              <a:t>The “Oversell” of yourself or your project; take a neutral tone and let the evidence speak.</a:t>
            </a:r>
          </a:p>
          <a:p>
            <a:r>
              <a:rPr lang="en-US" sz="2600" dirty="0" smtClean="0"/>
              <a:t>Pages of general, vague, or rambling narrative without precision and details. </a:t>
            </a:r>
          </a:p>
          <a:p>
            <a:r>
              <a:rPr lang="en-US" sz="2600" dirty="0" smtClean="0"/>
              <a:t>Overemphasis of rationale for the project at the expense of methodology and details of what will actually be implemented.  </a:t>
            </a:r>
          </a:p>
          <a:p>
            <a:endParaRPr lang="en-US" dirty="0"/>
          </a:p>
        </p:txBody>
      </p:sp>
    </p:spTree>
    <p:extLst>
      <p:ext uri="{BB962C8B-B14F-4D97-AF65-F5344CB8AC3E}">
        <p14:creationId xmlns:p14="http://schemas.microsoft.com/office/powerpoint/2010/main" val="14212561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lstStyle/>
          <a:p>
            <a:r>
              <a:rPr lang="en-US" b="1" dirty="0" smtClean="0"/>
              <a:t>Online Resources</a:t>
            </a:r>
            <a:endParaRPr lang="en-US" b="1" dirty="0"/>
          </a:p>
        </p:txBody>
      </p:sp>
      <p:sp>
        <p:nvSpPr>
          <p:cNvPr id="3" name="Content Placeholder 2"/>
          <p:cNvSpPr>
            <a:spLocks noGrp="1"/>
          </p:cNvSpPr>
          <p:nvPr>
            <p:ph idx="1"/>
          </p:nvPr>
        </p:nvSpPr>
        <p:spPr>
          <a:xfrm>
            <a:off x="457200" y="1295400"/>
            <a:ext cx="8229600" cy="5257800"/>
          </a:xfrm>
        </p:spPr>
        <p:txBody>
          <a:bodyPr>
            <a:normAutofit fontScale="92500"/>
          </a:bodyPr>
          <a:lstStyle/>
          <a:p>
            <a:r>
              <a:rPr lang="en-US" dirty="0" smtClean="0"/>
              <a:t>NSF Advanced </a:t>
            </a:r>
            <a:r>
              <a:rPr lang="en-US" dirty="0"/>
              <a:t>Award Search: </a:t>
            </a:r>
            <a:r>
              <a:rPr lang="en-US" dirty="0" smtClean="0">
                <a:hlinkClick r:id="rId3"/>
              </a:rPr>
              <a:t>www.nsf.gov/awardsearch/advancedSearch.jsp</a:t>
            </a:r>
            <a:endParaRPr lang="en-US" dirty="0" smtClean="0"/>
          </a:p>
          <a:p>
            <a:r>
              <a:rPr lang="en-US" dirty="0" smtClean="0"/>
              <a:t>Secret Information: Element Codes</a:t>
            </a:r>
          </a:p>
          <a:p>
            <a:pPr lvl="1"/>
            <a:r>
              <a:rPr lang="en-US" dirty="0" smtClean="0"/>
              <a:t>ECR: 7980</a:t>
            </a:r>
          </a:p>
          <a:p>
            <a:pPr lvl="1"/>
            <a:r>
              <a:rPr lang="en-US" dirty="0" smtClean="0"/>
              <a:t>DRK-12: 7645</a:t>
            </a:r>
          </a:p>
          <a:p>
            <a:pPr lvl="1"/>
            <a:r>
              <a:rPr lang="en-US" dirty="0" smtClean="0"/>
              <a:t>ITEST: 7227</a:t>
            </a:r>
          </a:p>
          <a:p>
            <a:pPr lvl="1"/>
            <a:r>
              <a:rPr lang="en-US" dirty="0" smtClean="0"/>
              <a:t>STEM+C: 005Y</a:t>
            </a:r>
          </a:p>
          <a:p>
            <a:pPr lvl="1"/>
            <a:r>
              <a:rPr lang="en-US" dirty="0" smtClean="0"/>
              <a:t>AISL: 7259</a:t>
            </a:r>
          </a:p>
          <a:p>
            <a:r>
              <a:rPr lang="en-US" dirty="0" smtClean="0"/>
              <a:t>STEM Video Showcase</a:t>
            </a:r>
            <a:r>
              <a:rPr lang="en-US" dirty="0"/>
              <a:t>: </a:t>
            </a:r>
            <a:r>
              <a:rPr lang="en-US" dirty="0" smtClean="0">
                <a:hlinkClick r:id="rId4"/>
              </a:rPr>
              <a:t>stemforall2016.videohall.com</a:t>
            </a:r>
            <a:endParaRPr lang="en-US" dirty="0" smtClean="0"/>
          </a:p>
        </p:txBody>
      </p:sp>
      <p:sp>
        <p:nvSpPr>
          <p:cNvPr id="4" name="Slide Number Placeholder 3"/>
          <p:cNvSpPr>
            <a:spLocks noGrp="1"/>
          </p:cNvSpPr>
          <p:nvPr>
            <p:ph type="sldNum" sz="quarter" idx="12"/>
          </p:nvPr>
        </p:nvSpPr>
        <p:spPr/>
        <p:txBody>
          <a:bodyPr/>
          <a:lstStyle/>
          <a:p>
            <a:fld id="{1AB56EBA-8970-E54D-90DB-64A1B2528387}" type="slidenum">
              <a:rPr lang="en-US" smtClean="0">
                <a:solidFill>
                  <a:prstClr val="black">
                    <a:tint val="75000"/>
                  </a:prstClr>
                </a:solidFill>
              </a:rPr>
              <a:pPr/>
              <a:t>39</a:t>
            </a:fld>
            <a:endParaRPr lang="en-US">
              <a:solidFill>
                <a:prstClr val="black">
                  <a:tint val="75000"/>
                </a:prstClr>
              </a:solidFill>
            </a:endParaRPr>
          </a:p>
        </p:txBody>
      </p:sp>
    </p:spTree>
    <p:extLst>
      <p:ext uri="{BB962C8B-B14F-4D97-AF65-F5344CB8AC3E}">
        <p14:creationId xmlns:p14="http://schemas.microsoft.com/office/powerpoint/2010/main" val="1375275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762000" y="1371600"/>
            <a:ext cx="8001000" cy="5181600"/>
          </a:xfrm>
        </p:spPr>
        <p:txBody>
          <a:bodyPr>
            <a:normAutofit/>
          </a:bodyPr>
          <a:lstStyle/>
          <a:p>
            <a:pPr>
              <a:spcAft>
                <a:spcPts val="600"/>
              </a:spcAft>
              <a:buClrTx/>
              <a:buFont typeface="Arial" panose="020B0604020202020204" pitchFamily="34" charset="0"/>
              <a:buChar char="•"/>
            </a:pPr>
            <a:r>
              <a:rPr lang="en-US" sz="2400" dirty="0" smtClean="0">
                <a:solidFill>
                  <a:schemeClr val="tx1"/>
                </a:solidFill>
                <a:latin typeface="Calibri"/>
                <a:cs typeface="Calibri"/>
              </a:rPr>
              <a:t>Build on fundamental research and STEM education      development literature and practice</a:t>
            </a:r>
          </a:p>
          <a:p>
            <a:pPr>
              <a:spcAft>
                <a:spcPts val="600"/>
              </a:spcAft>
              <a:buClrTx/>
              <a:buFont typeface="Arial" panose="020B0604020202020204" pitchFamily="34" charset="0"/>
              <a:buChar char="•"/>
            </a:pPr>
            <a:r>
              <a:rPr lang="en-US" sz="2400" dirty="0" smtClean="0">
                <a:solidFill>
                  <a:schemeClr val="tx1"/>
                </a:solidFill>
                <a:latin typeface="Calibri"/>
                <a:cs typeface="Calibri"/>
              </a:rPr>
              <a:t>Advance the field through the development of innovative research, assessment, resources, models and tools</a:t>
            </a:r>
          </a:p>
          <a:p>
            <a:pPr>
              <a:spcAft>
                <a:spcPts val="600"/>
              </a:spcAft>
              <a:buClrTx/>
              <a:buFont typeface="Arial" panose="020B0604020202020204" pitchFamily="34" charset="0"/>
              <a:buChar char="•"/>
            </a:pPr>
            <a:r>
              <a:rPr lang="en-US" sz="2400" dirty="0" smtClean="0">
                <a:solidFill>
                  <a:schemeClr val="tx1"/>
                </a:solidFill>
                <a:latin typeface="Calibri"/>
                <a:cs typeface="Calibri"/>
              </a:rPr>
              <a:t>Have rigorous research and development plans</a:t>
            </a:r>
          </a:p>
          <a:p>
            <a:pPr>
              <a:spcAft>
                <a:spcPts val="600"/>
              </a:spcAft>
              <a:buClrTx/>
              <a:buFont typeface="Arial" panose="020B0604020202020204" pitchFamily="34" charset="0"/>
              <a:buChar char="•"/>
            </a:pPr>
            <a:r>
              <a:rPr lang="en-US" sz="2400" dirty="0" smtClean="0">
                <a:solidFill>
                  <a:schemeClr val="tx1"/>
                </a:solidFill>
                <a:latin typeface="Calibri"/>
                <a:cs typeface="Calibri"/>
              </a:rPr>
              <a:t>Generate </a:t>
            </a:r>
            <a:r>
              <a:rPr lang="en-US" sz="2400" dirty="0">
                <a:solidFill>
                  <a:schemeClr val="tx1"/>
                </a:solidFill>
                <a:latin typeface="Calibri"/>
                <a:cs typeface="Calibri"/>
              </a:rPr>
              <a:t>knowledge through research, </a:t>
            </a:r>
            <a:r>
              <a:rPr lang="en-US" sz="2400" dirty="0" smtClean="0">
                <a:solidFill>
                  <a:schemeClr val="tx1"/>
                </a:solidFill>
                <a:latin typeface="Calibri"/>
                <a:cs typeface="Calibri"/>
              </a:rPr>
              <a:t>development, </a:t>
            </a:r>
            <a:r>
              <a:rPr lang="en-US" sz="2400" dirty="0">
                <a:solidFill>
                  <a:schemeClr val="tx1"/>
                </a:solidFill>
                <a:latin typeface="Calibri"/>
                <a:cs typeface="Calibri"/>
              </a:rPr>
              <a:t>&amp; </a:t>
            </a:r>
            <a:r>
              <a:rPr lang="en-US" sz="2400" dirty="0" smtClean="0">
                <a:solidFill>
                  <a:schemeClr val="tx1"/>
                </a:solidFill>
                <a:latin typeface="Calibri"/>
                <a:cs typeface="Calibri"/>
              </a:rPr>
              <a:t>evaluation, </a:t>
            </a:r>
            <a:r>
              <a:rPr lang="en-US" sz="2400" dirty="0">
                <a:solidFill>
                  <a:schemeClr val="tx1"/>
                </a:solidFill>
                <a:latin typeface="Calibri"/>
                <a:cs typeface="Calibri"/>
              </a:rPr>
              <a:t>asking “what is happening,” “to what extent,” “why,” “how,” “what works for whom,” and “under what </a:t>
            </a:r>
            <a:r>
              <a:rPr lang="en-US" sz="2400" dirty="0" smtClean="0">
                <a:solidFill>
                  <a:schemeClr val="tx1"/>
                </a:solidFill>
                <a:latin typeface="Calibri"/>
                <a:cs typeface="Calibri"/>
              </a:rPr>
              <a:t>circumstances”</a:t>
            </a:r>
          </a:p>
          <a:p>
            <a:pPr>
              <a:spcAft>
                <a:spcPts val="600"/>
              </a:spcAft>
              <a:buClrTx/>
              <a:buFont typeface="Arial" panose="020B0604020202020204" pitchFamily="34" charset="0"/>
              <a:buChar char="•"/>
            </a:pPr>
            <a:r>
              <a:rPr lang="en-US" sz="2400" dirty="0" smtClean="0">
                <a:solidFill>
                  <a:schemeClr val="tx1"/>
                </a:solidFill>
                <a:latin typeface="Calibri"/>
                <a:cs typeface="Calibri"/>
              </a:rPr>
              <a:t>Identify </a:t>
            </a:r>
            <a:r>
              <a:rPr lang="en-US" sz="2400" dirty="0">
                <a:solidFill>
                  <a:schemeClr val="tx1"/>
                </a:solidFill>
                <a:latin typeface="Calibri"/>
                <a:cs typeface="Calibri"/>
              </a:rPr>
              <a:t>learning </a:t>
            </a:r>
            <a:r>
              <a:rPr lang="en-US" sz="2400" dirty="0" smtClean="0">
                <a:solidFill>
                  <a:schemeClr val="tx1"/>
                </a:solidFill>
                <a:latin typeface="Calibri"/>
                <a:cs typeface="Calibri"/>
              </a:rPr>
              <a:t>outcomes </a:t>
            </a:r>
          </a:p>
          <a:p>
            <a:pPr>
              <a:spcAft>
                <a:spcPts val="600"/>
              </a:spcAft>
              <a:buClrTx/>
              <a:buFont typeface="Arial" panose="020B0604020202020204" pitchFamily="34" charset="0"/>
              <a:buChar char="•"/>
            </a:pPr>
            <a:r>
              <a:rPr lang="en-US" sz="2400" dirty="0" smtClean="0">
                <a:solidFill>
                  <a:schemeClr val="tx1"/>
                </a:solidFill>
                <a:latin typeface="Calibri"/>
                <a:cs typeface="Calibri"/>
              </a:rPr>
              <a:t>Audience: Public and/or Professional</a:t>
            </a:r>
          </a:p>
          <a:p>
            <a:pPr marL="182880" lvl="1" indent="0">
              <a:spcBef>
                <a:spcPts val="600"/>
              </a:spcBef>
              <a:buClrTx/>
              <a:buNone/>
            </a:pPr>
            <a:endParaRPr lang="en-US" sz="3459" dirty="0" smtClean="0">
              <a:solidFill>
                <a:schemeClr val="tx1"/>
              </a:solidFill>
              <a:cs typeface="Arial"/>
            </a:endParaRPr>
          </a:p>
          <a:p>
            <a:pPr marL="182880" lvl="1">
              <a:spcBef>
                <a:spcPts val="600"/>
              </a:spcBef>
              <a:buClrTx/>
              <a:buFont typeface="Wingdings" pitchFamily="2" charset="2"/>
              <a:buChar char="v"/>
            </a:pPr>
            <a:endParaRPr lang="en-US" sz="2200" dirty="0" smtClean="0">
              <a:solidFill>
                <a:schemeClr val="tx1"/>
              </a:solidFill>
            </a:endParaRPr>
          </a:p>
          <a:p>
            <a:pPr marL="182880" lvl="1">
              <a:spcBef>
                <a:spcPts val="600"/>
              </a:spcBef>
              <a:buClrTx/>
              <a:buFont typeface="Wingdings" pitchFamily="2" charset="2"/>
              <a:buChar char="v"/>
            </a:pPr>
            <a:endParaRPr lang="en-US" sz="2200" dirty="0" smtClean="0">
              <a:solidFill>
                <a:schemeClr val="tx1"/>
              </a:solidFill>
            </a:endParaRPr>
          </a:p>
          <a:p>
            <a:pPr marL="182880">
              <a:buClrTx/>
            </a:pPr>
            <a:endParaRPr lang="en-US" dirty="0">
              <a:solidFill>
                <a:schemeClr val="tx1"/>
              </a:solidFill>
            </a:endParaRPr>
          </a:p>
        </p:txBody>
      </p:sp>
      <p:sp>
        <p:nvSpPr>
          <p:cNvPr id="5" name="Slide Number Placeholder 4"/>
          <p:cNvSpPr txBox="1">
            <a:spLocks/>
          </p:cNvSpPr>
          <p:nvPr/>
        </p:nvSpPr>
        <p:spPr>
          <a:xfrm>
            <a:off x="76200" y="663807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582BD6-FC20-4557-852B-8433F8572D30}" type="slidenum">
              <a:rPr lang="en-US" smtClean="0"/>
              <a:pPr/>
              <a:t>4</a:t>
            </a:fld>
            <a:endParaRPr lang="en-US" dirty="0"/>
          </a:p>
        </p:txBody>
      </p:sp>
      <p:sp>
        <p:nvSpPr>
          <p:cNvPr id="6" name="Title 3"/>
          <p:cNvSpPr>
            <a:spLocks noGrp="1"/>
          </p:cNvSpPr>
          <p:nvPr>
            <p:ph type="title"/>
          </p:nvPr>
        </p:nvSpPr>
        <p:spPr>
          <a:xfrm>
            <a:off x="685800" y="685800"/>
            <a:ext cx="6858000" cy="609600"/>
          </a:xfrm>
        </p:spPr>
        <p:txBody>
          <a:bodyPr>
            <a:normAutofit fontScale="90000"/>
          </a:bodyPr>
          <a:lstStyle/>
          <a:p>
            <a:pPr>
              <a:buNone/>
            </a:pPr>
            <a:r>
              <a:rPr lang="en-US" dirty="0" smtClean="0">
                <a:solidFill>
                  <a:schemeClr val="tx1"/>
                </a:solidFill>
              </a:rPr>
              <a:t> </a:t>
            </a:r>
            <a:r>
              <a:rPr lang="en-US" dirty="0" smtClean="0">
                <a:solidFill>
                  <a:schemeClr val="tx1"/>
                </a:solidFill>
                <a:latin typeface="Calibri"/>
                <a:cs typeface="Calibri"/>
              </a:rPr>
              <a:t>AISL Projects: Overview</a:t>
            </a:r>
            <a:endParaRPr lang="en-US" dirty="0">
              <a:solidFill>
                <a:schemeClr val="tx1"/>
              </a:solidFill>
              <a:latin typeface="Calibri"/>
              <a:cs typeface="Calibri"/>
            </a:endParaRPr>
          </a:p>
        </p:txBody>
      </p:sp>
      <p:sp>
        <p:nvSpPr>
          <p:cNvPr id="7" name="TextBox 6"/>
          <p:cNvSpPr txBox="1"/>
          <p:nvPr/>
        </p:nvSpPr>
        <p:spPr>
          <a:xfrm>
            <a:off x="7200900" y="79872"/>
            <a:ext cx="914400" cy="533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US" sz="1400" dirty="0" smtClean="0">
                <a:solidFill>
                  <a:schemeClr val="tx2"/>
                </a:solidFill>
                <a:latin typeface="Perpetua" pitchFamily="18" charset="0"/>
                <a:ea typeface="+mj-ea"/>
                <a:cs typeface="+mj-cs"/>
              </a:rPr>
              <a:t>13-608 p.4</a:t>
            </a:r>
            <a:endParaRPr kumimoji="0" lang="en-US" sz="1400" b="0" i="0" u="none" strike="noStrike" kern="1200" cap="none" spc="0" normalizeH="0" baseline="0" noProof="0" dirty="0" smtClean="0">
              <a:ln>
                <a:noFill/>
              </a:ln>
              <a:solidFill>
                <a:schemeClr val="tx2"/>
              </a:solidFill>
              <a:effectLst/>
              <a:uLnTx/>
              <a:uFillTx/>
              <a:latin typeface="Perpetua" pitchFamily="18" charset="0"/>
              <a:ea typeface="+mj-ea"/>
              <a:cs typeface="+mj-cs"/>
            </a:endParaRPr>
          </a:p>
        </p:txBody>
      </p:sp>
    </p:spTree>
    <p:extLst>
      <p:ext uri="{BB962C8B-B14F-4D97-AF65-F5344CB8AC3E}">
        <p14:creationId xmlns:p14="http://schemas.microsoft.com/office/powerpoint/2010/main" val="33540832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lstStyle/>
          <a:p>
            <a:r>
              <a:rPr lang="en-US" b="1" dirty="0" smtClean="0"/>
              <a:t>Resource Centers</a:t>
            </a:r>
            <a:endParaRPr lang="en-US" b="1" dirty="0"/>
          </a:p>
        </p:txBody>
      </p:sp>
      <p:sp>
        <p:nvSpPr>
          <p:cNvPr id="3" name="Content Placeholder 2"/>
          <p:cNvSpPr>
            <a:spLocks noGrp="1"/>
          </p:cNvSpPr>
          <p:nvPr>
            <p:ph idx="1"/>
          </p:nvPr>
        </p:nvSpPr>
        <p:spPr>
          <a:xfrm>
            <a:off x="457200" y="1600200"/>
            <a:ext cx="8229600" cy="4724400"/>
          </a:xfrm>
        </p:spPr>
        <p:txBody>
          <a:bodyPr>
            <a:normAutofit fontScale="92500" lnSpcReduction="10000"/>
          </a:bodyPr>
          <a:lstStyle/>
          <a:p>
            <a:r>
              <a:rPr lang="en-US" b="1" dirty="0"/>
              <a:t>AISL: </a:t>
            </a:r>
            <a:r>
              <a:rPr lang="en-US" dirty="0"/>
              <a:t>Center for Advancement of Informal Science Education (CAISE) </a:t>
            </a:r>
            <a:r>
              <a:rPr lang="en-US" dirty="0">
                <a:hlinkClick r:id="rId3"/>
              </a:rPr>
              <a:t>informalscience.org/community</a:t>
            </a:r>
            <a:endParaRPr lang="en-US" dirty="0"/>
          </a:p>
          <a:p>
            <a:r>
              <a:rPr lang="en-US" b="1" dirty="0" smtClean="0"/>
              <a:t>DRK-12: </a:t>
            </a:r>
            <a:r>
              <a:rPr lang="en-US" dirty="0" smtClean="0"/>
              <a:t>Community for Advancing Discovery Research </a:t>
            </a:r>
            <a:r>
              <a:rPr lang="en-US" dirty="0"/>
              <a:t>in Education (CADRE) </a:t>
            </a:r>
            <a:r>
              <a:rPr lang="en-US" dirty="0" smtClean="0">
                <a:hlinkClick r:id="rId4"/>
              </a:rPr>
              <a:t>cadrek12.org</a:t>
            </a:r>
            <a:endParaRPr lang="en-US" dirty="0" smtClean="0"/>
          </a:p>
          <a:p>
            <a:r>
              <a:rPr lang="en-US" b="1" dirty="0" smtClean="0"/>
              <a:t>ITEST: </a:t>
            </a:r>
            <a:r>
              <a:rPr lang="en-US" dirty="0" smtClean="0"/>
              <a:t>STEM Learning and </a:t>
            </a:r>
            <a:r>
              <a:rPr lang="en-US" dirty="0"/>
              <a:t>Research Center (STELAR) </a:t>
            </a:r>
            <a:r>
              <a:rPr lang="en-US" dirty="0" smtClean="0">
                <a:hlinkClick r:id="rId5"/>
              </a:rPr>
              <a:t>stelar.edc.org</a:t>
            </a:r>
            <a:endParaRPr lang="en-US" dirty="0" smtClean="0"/>
          </a:p>
          <a:p>
            <a:r>
              <a:rPr lang="en-US" b="1" i="1" dirty="0" smtClean="0"/>
              <a:t>EM+C</a:t>
            </a:r>
            <a:r>
              <a:rPr lang="en-US" i="1" dirty="0" smtClean="0"/>
              <a:t>: Math and Science Partnership Network (</a:t>
            </a:r>
            <a:r>
              <a:rPr lang="en-US" i="1" dirty="0" err="1" smtClean="0"/>
              <a:t>MSPnet</a:t>
            </a:r>
            <a:r>
              <a:rPr lang="en-US" i="1" dirty="0" smtClean="0"/>
              <a:t>) </a:t>
            </a:r>
            <a:r>
              <a:rPr lang="en-US" i="1" dirty="0" smtClean="0">
                <a:hlinkClick r:id="rId6"/>
              </a:rPr>
              <a:t>hub.mspnet.org</a:t>
            </a:r>
            <a:endParaRPr lang="en-US" i="1" dirty="0" smtClean="0"/>
          </a:p>
          <a:p>
            <a:r>
              <a:rPr lang="en-US" b="1" i="1" dirty="0"/>
              <a:t>CIRCL</a:t>
            </a:r>
            <a:r>
              <a:rPr lang="en-US" i="1" dirty="0"/>
              <a:t>: </a:t>
            </a:r>
            <a:r>
              <a:rPr lang="en-US" i="1" dirty="0">
                <a:hlinkClick r:id="rId7"/>
              </a:rPr>
              <a:t>http://circlcenter.org</a:t>
            </a:r>
            <a:r>
              <a:rPr lang="en-US" i="1" dirty="0"/>
              <a:t> </a:t>
            </a:r>
          </a:p>
        </p:txBody>
      </p:sp>
    </p:spTree>
    <p:extLst>
      <p:ext uri="{BB962C8B-B14F-4D97-AF65-F5344CB8AC3E}">
        <p14:creationId xmlns:p14="http://schemas.microsoft.com/office/powerpoint/2010/main" val="20681985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458200" cy="1524000"/>
          </a:xfrm>
        </p:spPr>
        <p:txBody>
          <a:bodyPr anchor="b">
            <a:normAutofit fontScale="90000"/>
          </a:bodyPr>
          <a:lstStyle/>
          <a:p>
            <a:r>
              <a:rPr lang="en-US" sz="3100" b="1" dirty="0"/>
              <a:t>General inquiries regarding this program and program solicitation should be made to:</a:t>
            </a:r>
            <a:r>
              <a:rPr lang="en-US" b="1" dirty="0"/>
              <a:t/>
            </a:r>
            <a:br>
              <a:rPr lang="en-US" b="1" dirty="0"/>
            </a:br>
            <a:endParaRPr lang="en-US" dirty="0"/>
          </a:p>
        </p:txBody>
      </p:sp>
      <p:sp>
        <p:nvSpPr>
          <p:cNvPr id="3" name="Content Placeholder 2"/>
          <p:cNvSpPr>
            <a:spLocks noGrp="1"/>
          </p:cNvSpPr>
          <p:nvPr>
            <p:ph idx="1"/>
          </p:nvPr>
        </p:nvSpPr>
        <p:spPr>
          <a:xfrm>
            <a:off x="457200" y="1905000"/>
            <a:ext cx="8229600" cy="4221163"/>
          </a:xfrm>
        </p:spPr>
        <p:txBody>
          <a:bodyPr>
            <a:normAutofit fontScale="77500" lnSpcReduction="20000"/>
          </a:bodyPr>
          <a:lstStyle/>
          <a:p>
            <a:pPr marL="0" indent="0" algn="ctr">
              <a:buNone/>
            </a:pPr>
            <a:r>
              <a:rPr lang="en-US" b="1" dirty="0" smtClean="0">
                <a:hlinkClick r:id="rId3"/>
              </a:rPr>
              <a:t>DRLAISL@nsf.gov</a:t>
            </a:r>
            <a:endParaRPr lang="en-US" dirty="0"/>
          </a:p>
          <a:p>
            <a:pPr marL="0" indent="0">
              <a:buNone/>
            </a:pPr>
            <a:endParaRPr lang="en-US" u="sng" dirty="0"/>
          </a:p>
          <a:p>
            <a:pPr marL="0" indent="0">
              <a:buNone/>
            </a:pPr>
            <a:r>
              <a:rPr lang="en-US" sz="3600" b="1" dirty="0"/>
              <a:t>What should you do if you have a specific inquiry regarding your project or proposal</a:t>
            </a:r>
            <a:r>
              <a:rPr lang="en-US" sz="3600" b="1" dirty="0" smtClean="0"/>
              <a:t>?</a:t>
            </a:r>
          </a:p>
          <a:p>
            <a:pPr marL="0" indent="0">
              <a:buNone/>
            </a:pPr>
            <a:endParaRPr lang="en-US" dirty="0"/>
          </a:p>
          <a:p>
            <a:pPr marL="0" indent="0">
              <a:buNone/>
            </a:pPr>
            <a:r>
              <a:rPr lang="en-US" dirty="0"/>
              <a:t>Using the email address above, in the body of the email or as in attachment, send a brief (max 2 pages) summary of the research or R&amp;D you are planning to conduct. The synopsis should include a very brief rationale for the work, how it will contribute to the knowledge base on informal learning, and what you believe the broader impacts to be. Be sure to also include your specific questions.  </a:t>
            </a:r>
          </a:p>
          <a:p>
            <a:endParaRPr lang="en-US" dirty="0"/>
          </a:p>
        </p:txBody>
      </p:sp>
    </p:spTree>
    <p:extLst>
      <p:ext uri="{BB962C8B-B14F-4D97-AF65-F5344CB8AC3E}">
        <p14:creationId xmlns:p14="http://schemas.microsoft.com/office/powerpoint/2010/main" val="14813821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3862387" cy="353367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381000" y="2514600"/>
            <a:ext cx="8229600" cy="1143000"/>
          </a:xfrm>
        </p:spPr>
        <p:txBody>
          <a:bodyPr/>
          <a:lstStyle/>
          <a:p>
            <a:r>
              <a:rPr lang="en-US" sz="5400" b="1" i="1" dirty="0" smtClean="0">
                <a:latin typeface="Calibri" panose="020F0502020204030204" pitchFamily="34" charset="0"/>
              </a:rPr>
              <a:t>Questions</a:t>
            </a:r>
            <a:endParaRPr lang="en-US" sz="5400" b="1" i="1" dirty="0">
              <a:latin typeface="Calibri" panose="020F0502020204030204" pitchFamily="34" charset="0"/>
            </a:endParaRPr>
          </a:p>
        </p:txBody>
      </p:sp>
    </p:spTree>
    <p:extLst>
      <p:ext uri="{BB962C8B-B14F-4D97-AF65-F5344CB8AC3E}">
        <p14:creationId xmlns:p14="http://schemas.microsoft.com/office/powerpoint/2010/main" val="13162170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7400"/>
            <a:ext cx="8229600" cy="3048000"/>
          </a:xfrm>
        </p:spPr>
        <p:txBody>
          <a:bodyPr>
            <a:normAutofit fontScale="90000"/>
          </a:bodyPr>
          <a:lstStyle/>
          <a:p>
            <a:r>
              <a:rPr lang="en-US" b="1" dirty="0" smtClean="0"/>
              <a:t>Thanks for Participating!</a:t>
            </a:r>
            <a:r>
              <a:rPr lang="en-US" dirty="0" smtClean="0"/>
              <a:t/>
            </a:r>
            <a:br>
              <a:rPr lang="en-US" dirty="0" smtClean="0"/>
            </a:br>
            <a:r>
              <a:rPr lang="en-US" dirty="0"/>
              <a:t/>
            </a:r>
            <a:br>
              <a:rPr lang="en-US" dirty="0"/>
            </a:br>
            <a:r>
              <a:rPr lang="en-US" dirty="0" smtClean="0"/>
              <a:t>We look forward to receiving your proposals.</a:t>
            </a:r>
            <a:br>
              <a:rPr lang="en-US" dirty="0" smtClean="0"/>
            </a:br>
            <a:r>
              <a:rPr lang="en-US" dirty="0" smtClean="0"/>
              <a:t/>
            </a:r>
            <a:br>
              <a:rPr lang="en-US" dirty="0" smtClean="0"/>
            </a:br>
            <a:r>
              <a:rPr lang="en-US" dirty="0"/>
              <a:t/>
            </a:r>
            <a:br>
              <a:rPr lang="en-US" dirty="0"/>
            </a:br>
            <a:endParaRPr lang="en-US" dirty="0"/>
          </a:p>
        </p:txBody>
      </p:sp>
    </p:spTree>
    <p:extLst>
      <p:ext uri="{BB962C8B-B14F-4D97-AF65-F5344CB8AC3E}">
        <p14:creationId xmlns:p14="http://schemas.microsoft.com/office/powerpoint/2010/main" val="3835169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a:spLocks noGrp="1"/>
          </p:cNvSpPr>
          <p:nvPr>
            <p:ph idx="1"/>
          </p:nvPr>
        </p:nvSpPr>
        <p:spPr>
          <a:xfrm>
            <a:off x="120212" y="1228202"/>
            <a:ext cx="8490388" cy="5409873"/>
          </a:xfrm>
        </p:spPr>
        <p:txBody>
          <a:bodyPr>
            <a:noAutofit/>
          </a:bodyPr>
          <a:lstStyle/>
          <a:p>
            <a:pPr>
              <a:spcAft>
                <a:spcPts val="1200"/>
              </a:spcAft>
              <a:buClrTx/>
              <a:buSzPct val="100000"/>
              <a:buFont typeface="Arial" panose="020B0604020202020204" pitchFamily="34" charset="0"/>
              <a:buChar char="•"/>
            </a:pPr>
            <a:r>
              <a:rPr lang="en-US" sz="2400" b="1" dirty="0" smtClean="0">
                <a:solidFill>
                  <a:schemeClr val="tx1"/>
                </a:solidFill>
                <a:latin typeface="Calibri"/>
                <a:cs typeface="Calibri"/>
              </a:rPr>
              <a:t>Pilots/Feasibility Studies:</a:t>
            </a:r>
            <a:r>
              <a:rPr lang="en-US" sz="2400" dirty="0" smtClean="0">
                <a:solidFill>
                  <a:schemeClr val="tx1"/>
                </a:solidFill>
                <a:latin typeface="Calibri"/>
                <a:cs typeface="Calibri"/>
              </a:rPr>
              <a:t> Exploratory development work or feasibility studies</a:t>
            </a:r>
          </a:p>
          <a:p>
            <a:pPr>
              <a:spcAft>
                <a:spcPts val="1200"/>
              </a:spcAft>
              <a:buClrTx/>
              <a:buSzPct val="100000"/>
              <a:buFont typeface="Arial" panose="020B0604020202020204" pitchFamily="34" charset="0"/>
              <a:buChar char="•"/>
            </a:pPr>
            <a:r>
              <a:rPr lang="en-US" sz="2400" b="1" dirty="0">
                <a:solidFill>
                  <a:schemeClr val="tx1"/>
                </a:solidFill>
                <a:latin typeface="Calibri"/>
                <a:cs typeface="Calibri"/>
              </a:rPr>
              <a:t>Research in Service to </a:t>
            </a:r>
            <a:r>
              <a:rPr lang="en-US" sz="2400" b="1" dirty="0" smtClean="0">
                <a:solidFill>
                  <a:schemeClr val="tx1"/>
                </a:solidFill>
                <a:latin typeface="Calibri"/>
                <a:cs typeface="Calibri"/>
              </a:rPr>
              <a:t>Practice</a:t>
            </a:r>
            <a:r>
              <a:rPr lang="en-US" sz="2400" dirty="0" smtClean="0">
                <a:solidFill>
                  <a:schemeClr val="tx1"/>
                </a:solidFill>
                <a:latin typeface="Calibri"/>
                <a:cs typeface="Calibri"/>
              </a:rPr>
              <a:t>: </a:t>
            </a:r>
            <a:r>
              <a:rPr lang="en-US" sz="2400" dirty="0">
                <a:solidFill>
                  <a:schemeClr val="tx1"/>
                </a:solidFill>
                <a:latin typeface="Calibri"/>
                <a:cs typeface="Calibri"/>
              </a:rPr>
              <a:t>Advances knowledge &amp; provides evidence base for </a:t>
            </a:r>
            <a:r>
              <a:rPr lang="en-US" sz="2400" dirty="0" smtClean="0">
                <a:solidFill>
                  <a:schemeClr val="tx1"/>
                </a:solidFill>
                <a:latin typeface="Calibri"/>
                <a:cs typeface="Calibri"/>
              </a:rPr>
              <a:t>practice</a:t>
            </a:r>
          </a:p>
          <a:p>
            <a:pPr>
              <a:spcAft>
                <a:spcPts val="1200"/>
              </a:spcAft>
              <a:buClrTx/>
              <a:buSzPct val="100000"/>
              <a:buFont typeface="Arial" panose="020B0604020202020204" pitchFamily="34" charset="0"/>
              <a:buChar char="•"/>
            </a:pPr>
            <a:r>
              <a:rPr lang="en-US" sz="2400" b="1" dirty="0">
                <a:solidFill>
                  <a:schemeClr val="tx1"/>
                </a:solidFill>
                <a:latin typeface="Calibri"/>
                <a:cs typeface="Calibri"/>
              </a:rPr>
              <a:t>Innovations in </a:t>
            </a:r>
            <a:r>
              <a:rPr lang="en-US" sz="2400" b="1" dirty="0" smtClean="0">
                <a:solidFill>
                  <a:schemeClr val="tx1"/>
                </a:solidFill>
                <a:latin typeface="Calibri"/>
                <a:cs typeface="Calibri"/>
              </a:rPr>
              <a:t>Development</a:t>
            </a:r>
            <a:r>
              <a:rPr lang="en-US" sz="2400" dirty="0" smtClean="0">
                <a:solidFill>
                  <a:schemeClr val="tx1"/>
                </a:solidFill>
                <a:latin typeface="Calibri"/>
                <a:cs typeface="Calibri"/>
              </a:rPr>
              <a:t>: </a:t>
            </a:r>
            <a:r>
              <a:rPr lang="en-US" sz="2400" dirty="0">
                <a:solidFill>
                  <a:schemeClr val="tx1"/>
                </a:solidFill>
                <a:latin typeface="Calibri"/>
                <a:cs typeface="Calibri"/>
              </a:rPr>
              <a:t>Builds knowledge through the development of innovative products</a:t>
            </a:r>
          </a:p>
          <a:p>
            <a:pPr>
              <a:spcAft>
                <a:spcPts val="1200"/>
              </a:spcAft>
              <a:buClrTx/>
              <a:buSzPct val="100000"/>
              <a:buFont typeface="Arial" panose="020B0604020202020204" pitchFamily="34" charset="0"/>
              <a:buChar char="•"/>
            </a:pPr>
            <a:r>
              <a:rPr lang="en-US" sz="2400" b="1" dirty="0">
                <a:solidFill>
                  <a:schemeClr val="tx1"/>
                </a:solidFill>
                <a:latin typeface="Calibri"/>
                <a:cs typeface="Calibri"/>
              </a:rPr>
              <a:t>Broad </a:t>
            </a:r>
            <a:r>
              <a:rPr lang="en-US" sz="2400" b="1" dirty="0" smtClean="0">
                <a:solidFill>
                  <a:schemeClr val="tx1"/>
                </a:solidFill>
                <a:latin typeface="Calibri"/>
                <a:cs typeface="Calibri"/>
              </a:rPr>
              <a:t>Implementation</a:t>
            </a:r>
            <a:r>
              <a:rPr lang="en-US" sz="2400" dirty="0" smtClean="0">
                <a:solidFill>
                  <a:schemeClr val="tx1"/>
                </a:solidFill>
                <a:latin typeface="Calibri"/>
                <a:cs typeface="Calibri"/>
              </a:rPr>
              <a:t>: Expands models</a:t>
            </a:r>
            <a:r>
              <a:rPr lang="en-US" sz="2400" dirty="0">
                <a:solidFill>
                  <a:schemeClr val="tx1"/>
                </a:solidFill>
                <a:latin typeface="Calibri"/>
                <a:cs typeface="Calibri"/>
              </a:rPr>
              <a:t>, programs, technologies, </a:t>
            </a:r>
            <a:r>
              <a:rPr lang="en-US" sz="2400" dirty="0" smtClean="0">
                <a:solidFill>
                  <a:schemeClr val="tx1"/>
                </a:solidFill>
                <a:latin typeface="Calibri"/>
                <a:cs typeface="Calibri"/>
              </a:rPr>
              <a:t>assessments, </a:t>
            </a:r>
            <a:r>
              <a:rPr lang="en-US" sz="2400" dirty="0">
                <a:solidFill>
                  <a:schemeClr val="tx1"/>
                </a:solidFill>
                <a:latin typeface="Calibri"/>
                <a:cs typeface="Calibri"/>
              </a:rPr>
              <a:t>or other </a:t>
            </a:r>
            <a:r>
              <a:rPr lang="en-US" sz="2400" dirty="0" smtClean="0">
                <a:solidFill>
                  <a:schemeClr val="tx1"/>
                </a:solidFill>
                <a:latin typeface="Calibri"/>
                <a:cs typeface="Calibri"/>
              </a:rPr>
              <a:t>advances</a:t>
            </a:r>
          </a:p>
          <a:p>
            <a:pPr>
              <a:spcAft>
                <a:spcPts val="1200"/>
              </a:spcAft>
              <a:buClrTx/>
              <a:buSzPct val="100000"/>
              <a:buFont typeface="Arial" panose="020B0604020202020204" pitchFamily="34" charset="0"/>
              <a:buChar char="•"/>
            </a:pPr>
            <a:r>
              <a:rPr lang="en-US" sz="2400" b="1" dirty="0" smtClean="0">
                <a:solidFill>
                  <a:schemeClr val="tx1"/>
                </a:solidFill>
                <a:latin typeface="Calibri"/>
                <a:cs typeface="Calibri"/>
              </a:rPr>
              <a:t>Conferences</a:t>
            </a:r>
            <a:r>
              <a:rPr lang="en-US" sz="2400" b="1" dirty="0">
                <a:solidFill>
                  <a:schemeClr val="tx1"/>
                </a:solidFill>
                <a:latin typeface="Calibri"/>
                <a:cs typeface="Calibri"/>
              </a:rPr>
              <a:t>, </a:t>
            </a:r>
            <a:r>
              <a:rPr lang="en-US" sz="2400" b="1" dirty="0" smtClean="0">
                <a:solidFill>
                  <a:schemeClr val="tx1"/>
                </a:solidFill>
                <a:latin typeface="Calibri"/>
                <a:cs typeface="Calibri"/>
              </a:rPr>
              <a:t>Symposia</a:t>
            </a:r>
            <a:r>
              <a:rPr lang="en-US" sz="2400" dirty="0" smtClean="0">
                <a:solidFill>
                  <a:schemeClr val="tx1"/>
                </a:solidFill>
                <a:latin typeface="Calibri"/>
                <a:cs typeface="Calibri"/>
              </a:rPr>
              <a:t>: </a:t>
            </a:r>
            <a:r>
              <a:rPr lang="en-US" sz="2400" dirty="0">
                <a:solidFill>
                  <a:schemeClr val="tx1"/>
                </a:solidFill>
                <a:latin typeface="Calibri"/>
                <a:cs typeface="Calibri"/>
              </a:rPr>
              <a:t>Focus on </a:t>
            </a:r>
            <a:r>
              <a:rPr lang="en-US" sz="2400" dirty="0" smtClean="0">
                <a:solidFill>
                  <a:schemeClr val="tx1"/>
                </a:solidFill>
                <a:latin typeface="Calibri"/>
                <a:cs typeface="Calibri"/>
              </a:rPr>
              <a:t>communities </a:t>
            </a:r>
            <a:r>
              <a:rPr lang="en-US" sz="2400" dirty="0">
                <a:solidFill>
                  <a:schemeClr val="tx1"/>
                </a:solidFill>
                <a:latin typeface="Calibri"/>
                <a:cs typeface="Calibri"/>
              </a:rPr>
              <a:t>of practice, field-advancing practice, assessments, &amp; research </a:t>
            </a:r>
            <a:r>
              <a:rPr lang="en-US" sz="2400" dirty="0" smtClean="0">
                <a:solidFill>
                  <a:schemeClr val="tx1"/>
                </a:solidFill>
                <a:latin typeface="Calibri"/>
                <a:cs typeface="Calibri"/>
              </a:rPr>
              <a:t>agendas</a:t>
            </a:r>
          </a:p>
          <a:p>
            <a:pPr>
              <a:spcAft>
                <a:spcPts val="1200"/>
              </a:spcAft>
              <a:buClrTx/>
              <a:buSzPct val="100000"/>
              <a:buFont typeface="Arial" panose="020B0604020202020204" pitchFamily="34" charset="0"/>
              <a:buChar char="•"/>
            </a:pPr>
            <a:r>
              <a:rPr lang="en-US" sz="2400" b="1" dirty="0" smtClean="0">
                <a:latin typeface="Calibri"/>
                <a:cs typeface="Calibri"/>
              </a:rPr>
              <a:t>Literature Reviews, Syntheses, Meta-Analyses</a:t>
            </a:r>
            <a:endParaRPr lang="en-US" sz="2400" b="1" dirty="0">
              <a:solidFill>
                <a:schemeClr val="tx1"/>
              </a:solidFill>
              <a:latin typeface="Calibri"/>
              <a:cs typeface="Calibri"/>
            </a:endParaRPr>
          </a:p>
          <a:p>
            <a:pPr>
              <a:spcAft>
                <a:spcPts val="1200"/>
              </a:spcAft>
              <a:buClrTx/>
              <a:buSzPct val="100000"/>
              <a:buFont typeface="Wingdings" pitchFamily="2" charset="2"/>
              <a:buChar char="v"/>
            </a:pPr>
            <a:endParaRPr lang="en-US" sz="2400" dirty="0">
              <a:solidFill>
                <a:schemeClr val="tx1"/>
              </a:solidFill>
              <a:latin typeface="Calibri"/>
              <a:cs typeface="Calibri"/>
            </a:endParaRPr>
          </a:p>
          <a:p>
            <a:pPr>
              <a:spcAft>
                <a:spcPts val="1200"/>
              </a:spcAft>
              <a:buClrTx/>
              <a:buSzPct val="100000"/>
              <a:buFont typeface="Wingdings" pitchFamily="2" charset="2"/>
              <a:buChar char="v"/>
            </a:pPr>
            <a:endParaRPr lang="en-US" sz="2400" u="sng" dirty="0">
              <a:solidFill>
                <a:schemeClr val="tx1"/>
              </a:solidFill>
              <a:latin typeface="Calibri"/>
              <a:cs typeface="Calibri"/>
            </a:endParaRPr>
          </a:p>
          <a:p>
            <a:pPr>
              <a:spcAft>
                <a:spcPts val="1200"/>
              </a:spcAft>
              <a:buClrTx/>
              <a:buSzPct val="100000"/>
              <a:buFont typeface="Wingdings" pitchFamily="2" charset="2"/>
              <a:buChar char="v"/>
            </a:pPr>
            <a:endParaRPr lang="en-US" sz="2400" dirty="0">
              <a:solidFill>
                <a:schemeClr val="tx1"/>
              </a:solidFill>
              <a:latin typeface="Calibri"/>
              <a:cs typeface="Calibri"/>
            </a:endParaRPr>
          </a:p>
          <a:p>
            <a:pPr>
              <a:spcAft>
                <a:spcPts val="1200"/>
              </a:spcAft>
              <a:buClrTx/>
              <a:buSzPct val="100000"/>
              <a:buFont typeface="Wingdings" pitchFamily="2" charset="2"/>
              <a:buChar char="v"/>
            </a:pPr>
            <a:endParaRPr lang="en-US" sz="2400" dirty="0" smtClean="0">
              <a:solidFill>
                <a:schemeClr val="tx1"/>
              </a:solidFill>
              <a:latin typeface="Calibri"/>
              <a:cs typeface="Calibri"/>
            </a:endParaRPr>
          </a:p>
        </p:txBody>
      </p:sp>
      <p:sp>
        <p:nvSpPr>
          <p:cNvPr id="5" name="Text Placeholder 2"/>
          <p:cNvSpPr txBox="1">
            <a:spLocks/>
          </p:cNvSpPr>
          <p:nvPr/>
        </p:nvSpPr>
        <p:spPr>
          <a:xfrm>
            <a:off x="152400" y="1096636"/>
            <a:ext cx="8251200" cy="457200"/>
          </a:xfrm>
          <a:prstGeom prst="rect">
            <a:avLst/>
          </a:prstGeom>
        </p:spPr>
        <p:txBody>
          <a:bodyPr>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en-US" sz="1800" i="1" smtClean="0">
              <a:solidFill>
                <a:schemeClr val="tx2"/>
              </a:solidFill>
            </a:endParaRPr>
          </a:p>
          <a:p>
            <a:endParaRPr lang="en-US" sz="1800" i="1" smtClean="0">
              <a:solidFill>
                <a:schemeClr val="tx2"/>
              </a:solidFill>
            </a:endParaRPr>
          </a:p>
          <a:p>
            <a:pPr>
              <a:buFontTx/>
              <a:buNone/>
            </a:pPr>
            <a:endParaRPr lang="en-US" sz="2000" smtClean="0">
              <a:solidFill>
                <a:schemeClr val="tx2"/>
              </a:solidFill>
            </a:endParaRPr>
          </a:p>
          <a:p>
            <a:pPr>
              <a:buFontTx/>
              <a:buNone/>
            </a:pPr>
            <a:endParaRPr lang="en-US" sz="2000" dirty="0">
              <a:solidFill>
                <a:schemeClr val="tx2"/>
              </a:solidFill>
            </a:endParaRPr>
          </a:p>
        </p:txBody>
      </p:sp>
      <p:sp>
        <p:nvSpPr>
          <p:cNvPr id="6" name="Slide Number Placeholder 3"/>
          <p:cNvSpPr txBox="1">
            <a:spLocks/>
          </p:cNvSpPr>
          <p:nvPr/>
        </p:nvSpPr>
        <p:spPr>
          <a:xfrm>
            <a:off x="76200" y="663807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582BD6-FC20-4557-852B-8433F8572D30}" type="slidenum">
              <a:rPr lang="en-US" smtClean="0"/>
              <a:pPr/>
              <a:t>5</a:t>
            </a:fld>
            <a:endParaRPr lang="en-US" dirty="0"/>
          </a:p>
        </p:txBody>
      </p:sp>
      <p:sp>
        <p:nvSpPr>
          <p:cNvPr id="7" name="Title 1"/>
          <p:cNvSpPr>
            <a:spLocks noGrp="1"/>
          </p:cNvSpPr>
          <p:nvPr>
            <p:ph type="title"/>
          </p:nvPr>
        </p:nvSpPr>
        <p:spPr>
          <a:xfrm>
            <a:off x="228600" y="609600"/>
            <a:ext cx="7848600" cy="639763"/>
          </a:xfrm>
        </p:spPr>
        <p:txBody>
          <a:bodyPr>
            <a:normAutofit fontScale="90000"/>
          </a:bodyPr>
          <a:lstStyle/>
          <a:p>
            <a:pPr>
              <a:buClrTx/>
              <a:buNone/>
            </a:pPr>
            <a:r>
              <a:rPr lang="en-US" dirty="0" smtClean="0">
                <a:solidFill>
                  <a:schemeClr val="tx1"/>
                </a:solidFill>
                <a:latin typeface="Calibri"/>
                <a:cs typeface="Calibri"/>
              </a:rPr>
              <a:t>Project types</a:t>
            </a:r>
            <a:endParaRPr lang="en-US" dirty="0">
              <a:solidFill>
                <a:schemeClr val="tx1"/>
              </a:solidFill>
              <a:latin typeface="Calibri"/>
              <a:cs typeface="Calibri"/>
            </a:endParaRPr>
          </a:p>
        </p:txBody>
      </p:sp>
      <p:sp>
        <p:nvSpPr>
          <p:cNvPr id="9" name="TextBox 8"/>
          <p:cNvSpPr txBox="1"/>
          <p:nvPr/>
        </p:nvSpPr>
        <p:spPr>
          <a:xfrm>
            <a:off x="7162800" y="79872"/>
            <a:ext cx="914400" cy="533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US" sz="1400" dirty="0" smtClean="0">
                <a:solidFill>
                  <a:schemeClr val="tx2"/>
                </a:solidFill>
                <a:latin typeface="Perpetua" pitchFamily="18" charset="0"/>
                <a:ea typeface="+mj-ea"/>
                <a:cs typeface="+mj-cs"/>
              </a:rPr>
              <a:t>13-608 p.4</a:t>
            </a:r>
            <a:endParaRPr kumimoji="0" lang="en-US" sz="1400" b="0" i="0" u="none" strike="noStrike" kern="1200" cap="none" spc="0" normalizeH="0" baseline="0" noProof="0" dirty="0" smtClean="0">
              <a:ln>
                <a:noFill/>
              </a:ln>
              <a:solidFill>
                <a:schemeClr val="tx2"/>
              </a:solidFill>
              <a:effectLst/>
              <a:uLnTx/>
              <a:uFillTx/>
              <a:latin typeface="Perpetua" pitchFamily="18" charset="0"/>
              <a:ea typeface="+mj-ea"/>
              <a:cs typeface="+mj-cs"/>
            </a:endParaRPr>
          </a:p>
        </p:txBody>
      </p:sp>
    </p:spTree>
    <p:extLst>
      <p:ext uri="{BB962C8B-B14F-4D97-AF65-F5344CB8AC3E}">
        <p14:creationId xmlns:p14="http://schemas.microsoft.com/office/powerpoint/2010/main" val="3171908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b="1" dirty="0" smtClean="0"/>
              <a:t>Considering Your Reviewers</a:t>
            </a:r>
            <a:endParaRPr lang="en-US" b="1" dirty="0"/>
          </a:p>
        </p:txBody>
      </p:sp>
      <p:sp>
        <p:nvSpPr>
          <p:cNvPr id="3" name="Content Placeholder 2"/>
          <p:cNvSpPr>
            <a:spLocks noGrp="1"/>
          </p:cNvSpPr>
          <p:nvPr>
            <p:ph idx="1"/>
          </p:nvPr>
        </p:nvSpPr>
        <p:spPr>
          <a:xfrm>
            <a:off x="457200" y="2057400"/>
            <a:ext cx="8229600" cy="2286000"/>
          </a:xfrm>
        </p:spPr>
        <p:txBody>
          <a:bodyPr>
            <a:normAutofit lnSpcReduction="10000"/>
          </a:bodyPr>
          <a:lstStyle/>
          <a:p>
            <a:r>
              <a:rPr lang="en-US" dirty="0" smtClean="0"/>
              <a:t>The Review Process</a:t>
            </a:r>
          </a:p>
          <a:p>
            <a:r>
              <a:rPr lang="en-US" dirty="0" smtClean="0"/>
              <a:t>Merit Review Criteria</a:t>
            </a:r>
          </a:p>
          <a:p>
            <a:r>
              <a:rPr lang="en-US" dirty="0" smtClean="0"/>
              <a:t>Who are the reviewers &amp; what do they do?</a:t>
            </a:r>
          </a:p>
          <a:p>
            <a:r>
              <a:rPr lang="en-US" dirty="0" smtClean="0"/>
              <a:t>How should you present your project?</a:t>
            </a:r>
          </a:p>
        </p:txBody>
      </p:sp>
    </p:spTree>
    <p:extLst>
      <p:ext uri="{BB962C8B-B14F-4D97-AF65-F5344CB8AC3E}">
        <p14:creationId xmlns:p14="http://schemas.microsoft.com/office/powerpoint/2010/main" val="1134338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1024"/>
          <p:cNvGraphicFramePr>
            <a:graphicFrameLocks noChangeAspect="1"/>
          </p:cNvGraphicFramePr>
          <p:nvPr>
            <p:extLst>
              <p:ext uri="{D42A27DB-BD31-4B8C-83A1-F6EECF244321}">
                <p14:modId xmlns:p14="http://schemas.microsoft.com/office/powerpoint/2010/main" val="1657222540"/>
              </p:ext>
            </p:extLst>
          </p:nvPr>
        </p:nvGraphicFramePr>
        <p:xfrm>
          <a:off x="228600" y="2971800"/>
          <a:ext cx="549275" cy="990600"/>
        </p:xfrm>
        <a:graphic>
          <a:graphicData uri="http://schemas.openxmlformats.org/presentationml/2006/ole">
            <mc:AlternateContent xmlns:mc="http://schemas.openxmlformats.org/markup-compatibility/2006">
              <mc:Choice xmlns:v="urn:schemas-microsoft-com:vml" Requires="v">
                <p:oleObj spid="_x0000_s1223" name="Clip" r:id="rId3" imgW="1269720" imgH="2286000" progId="">
                  <p:embed/>
                </p:oleObj>
              </mc:Choice>
              <mc:Fallback>
                <p:oleObj name="Clip" r:id="rId3" imgW="1269720" imgH="22860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971800"/>
                        <a:ext cx="549275" cy="990600"/>
                      </a:xfrm>
                      <a:prstGeom prst="rect">
                        <a:avLst/>
                      </a:prstGeom>
                      <a:noFill/>
                      <a:ln w="28575">
                        <a:solidFill>
                          <a:srgbClr val="000080"/>
                        </a:solidFill>
                        <a:miter lim="800000"/>
                        <a:headEnd/>
                        <a:tailEnd/>
                      </a:ln>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 name="Text Box 3"/>
          <p:cNvSpPr txBox="1">
            <a:spLocks noChangeArrowheads="1"/>
          </p:cNvSpPr>
          <p:nvPr/>
        </p:nvSpPr>
        <p:spPr bwMode="auto">
          <a:xfrm>
            <a:off x="609600" y="2438400"/>
            <a:ext cx="1255713" cy="1046440"/>
          </a:xfrm>
          <a:prstGeom prst="rect">
            <a:avLst/>
          </a:prstGeom>
          <a:noFill/>
          <a:ln w="12700">
            <a:noFill/>
            <a:miter lim="800000"/>
            <a:headEnd type="none" w="sm" len="sm"/>
            <a:tailEnd type="none" w="sm" len="sm"/>
          </a:ln>
        </p:spPr>
        <p:txBody>
          <a:bodyPr>
            <a:spAutoFit/>
          </a:bodyPr>
          <a:lstStyle/>
          <a:p>
            <a:pPr algn="ctr"/>
            <a:r>
              <a:rPr lang="en-US" sz="1200" b="1" dirty="0">
                <a:solidFill>
                  <a:schemeClr val="accent2"/>
                </a:solidFill>
              </a:rPr>
              <a:t>Organization </a:t>
            </a:r>
          </a:p>
          <a:p>
            <a:pPr algn="ctr"/>
            <a:r>
              <a:rPr lang="en-US" sz="1200" b="1" dirty="0">
                <a:solidFill>
                  <a:schemeClr val="accent2"/>
                </a:solidFill>
              </a:rPr>
              <a:t>submits</a:t>
            </a:r>
          </a:p>
          <a:p>
            <a:pPr algn="ctr"/>
            <a:r>
              <a:rPr lang="en-US" sz="1200" b="1" dirty="0">
                <a:solidFill>
                  <a:schemeClr val="accent2"/>
                </a:solidFill>
              </a:rPr>
              <a:t>via</a:t>
            </a:r>
          </a:p>
          <a:p>
            <a:pPr algn="ctr">
              <a:buClr>
                <a:schemeClr val="hlink"/>
              </a:buClr>
              <a:buSzPct val="60000"/>
              <a:buFont typeface="Monotype Sorts"/>
              <a:buNone/>
            </a:pPr>
            <a:r>
              <a:rPr lang="en-US" sz="1200" b="1" dirty="0">
                <a:solidFill>
                  <a:schemeClr val="accent2"/>
                </a:solidFill>
              </a:rPr>
              <a:t>FastLane</a:t>
            </a:r>
          </a:p>
          <a:p>
            <a:pPr algn="ctr">
              <a:buClr>
                <a:schemeClr val="hlink"/>
              </a:buClr>
              <a:buSzPct val="60000"/>
              <a:buFont typeface="Monotype Sorts"/>
              <a:buNone/>
            </a:pPr>
            <a:endParaRPr lang="en-US" sz="1400" b="1" dirty="0"/>
          </a:p>
        </p:txBody>
      </p:sp>
      <p:sp>
        <p:nvSpPr>
          <p:cNvPr id="6" name="Rectangle 4"/>
          <p:cNvSpPr>
            <a:spLocks noChangeArrowheads="1"/>
          </p:cNvSpPr>
          <p:nvPr/>
        </p:nvSpPr>
        <p:spPr bwMode="auto">
          <a:xfrm>
            <a:off x="1905000" y="2667000"/>
            <a:ext cx="1295400" cy="1524000"/>
          </a:xfrm>
          <a:prstGeom prst="rect">
            <a:avLst/>
          </a:prstGeom>
          <a:solidFill>
            <a:schemeClr val="bg2"/>
          </a:solidFill>
          <a:ln w="12700">
            <a:solidFill>
              <a:schemeClr val="tx1"/>
            </a:solidFill>
            <a:miter lim="800000"/>
            <a:headEnd type="none" w="sm" len="sm"/>
            <a:tailEnd type="none" w="sm" len="sm"/>
          </a:ln>
          <a:effectLst/>
        </p:spPr>
        <p:txBody>
          <a:bodyPr wrap="none" anchor="ctr"/>
          <a:lstStyle/>
          <a:p>
            <a:pPr>
              <a:defRPr/>
            </a:pPr>
            <a:endParaRPr lang="en-US" sz="2800" b="1" dirty="0">
              <a:effectLst>
                <a:outerShdw blurRad="38100" dist="38100" dir="2700000" algn="tl">
                  <a:srgbClr val="FFFFFF"/>
                </a:outerShdw>
              </a:effectLst>
            </a:endParaRPr>
          </a:p>
        </p:txBody>
      </p:sp>
      <p:sp>
        <p:nvSpPr>
          <p:cNvPr id="7" name="Rectangle 5"/>
          <p:cNvSpPr>
            <a:spLocks noChangeArrowheads="1"/>
          </p:cNvSpPr>
          <p:nvPr/>
        </p:nvSpPr>
        <p:spPr bwMode="auto">
          <a:xfrm>
            <a:off x="1981200" y="2971800"/>
            <a:ext cx="1219200" cy="990600"/>
          </a:xfrm>
          <a:prstGeom prst="rect">
            <a:avLst/>
          </a:prstGeom>
          <a:solidFill>
            <a:schemeClr val="bg2"/>
          </a:solidFill>
          <a:ln w="12700">
            <a:noFill/>
            <a:miter lim="800000"/>
            <a:headEnd type="none" w="sm" len="sm"/>
            <a:tailEnd type="none" w="sm" len="sm"/>
          </a:ln>
        </p:spPr>
        <p:txBody>
          <a:bodyPr wrap="none" anchor="ctr"/>
          <a:lstStyle/>
          <a:p>
            <a:pPr algn="ctr"/>
            <a:r>
              <a:rPr lang="en-US" sz="2000" b="1" dirty="0">
                <a:solidFill>
                  <a:schemeClr val="tx2"/>
                </a:solidFill>
              </a:rPr>
              <a:t>NSF</a:t>
            </a:r>
          </a:p>
          <a:p>
            <a:pPr algn="ctr"/>
            <a:r>
              <a:rPr lang="en-US" sz="2000" b="1" dirty="0">
                <a:solidFill>
                  <a:schemeClr val="tx2"/>
                </a:solidFill>
              </a:rPr>
              <a:t>Program</a:t>
            </a:r>
            <a:endParaRPr lang="en-US" sz="1800" b="1" dirty="0">
              <a:solidFill>
                <a:schemeClr val="tx2"/>
              </a:solidFill>
            </a:endParaRPr>
          </a:p>
        </p:txBody>
      </p:sp>
      <p:sp>
        <p:nvSpPr>
          <p:cNvPr id="8" name="Rectangle 6"/>
          <p:cNvSpPr>
            <a:spLocks noChangeArrowheads="1"/>
          </p:cNvSpPr>
          <p:nvPr/>
        </p:nvSpPr>
        <p:spPr bwMode="auto">
          <a:xfrm>
            <a:off x="5105400" y="2590800"/>
            <a:ext cx="762000" cy="1676400"/>
          </a:xfrm>
          <a:prstGeom prst="rect">
            <a:avLst/>
          </a:prstGeom>
          <a:solidFill>
            <a:schemeClr val="bg2"/>
          </a:solidFill>
          <a:ln w="12700">
            <a:solidFill>
              <a:schemeClr val="tx1"/>
            </a:solidFill>
            <a:miter lim="800000"/>
            <a:headEnd type="none" w="sm" len="sm"/>
            <a:tailEnd type="none" w="sm" len="sm"/>
          </a:ln>
        </p:spPr>
        <p:txBody>
          <a:bodyPr wrap="none" anchor="ctr"/>
          <a:lstStyle/>
          <a:p>
            <a:pPr algn="ctr"/>
            <a:r>
              <a:rPr lang="en-US" sz="1400" b="1" dirty="0"/>
              <a:t>Program</a:t>
            </a:r>
          </a:p>
          <a:p>
            <a:pPr algn="ctr"/>
            <a:r>
              <a:rPr lang="en-US" sz="1400" b="1" dirty="0"/>
              <a:t>Officers</a:t>
            </a:r>
          </a:p>
          <a:p>
            <a:pPr algn="ctr"/>
            <a:endParaRPr lang="en-US" sz="1300" b="1" dirty="0"/>
          </a:p>
        </p:txBody>
      </p:sp>
      <p:sp>
        <p:nvSpPr>
          <p:cNvPr id="9" name="Rectangle 7"/>
          <p:cNvSpPr>
            <a:spLocks noChangeArrowheads="1"/>
          </p:cNvSpPr>
          <p:nvPr/>
        </p:nvSpPr>
        <p:spPr bwMode="auto">
          <a:xfrm>
            <a:off x="7010400" y="3124200"/>
            <a:ext cx="685800" cy="838200"/>
          </a:xfrm>
          <a:prstGeom prst="rect">
            <a:avLst/>
          </a:prstGeom>
          <a:solidFill>
            <a:schemeClr val="bg2"/>
          </a:solidFill>
          <a:ln w="12700">
            <a:solidFill>
              <a:schemeClr val="tx1"/>
            </a:solidFill>
            <a:miter lim="800000"/>
            <a:headEnd type="none" w="sm" len="sm"/>
            <a:tailEnd type="none" w="sm" len="sm"/>
          </a:ln>
          <a:effectLst/>
        </p:spPr>
        <p:txBody>
          <a:bodyPr wrap="none" anchor="ctr"/>
          <a:lstStyle/>
          <a:p>
            <a:pPr algn="ctr">
              <a:defRPr/>
            </a:pPr>
            <a:r>
              <a:rPr lang="en-US" sz="1400" b="1" dirty="0">
                <a:solidFill>
                  <a:schemeClr val="tx2"/>
                </a:solidFill>
              </a:rPr>
              <a:t>Division</a:t>
            </a:r>
          </a:p>
          <a:p>
            <a:pPr algn="ctr">
              <a:defRPr/>
            </a:pPr>
            <a:r>
              <a:rPr lang="en-US" sz="1400" b="1" dirty="0">
                <a:solidFill>
                  <a:schemeClr val="tx2"/>
                </a:solidFill>
              </a:rPr>
              <a:t>Director</a:t>
            </a:r>
          </a:p>
          <a:p>
            <a:pPr algn="ctr">
              <a:defRPr/>
            </a:pPr>
            <a:r>
              <a:rPr lang="en-US" sz="1400" b="1" dirty="0">
                <a:solidFill>
                  <a:schemeClr val="tx2"/>
                </a:solidFill>
              </a:rPr>
              <a:t>Concur</a:t>
            </a:r>
            <a:endParaRPr lang="en-US" sz="1400" b="1" dirty="0">
              <a:solidFill>
                <a:schemeClr val="tx2"/>
              </a:solidFill>
              <a:effectLst>
                <a:outerShdw blurRad="38100" dist="38100" dir="2700000" algn="tl">
                  <a:srgbClr val="FFFFFF"/>
                </a:outerShdw>
              </a:effectLst>
            </a:endParaRPr>
          </a:p>
        </p:txBody>
      </p:sp>
      <p:sp>
        <p:nvSpPr>
          <p:cNvPr id="10" name="Rectangle 8"/>
          <p:cNvSpPr>
            <a:spLocks noChangeArrowheads="1"/>
          </p:cNvSpPr>
          <p:nvPr/>
        </p:nvSpPr>
        <p:spPr bwMode="auto">
          <a:xfrm>
            <a:off x="7848600" y="2057400"/>
            <a:ext cx="838200" cy="685800"/>
          </a:xfrm>
          <a:prstGeom prst="rect">
            <a:avLst/>
          </a:prstGeom>
          <a:solidFill>
            <a:schemeClr val="bg2"/>
          </a:solidFill>
          <a:ln w="12700">
            <a:solidFill>
              <a:schemeClr val="tx1"/>
            </a:solidFill>
            <a:miter lim="800000"/>
            <a:headEnd type="none" w="sm" len="sm"/>
            <a:tailEnd type="none" w="sm" len="sm"/>
          </a:ln>
          <a:effectLst/>
        </p:spPr>
        <p:txBody>
          <a:bodyPr wrap="none" anchor="ctr"/>
          <a:lstStyle/>
          <a:p>
            <a:pPr algn="ctr">
              <a:defRPr/>
            </a:pPr>
            <a:r>
              <a:rPr lang="en-US" sz="1200" b="1" dirty="0">
                <a:solidFill>
                  <a:schemeClr val="tx2"/>
                </a:solidFill>
              </a:rPr>
              <a:t>DGA</a:t>
            </a:r>
            <a:endParaRPr lang="en-US" sz="1200" b="1" dirty="0">
              <a:solidFill>
                <a:schemeClr val="bg2"/>
              </a:solidFill>
              <a:effectLst>
                <a:outerShdw blurRad="38100" dist="38100" dir="2700000" algn="tl">
                  <a:srgbClr val="000000"/>
                </a:outerShdw>
              </a:effectLst>
            </a:endParaRPr>
          </a:p>
        </p:txBody>
      </p:sp>
      <p:sp>
        <p:nvSpPr>
          <p:cNvPr id="11" name="Rectangle 9"/>
          <p:cNvSpPr>
            <a:spLocks noChangeArrowheads="1"/>
          </p:cNvSpPr>
          <p:nvPr/>
        </p:nvSpPr>
        <p:spPr bwMode="auto">
          <a:xfrm>
            <a:off x="7848600" y="4419600"/>
            <a:ext cx="1143000" cy="685800"/>
          </a:xfrm>
          <a:prstGeom prst="rect">
            <a:avLst/>
          </a:prstGeom>
          <a:solidFill>
            <a:schemeClr val="bg2"/>
          </a:solidFill>
          <a:ln w="12700">
            <a:solidFill>
              <a:schemeClr val="tx1"/>
            </a:solidFill>
            <a:miter lim="800000"/>
            <a:headEnd type="none" w="sm" len="sm"/>
            <a:tailEnd type="none" w="sm" len="sm"/>
          </a:ln>
        </p:spPr>
        <p:txBody>
          <a:bodyPr wrap="none" anchor="ctr"/>
          <a:lstStyle/>
          <a:p>
            <a:pPr algn="ctr"/>
            <a:r>
              <a:rPr lang="en-US" sz="1400" b="1" dirty="0">
                <a:solidFill>
                  <a:schemeClr val="tx2"/>
                </a:solidFill>
              </a:rPr>
              <a:t>Organization</a:t>
            </a:r>
          </a:p>
        </p:txBody>
      </p:sp>
      <p:sp>
        <p:nvSpPr>
          <p:cNvPr id="12" name="Rectangle 10"/>
          <p:cNvSpPr>
            <a:spLocks noChangeArrowheads="1"/>
          </p:cNvSpPr>
          <p:nvPr/>
        </p:nvSpPr>
        <p:spPr bwMode="auto">
          <a:xfrm>
            <a:off x="3733800" y="2743200"/>
            <a:ext cx="990600" cy="304800"/>
          </a:xfrm>
          <a:prstGeom prst="rect">
            <a:avLst/>
          </a:prstGeom>
          <a:solidFill>
            <a:schemeClr val="bg2"/>
          </a:solidFill>
          <a:ln w="12700">
            <a:solidFill>
              <a:schemeClr val="tx1"/>
            </a:solidFill>
            <a:miter lim="800000"/>
            <a:headEnd type="none" w="sm" len="sm"/>
            <a:tailEnd type="none" w="sm" len="sm"/>
          </a:ln>
        </p:spPr>
        <p:txBody>
          <a:bodyPr wrap="none" anchor="ctr"/>
          <a:lstStyle/>
          <a:p>
            <a:pPr algn="ctr"/>
            <a:r>
              <a:rPr lang="en-US" sz="1600" b="1" dirty="0">
                <a:solidFill>
                  <a:schemeClr val="tx2"/>
                </a:solidFill>
              </a:rPr>
              <a:t>Ad hoc</a:t>
            </a:r>
          </a:p>
        </p:txBody>
      </p:sp>
      <p:sp>
        <p:nvSpPr>
          <p:cNvPr id="13" name="Rectangle 11"/>
          <p:cNvSpPr>
            <a:spLocks noChangeArrowheads="1"/>
          </p:cNvSpPr>
          <p:nvPr/>
        </p:nvSpPr>
        <p:spPr bwMode="auto">
          <a:xfrm>
            <a:off x="3733800" y="3886200"/>
            <a:ext cx="990600" cy="304800"/>
          </a:xfrm>
          <a:prstGeom prst="rect">
            <a:avLst/>
          </a:prstGeom>
          <a:solidFill>
            <a:schemeClr val="bg2"/>
          </a:solidFill>
          <a:ln w="12700">
            <a:solidFill>
              <a:schemeClr val="tx1"/>
            </a:solidFill>
            <a:miter lim="800000"/>
            <a:headEnd type="none" w="sm" len="sm"/>
            <a:tailEnd type="none" w="sm" len="sm"/>
          </a:ln>
        </p:spPr>
        <p:txBody>
          <a:bodyPr wrap="none" anchor="ctr"/>
          <a:lstStyle/>
          <a:p>
            <a:pPr algn="ctr"/>
            <a:r>
              <a:rPr lang="en-US" sz="1600" b="1" dirty="0">
                <a:solidFill>
                  <a:schemeClr val="tx2"/>
                </a:solidFill>
              </a:rPr>
              <a:t>Panel</a:t>
            </a:r>
          </a:p>
        </p:txBody>
      </p:sp>
      <p:sp>
        <p:nvSpPr>
          <p:cNvPr id="14" name="Text Box 12"/>
          <p:cNvSpPr txBox="1">
            <a:spLocks noChangeArrowheads="1"/>
          </p:cNvSpPr>
          <p:nvPr/>
        </p:nvSpPr>
        <p:spPr bwMode="auto">
          <a:xfrm>
            <a:off x="7931150" y="3168650"/>
            <a:ext cx="831850" cy="336550"/>
          </a:xfrm>
          <a:prstGeom prst="rect">
            <a:avLst/>
          </a:prstGeom>
          <a:noFill/>
          <a:ln w="12700">
            <a:noFill/>
            <a:miter lim="800000"/>
            <a:headEnd type="none" w="sm" len="sm"/>
            <a:tailEnd type="none" w="sm" len="sm"/>
          </a:ln>
        </p:spPr>
        <p:txBody>
          <a:bodyPr>
            <a:spAutoFit/>
          </a:bodyPr>
          <a:lstStyle/>
          <a:p>
            <a:r>
              <a:rPr lang="en-US" sz="1600" b="1" dirty="0">
                <a:solidFill>
                  <a:schemeClr val="accent2"/>
                </a:solidFill>
              </a:rPr>
              <a:t>Award</a:t>
            </a:r>
          </a:p>
        </p:txBody>
      </p:sp>
      <p:sp>
        <p:nvSpPr>
          <p:cNvPr id="15" name="Text Box 13"/>
          <p:cNvSpPr txBox="1">
            <a:spLocks noChangeArrowheads="1"/>
          </p:cNvSpPr>
          <p:nvPr/>
        </p:nvSpPr>
        <p:spPr bwMode="auto">
          <a:xfrm>
            <a:off x="0" y="739914"/>
            <a:ext cx="9144000" cy="707886"/>
          </a:xfrm>
          <a:prstGeom prst="rect">
            <a:avLst/>
          </a:prstGeom>
          <a:noFill/>
          <a:ln w="12700">
            <a:noFill/>
            <a:miter lim="800000"/>
            <a:headEnd type="none" w="sm" len="sm"/>
            <a:tailEnd type="none" w="sm" len="sm"/>
          </a:ln>
          <a:effectLst/>
        </p:spPr>
        <p:txBody>
          <a:bodyPr wrap="square">
            <a:spAutoFit/>
          </a:bodyPr>
          <a:lstStyle/>
          <a:p>
            <a:pPr algn="ctr">
              <a:defRPr/>
            </a:pPr>
            <a:r>
              <a:rPr lang="en-US" sz="4000" b="1" dirty="0">
                <a:solidFill>
                  <a:schemeClr val="tx2"/>
                </a:solidFill>
                <a:latin typeface="Calibri" panose="020F0502020204030204" pitchFamily="34" charset="0"/>
                <a:ea typeface="+mj-ea"/>
                <a:cs typeface="+mj-cs"/>
              </a:rPr>
              <a:t>Proposal Review Process and Timeline</a:t>
            </a:r>
          </a:p>
        </p:txBody>
      </p:sp>
      <p:sp>
        <p:nvSpPr>
          <p:cNvPr id="16" name="Text Box 14"/>
          <p:cNvSpPr txBox="1">
            <a:spLocks noChangeArrowheads="1"/>
          </p:cNvSpPr>
          <p:nvPr/>
        </p:nvSpPr>
        <p:spPr bwMode="auto">
          <a:xfrm>
            <a:off x="6943725" y="4419600"/>
            <a:ext cx="827088" cy="336550"/>
          </a:xfrm>
          <a:prstGeom prst="rect">
            <a:avLst/>
          </a:prstGeom>
          <a:noFill/>
          <a:ln w="12700">
            <a:noFill/>
            <a:miter lim="800000"/>
            <a:headEnd type="none" w="sm" len="sm"/>
            <a:tailEnd type="none" w="sm" len="sm"/>
          </a:ln>
        </p:spPr>
        <p:txBody>
          <a:bodyPr wrap="none">
            <a:spAutoFit/>
          </a:bodyPr>
          <a:lstStyle/>
          <a:p>
            <a:r>
              <a:rPr lang="en-US" sz="1600" b="1" dirty="0">
                <a:solidFill>
                  <a:schemeClr val="accent2"/>
                </a:solidFill>
              </a:rPr>
              <a:t>Decline</a:t>
            </a:r>
          </a:p>
        </p:txBody>
      </p:sp>
      <p:sp>
        <p:nvSpPr>
          <p:cNvPr id="17" name="Line 15"/>
          <p:cNvSpPr>
            <a:spLocks noChangeShapeType="1"/>
          </p:cNvSpPr>
          <p:nvPr/>
        </p:nvSpPr>
        <p:spPr bwMode="auto">
          <a:xfrm>
            <a:off x="8305800" y="3429000"/>
            <a:ext cx="0" cy="990600"/>
          </a:xfrm>
          <a:prstGeom prst="line">
            <a:avLst/>
          </a:prstGeom>
          <a:noFill/>
          <a:ln w="25400">
            <a:solidFill>
              <a:schemeClr val="tx1"/>
            </a:solidFill>
            <a:round/>
            <a:headEnd type="none" w="sm" len="sm"/>
            <a:tailEnd type="triangle" w="sm" len="sm"/>
          </a:ln>
        </p:spPr>
        <p:txBody>
          <a:bodyPr wrap="none" anchor="ctr"/>
          <a:lstStyle/>
          <a:p>
            <a:endParaRPr lang="en-US" dirty="0"/>
          </a:p>
        </p:txBody>
      </p:sp>
      <p:sp>
        <p:nvSpPr>
          <p:cNvPr id="18" name="Line 16"/>
          <p:cNvSpPr>
            <a:spLocks noChangeShapeType="1"/>
          </p:cNvSpPr>
          <p:nvPr/>
        </p:nvSpPr>
        <p:spPr bwMode="auto">
          <a:xfrm>
            <a:off x="5867400" y="3505200"/>
            <a:ext cx="1143000" cy="0"/>
          </a:xfrm>
          <a:prstGeom prst="line">
            <a:avLst/>
          </a:prstGeom>
          <a:noFill/>
          <a:ln w="25400">
            <a:solidFill>
              <a:schemeClr val="tx1"/>
            </a:solidFill>
            <a:round/>
            <a:headEnd type="none" w="sm" len="sm"/>
            <a:tailEnd type="triangle" w="sm" len="sm"/>
          </a:ln>
        </p:spPr>
        <p:txBody>
          <a:bodyPr wrap="none" anchor="ctr"/>
          <a:lstStyle/>
          <a:p>
            <a:endParaRPr lang="en-US" dirty="0"/>
          </a:p>
        </p:txBody>
      </p:sp>
      <p:sp>
        <p:nvSpPr>
          <p:cNvPr id="19" name="Line 17"/>
          <p:cNvSpPr>
            <a:spLocks noChangeShapeType="1"/>
          </p:cNvSpPr>
          <p:nvPr/>
        </p:nvSpPr>
        <p:spPr bwMode="auto">
          <a:xfrm flipV="1">
            <a:off x="7315200" y="2286000"/>
            <a:ext cx="0" cy="838200"/>
          </a:xfrm>
          <a:prstGeom prst="line">
            <a:avLst/>
          </a:prstGeom>
          <a:noFill/>
          <a:ln w="25400">
            <a:solidFill>
              <a:schemeClr val="tx1"/>
            </a:solidFill>
            <a:round/>
            <a:headEnd type="none" w="sm" len="sm"/>
            <a:tailEnd type="none" w="sm" len="sm"/>
          </a:ln>
        </p:spPr>
        <p:txBody>
          <a:bodyPr wrap="none" anchor="ctr"/>
          <a:lstStyle/>
          <a:p>
            <a:endParaRPr lang="en-US" dirty="0"/>
          </a:p>
        </p:txBody>
      </p:sp>
      <p:sp>
        <p:nvSpPr>
          <p:cNvPr id="20" name="Line 18"/>
          <p:cNvSpPr>
            <a:spLocks noChangeShapeType="1"/>
          </p:cNvSpPr>
          <p:nvPr/>
        </p:nvSpPr>
        <p:spPr bwMode="auto">
          <a:xfrm>
            <a:off x="7315200" y="2286000"/>
            <a:ext cx="533400" cy="0"/>
          </a:xfrm>
          <a:prstGeom prst="line">
            <a:avLst/>
          </a:prstGeom>
          <a:noFill/>
          <a:ln w="25400">
            <a:solidFill>
              <a:schemeClr val="tx1"/>
            </a:solidFill>
            <a:round/>
            <a:headEnd type="none" w="sm" len="sm"/>
            <a:tailEnd type="triangle" w="sm" len="sm"/>
          </a:ln>
        </p:spPr>
        <p:txBody>
          <a:bodyPr wrap="none" anchor="ctr"/>
          <a:lstStyle/>
          <a:p>
            <a:endParaRPr lang="en-US" dirty="0"/>
          </a:p>
        </p:txBody>
      </p:sp>
      <p:sp>
        <p:nvSpPr>
          <p:cNvPr id="21" name="Line 19"/>
          <p:cNvSpPr>
            <a:spLocks noChangeShapeType="1"/>
          </p:cNvSpPr>
          <p:nvPr/>
        </p:nvSpPr>
        <p:spPr bwMode="auto">
          <a:xfrm>
            <a:off x="7315200" y="3962400"/>
            <a:ext cx="0" cy="533400"/>
          </a:xfrm>
          <a:prstGeom prst="line">
            <a:avLst/>
          </a:prstGeom>
          <a:noFill/>
          <a:ln w="25400">
            <a:solidFill>
              <a:schemeClr val="tx1"/>
            </a:solidFill>
            <a:round/>
            <a:headEnd type="none" w="sm" len="sm"/>
            <a:tailEnd type="none" w="sm" len="sm"/>
          </a:ln>
        </p:spPr>
        <p:txBody>
          <a:bodyPr wrap="none" anchor="ctr"/>
          <a:lstStyle/>
          <a:p>
            <a:endParaRPr lang="en-US" dirty="0"/>
          </a:p>
        </p:txBody>
      </p:sp>
      <p:sp>
        <p:nvSpPr>
          <p:cNvPr id="22" name="Line 20"/>
          <p:cNvSpPr>
            <a:spLocks noChangeShapeType="1"/>
          </p:cNvSpPr>
          <p:nvPr/>
        </p:nvSpPr>
        <p:spPr bwMode="auto">
          <a:xfrm>
            <a:off x="838200" y="3505200"/>
            <a:ext cx="990600" cy="0"/>
          </a:xfrm>
          <a:prstGeom prst="line">
            <a:avLst/>
          </a:prstGeom>
          <a:noFill/>
          <a:ln w="25400">
            <a:solidFill>
              <a:schemeClr val="tx1"/>
            </a:solidFill>
            <a:round/>
            <a:headEnd type="none" w="sm" len="sm"/>
            <a:tailEnd type="triangle" w="sm" len="sm"/>
          </a:ln>
        </p:spPr>
        <p:txBody>
          <a:bodyPr wrap="none" anchor="ctr"/>
          <a:lstStyle/>
          <a:p>
            <a:endParaRPr lang="en-US" dirty="0"/>
          </a:p>
        </p:txBody>
      </p:sp>
      <p:sp>
        <p:nvSpPr>
          <p:cNvPr id="23" name="Line 21"/>
          <p:cNvSpPr>
            <a:spLocks noChangeShapeType="1"/>
          </p:cNvSpPr>
          <p:nvPr/>
        </p:nvSpPr>
        <p:spPr bwMode="auto">
          <a:xfrm flipV="1">
            <a:off x="3200400" y="3124200"/>
            <a:ext cx="533400" cy="381000"/>
          </a:xfrm>
          <a:prstGeom prst="line">
            <a:avLst/>
          </a:prstGeom>
          <a:noFill/>
          <a:ln w="25400">
            <a:solidFill>
              <a:schemeClr val="tx1"/>
            </a:solidFill>
            <a:prstDash val="sysDot"/>
            <a:round/>
            <a:headEnd type="none" w="sm" len="sm"/>
            <a:tailEnd type="triangle" w="sm" len="sm"/>
          </a:ln>
        </p:spPr>
        <p:txBody>
          <a:bodyPr wrap="none" anchor="ctr"/>
          <a:lstStyle/>
          <a:p>
            <a:endParaRPr lang="en-US" dirty="0"/>
          </a:p>
        </p:txBody>
      </p:sp>
      <p:sp>
        <p:nvSpPr>
          <p:cNvPr id="24" name="Line 22"/>
          <p:cNvSpPr>
            <a:spLocks noChangeShapeType="1"/>
          </p:cNvSpPr>
          <p:nvPr/>
        </p:nvSpPr>
        <p:spPr bwMode="auto">
          <a:xfrm>
            <a:off x="7696200" y="4648200"/>
            <a:ext cx="152400" cy="0"/>
          </a:xfrm>
          <a:prstGeom prst="line">
            <a:avLst/>
          </a:prstGeom>
          <a:noFill/>
          <a:ln w="25400">
            <a:solidFill>
              <a:schemeClr val="tx1"/>
            </a:solidFill>
            <a:round/>
            <a:headEnd type="none" w="sm" len="sm"/>
            <a:tailEnd type="triangle" w="sm" len="sm"/>
          </a:ln>
        </p:spPr>
        <p:txBody>
          <a:bodyPr wrap="none" anchor="ctr"/>
          <a:lstStyle/>
          <a:p>
            <a:endParaRPr lang="en-US" dirty="0"/>
          </a:p>
        </p:txBody>
      </p:sp>
      <p:sp>
        <p:nvSpPr>
          <p:cNvPr id="25" name="Text Box 23"/>
          <p:cNvSpPr txBox="1">
            <a:spLocks noChangeArrowheads="1"/>
          </p:cNvSpPr>
          <p:nvPr/>
        </p:nvSpPr>
        <p:spPr bwMode="auto">
          <a:xfrm>
            <a:off x="4891088" y="5867400"/>
            <a:ext cx="900112" cy="304800"/>
          </a:xfrm>
          <a:prstGeom prst="rect">
            <a:avLst/>
          </a:prstGeom>
          <a:noFill/>
          <a:ln w="12700">
            <a:noFill/>
            <a:miter lim="800000"/>
            <a:headEnd type="none" w="sm" len="sm"/>
            <a:tailEnd type="none" w="sm" len="sm"/>
          </a:ln>
        </p:spPr>
        <p:txBody>
          <a:bodyPr wrap="none">
            <a:spAutoFit/>
          </a:bodyPr>
          <a:lstStyle/>
          <a:p>
            <a:r>
              <a:rPr lang="en-US" sz="1400" b="1" dirty="0"/>
              <a:t>6 Months</a:t>
            </a:r>
          </a:p>
        </p:txBody>
      </p:sp>
      <p:sp>
        <p:nvSpPr>
          <p:cNvPr id="26" name="Text Box 24"/>
          <p:cNvSpPr txBox="1">
            <a:spLocks noChangeArrowheads="1"/>
          </p:cNvSpPr>
          <p:nvPr/>
        </p:nvSpPr>
        <p:spPr bwMode="auto">
          <a:xfrm>
            <a:off x="7848600" y="5867400"/>
            <a:ext cx="855663" cy="304800"/>
          </a:xfrm>
          <a:prstGeom prst="rect">
            <a:avLst/>
          </a:prstGeom>
          <a:noFill/>
          <a:ln w="12700">
            <a:noFill/>
            <a:miter lim="800000"/>
            <a:headEnd type="none" w="sm" len="sm"/>
            <a:tailEnd type="none" w="sm" len="sm"/>
          </a:ln>
        </p:spPr>
        <p:txBody>
          <a:bodyPr>
            <a:spAutoFit/>
          </a:bodyPr>
          <a:lstStyle/>
          <a:p>
            <a:r>
              <a:rPr lang="en-US" sz="1400" b="1" dirty="0"/>
              <a:t>30 Days</a:t>
            </a:r>
            <a:endParaRPr lang="en-US" sz="3600" b="1" dirty="0"/>
          </a:p>
        </p:txBody>
      </p:sp>
      <p:sp>
        <p:nvSpPr>
          <p:cNvPr id="27" name="Line 25"/>
          <p:cNvSpPr>
            <a:spLocks noChangeShapeType="1"/>
          </p:cNvSpPr>
          <p:nvPr/>
        </p:nvSpPr>
        <p:spPr bwMode="auto">
          <a:xfrm>
            <a:off x="2590800" y="6172200"/>
            <a:ext cx="6248400" cy="0"/>
          </a:xfrm>
          <a:prstGeom prst="line">
            <a:avLst/>
          </a:prstGeom>
          <a:noFill/>
          <a:ln w="34925">
            <a:solidFill>
              <a:schemeClr val="tx1"/>
            </a:solidFill>
            <a:round/>
            <a:headEnd type="none" w="sm" len="sm"/>
            <a:tailEnd type="none" w="sm" len="sm"/>
          </a:ln>
        </p:spPr>
        <p:txBody>
          <a:bodyPr wrap="none" anchor="ctr"/>
          <a:lstStyle/>
          <a:p>
            <a:endParaRPr lang="en-US" dirty="0"/>
          </a:p>
        </p:txBody>
      </p:sp>
      <p:sp>
        <p:nvSpPr>
          <p:cNvPr id="28" name="Text Box 26"/>
          <p:cNvSpPr txBox="1">
            <a:spLocks noChangeArrowheads="1"/>
          </p:cNvSpPr>
          <p:nvPr/>
        </p:nvSpPr>
        <p:spPr bwMode="auto">
          <a:xfrm>
            <a:off x="1676400" y="5362575"/>
            <a:ext cx="2057400" cy="581025"/>
          </a:xfrm>
          <a:prstGeom prst="rect">
            <a:avLst/>
          </a:prstGeom>
          <a:noFill/>
          <a:ln w="12700">
            <a:noFill/>
            <a:miter lim="800000"/>
            <a:headEnd type="none" w="sm" len="sm"/>
            <a:tailEnd type="none" w="sm" len="sm"/>
          </a:ln>
        </p:spPr>
        <p:txBody>
          <a:bodyPr>
            <a:spAutoFit/>
          </a:bodyPr>
          <a:lstStyle/>
          <a:p>
            <a:pPr algn="ctr"/>
            <a:r>
              <a:rPr lang="en-US" sz="1600" b="1" dirty="0">
                <a:solidFill>
                  <a:schemeClr val="accent2"/>
                </a:solidFill>
              </a:rPr>
              <a:t>Proposal Receipt</a:t>
            </a:r>
          </a:p>
          <a:p>
            <a:pPr algn="ctr"/>
            <a:r>
              <a:rPr lang="en-US" sz="1600" b="1" dirty="0">
                <a:solidFill>
                  <a:schemeClr val="accent2"/>
                </a:solidFill>
              </a:rPr>
              <a:t>at NSF</a:t>
            </a:r>
          </a:p>
        </p:txBody>
      </p:sp>
      <p:sp>
        <p:nvSpPr>
          <p:cNvPr id="29" name="Text Box 27"/>
          <p:cNvSpPr txBox="1">
            <a:spLocks noChangeArrowheads="1"/>
          </p:cNvSpPr>
          <p:nvPr/>
        </p:nvSpPr>
        <p:spPr bwMode="auto">
          <a:xfrm>
            <a:off x="6705600" y="5562600"/>
            <a:ext cx="1182688" cy="336550"/>
          </a:xfrm>
          <a:prstGeom prst="rect">
            <a:avLst/>
          </a:prstGeom>
          <a:noFill/>
          <a:ln w="12700">
            <a:noFill/>
            <a:miter lim="800000"/>
            <a:headEnd type="none" w="sm" len="sm"/>
            <a:tailEnd type="none" w="sm" len="sm"/>
          </a:ln>
        </p:spPr>
        <p:txBody>
          <a:bodyPr wrap="none">
            <a:spAutoFit/>
          </a:bodyPr>
          <a:lstStyle/>
          <a:p>
            <a:r>
              <a:rPr lang="en-US" sz="1600" b="1" dirty="0">
                <a:solidFill>
                  <a:schemeClr val="accent2"/>
                </a:solidFill>
              </a:rPr>
              <a:t>DD Concur</a:t>
            </a:r>
          </a:p>
        </p:txBody>
      </p:sp>
      <p:sp>
        <p:nvSpPr>
          <p:cNvPr id="30" name="Text Box 28"/>
          <p:cNvSpPr txBox="1">
            <a:spLocks noChangeArrowheads="1"/>
          </p:cNvSpPr>
          <p:nvPr/>
        </p:nvSpPr>
        <p:spPr bwMode="auto">
          <a:xfrm>
            <a:off x="8382000" y="5334000"/>
            <a:ext cx="782638" cy="581025"/>
          </a:xfrm>
          <a:prstGeom prst="rect">
            <a:avLst/>
          </a:prstGeom>
          <a:noFill/>
          <a:ln w="12700">
            <a:noFill/>
            <a:miter lim="800000"/>
            <a:headEnd type="none" w="sm" len="sm"/>
            <a:tailEnd type="none" w="sm" len="sm"/>
          </a:ln>
        </p:spPr>
        <p:txBody>
          <a:bodyPr wrap="none">
            <a:spAutoFit/>
          </a:bodyPr>
          <a:lstStyle/>
          <a:p>
            <a:pPr algn="ctr"/>
            <a:r>
              <a:rPr lang="en-US" sz="1600" b="1" dirty="0">
                <a:solidFill>
                  <a:schemeClr val="accent2"/>
                </a:solidFill>
              </a:rPr>
              <a:t>DGA</a:t>
            </a:r>
          </a:p>
          <a:p>
            <a:pPr algn="ctr"/>
            <a:r>
              <a:rPr lang="en-US" sz="1600" b="1" dirty="0">
                <a:solidFill>
                  <a:schemeClr val="accent2"/>
                </a:solidFill>
              </a:rPr>
              <a:t>Award</a:t>
            </a:r>
          </a:p>
        </p:txBody>
      </p:sp>
      <p:sp>
        <p:nvSpPr>
          <p:cNvPr id="31" name="Line 29"/>
          <p:cNvSpPr>
            <a:spLocks noChangeShapeType="1"/>
          </p:cNvSpPr>
          <p:nvPr/>
        </p:nvSpPr>
        <p:spPr bwMode="auto">
          <a:xfrm flipV="1">
            <a:off x="2590800" y="6019800"/>
            <a:ext cx="0" cy="152400"/>
          </a:xfrm>
          <a:prstGeom prst="line">
            <a:avLst/>
          </a:prstGeom>
          <a:noFill/>
          <a:ln w="34925">
            <a:solidFill>
              <a:schemeClr val="tx1"/>
            </a:solidFill>
            <a:round/>
            <a:headEnd type="none" w="sm" len="sm"/>
            <a:tailEnd type="oval" w="sm" len="sm"/>
          </a:ln>
        </p:spPr>
        <p:txBody>
          <a:bodyPr wrap="none" anchor="ctr"/>
          <a:lstStyle/>
          <a:p>
            <a:endParaRPr lang="en-US" dirty="0"/>
          </a:p>
        </p:txBody>
      </p:sp>
      <p:sp>
        <p:nvSpPr>
          <p:cNvPr id="32" name="Line 30"/>
          <p:cNvSpPr>
            <a:spLocks noChangeShapeType="1"/>
          </p:cNvSpPr>
          <p:nvPr/>
        </p:nvSpPr>
        <p:spPr bwMode="auto">
          <a:xfrm flipV="1">
            <a:off x="7315200" y="6019800"/>
            <a:ext cx="0" cy="152400"/>
          </a:xfrm>
          <a:prstGeom prst="line">
            <a:avLst/>
          </a:prstGeom>
          <a:noFill/>
          <a:ln w="31750">
            <a:solidFill>
              <a:schemeClr val="tx1"/>
            </a:solidFill>
            <a:round/>
            <a:headEnd type="none" w="sm" len="sm"/>
            <a:tailEnd type="oval" w="sm" len="sm"/>
          </a:ln>
        </p:spPr>
        <p:txBody>
          <a:bodyPr wrap="none" anchor="ctr"/>
          <a:lstStyle/>
          <a:p>
            <a:endParaRPr lang="en-US" dirty="0"/>
          </a:p>
        </p:txBody>
      </p:sp>
      <p:sp>
        <p:nvSpPr>
          <p:cNvPr id="33" name="Line 31"/>
          <p:cNvSpPr>
            <a:spLocks noChangeShapeType="1"/>
          </p:cNvSpPr>
          <p:nvPr/>
        </p:nvSpPr>
        <p:spPr bwMode="auto">
          <a:xfrm flipV="1">
            <a:off x="8839200" y="6019800"/>
            <a:ext cx="0" cy="152400"/>
          </a:xfrm>
          <a:prstGeom prst="line">
            <a:avLst/>
          </a:prstGeom>
          <a:noFill/>
          <a:ln w="31750">
            <a:solidFill>
              <a:schemeClr val="tx1"/>
            </a:solidFill>
            <a:round/>
            <a:headEnd type="none" w="sm" len="sm"/>
            <a:tailEnd type="oval" w="sm" len="sm"/>
          </a:ln>
        </p:spPr>
        <p:txBody>
          <a:bodyPr wrap="none" anchor="ctr"/>
          <a:lstStyle/>
          <a:p>
            <a:endParaRPr lang="en-US" dirty="0"/>
          </a:p>
        </p:txBody>
      </p:sp>
      <p:sp>
        <p:nvSpPr>
          <p:cNvPr id="34" name="Text Box 32"/>
          <p:cNvSpPr txBox="1">
            <a:spLocks noChangeArrowheads="1"/>
          </p:cNvSpPr>
          <p:nvPr/>
        </p:nvSpPr>
        <p:spPr bwMode="auto">
          <a:xfrm>
            <a:off x="5856288" y="3200400"/>
            <a:ext cx="1131887" cy="304800"/>
          </a:xfrm>
          <a:prstGeom prst="rect">
            <a:avLst/>
          </a:prstGeom>
          <a:noFill/>
          <a:ln w="12700">
            <a:noFill/>
            <a:miter lim="800000"/>
            <a:headEnd type="none" w="sm" len="sm"/>
            <a:tailEnd type="none" w="sm" len="sm"/>
          </a:ln>
        </p:spPr>
        <p:txBody>
          <a:bodyPr wrap="none">
            <a:spAutoFit/>
          </a:bodyPr>
          <a:lstStyle/>
          <a:p>
            <a:pPr algn="ctr" eaLnBrk="0" hangingPunct="0"/>
            <a:r>
              <a:rPr lang="en-US" sz="1400" b="1" dirty="0">
                <a:solidFill>
                  <a:schemeClr val="accent2"/>
                </a:solidFill>
              </a:rPr>
              <a:t>Recommend</a:t>
            </a:r>
          </a:p>
        </p:txBody>
      </p:sp>
      <p:sp>
        <p:nvSpPr>
          <p:cNvPr id="35" name="Line 33"/>
          <p:cNvSpPr>
            <a:spLocks noChangeShapeType="1"/>
          </p:cNvSpPr>
          <p:nvPr/>
        </p:nvSpPr>
        <p:spPr bwMode="auto">
          <a:xfrm>
            <a:off x="3200400" y="3581400"/>
            <a:ext cx="533400" cy="457200"/>
          </a:xfrm>
          <a:prstGeom prst="line">
            <a:avLst/>
          </a:prstGeom>
          <a:noFill/>
          <a:ln w="25400">
            <a:solidFill>
              <a:schemeClr val="tx1"/>
            </a:solidFill>
            <a:round/>
            <a:headEnd type="none" w="sm" len="sm"/>
            <a:tailEnd type="triangle" w="sm" len="sm"/>
          </a:ln>
        </p:spPr>
        <p:txBody>
          <a:bodyPr wrap="none" anchor="ctr"/>
          <a:lstStyle/>
          <a:p>
            <a:endParaRPr lang="en-US" dirty="0"/>
          </a:p>
        </p:txBody>
      </p:sp>
      <p:sp>
        <p:nvSpPr>
          <p:cNvPr id="36" name="Line 34"/>
          <p:cNvSpPr>
            <a:spLocks noChangeShapeType="1"/>
          </p:cNvSpPr>
          <p:nvPr/>
        </p:nvSpPr>
        <p:spPr bwMode="auto">
          <a:xfrm flipV="1">
            <a:off x="4724400" y="3048000"/>
            <a:ext cx="381000" cy="0"/>
          </a:xfrm>
          <a:prstGeom prst="line">
            <a:avLst/>
          </a:prstGeom>
          <a:noFill/>
          <a:ln w="25400">
            <a:solidFill>
              <a:schemeClr val="tx1"/>
            </a:solidFill>
            <a:prstDash val="sysDot"/>
            <a:round/>
            <a:headEnd type="none" w="sm" len="sm"/>
            <a:tailEnd type="triangle" w="sm" len="sm"/>
          </a:ln>
        </p:spPr>
        <p:txBody>
          <a:bodyPr wrap="none" anchor="ctr"/>
          <a:lstStyle/>
          <a:p>
            <a:endParaRPr lang="en-US" dirty="0"/>
          </a:p>
        </p:txBody>
      </p:sp>
      <p:sp>
        <p:nvSpPr>
          <p:cNvPr id="37" name="Line 35"/>
          <p:cNvSpPr>
            <a:spLocks noChangeShapeType="1"/>
          </p:cNvSpPr>
          <p:nvPr/>
        </p:nvSpPr>
        <p:spPr bwMode="auto">
          <a:xfrm flipV="1">
            <a:off x="4724400" y="4038600"/>
            <a:ext cx="381000" cy="0"/>
          </a:xfrm>
          <a:prstGeom prst="line">
            <a:avLst/>
          </a:prstGeom>
          <a:noFill/>
          <a:ln w="25400">
            <a:solidFill>
              <a:schemeClr val="tx1"/>
            </a:solidFill>
            <a:round/>
            <a:headEnd type="none" w="sm" len="sm"/>
            <a:tailEnd type="triangle" w="sm" len="sm"/>
          </a:ln>
        </p:spPr>
        <p:txBody>
          <a:bodyPr wrap="none" anchor="ctr"/>
          <a:lstStyle/>
          <a:p>
            <a:endParaRPr lang="en-US" dirty="0"/>
          </a:p>
        </p:txBody>
      </p:sp>
      <p:sp>
        <p:nvSpPr>
          <p:cNvPr id="38" name="Line 36"/>
          <p:cNvSpPr>
            <a:spLocks noChangeShapeType="1"/>
          </p:cNvSpPr>
          <p:nvPr/>
        </p:nvSpPr>
        <p:spPr bwMode="auto">
          <a:xfrm>
            <a:off x="3886200" y="3048000"/>
            <a:ext cx="0" cy="838200"/>
          </a:xfrm>
          <a:prstGeom prst="line">
            <a:avLst/>
          </a:prstGeom>
          <a:noFill/>
          <a:ln w="25400">
            <a:solidFill>
              <a:schemeClr val="tx1"/>
            </a:solidFill>
            <a:prstDash val="sysDot"/>
            <a:round/>
            <a:headEnd type="none" w="sm" len="sm"/>
            <a:tailEnd type="triangle" w="sm" len="sm"/>
          </a:ln>
        </p:spPr>
        <p:txBody>
          <a:bodyPr wrap="none" anchor="ctr"/>
          <a:lstStyle/>
          <a:p>
            <a:endParaRPr lang="en-US" dirty="0"/>
          </a:p>
        </p:txBody>
      </p:sp>
      <p:sp>
        <p:nvSpPr>
          <p:cNvPr id="39" name="Line 37"/>
          <p:cNvSpPr>
            <a:spLocks noChangeShapeType="1"/>
          </p:cNvSpPr>
          <p:nvPr/>
        </p:nvSpPr>
        <p:spPr bwMode="auto">
          <a:xfrm flipV="1">
            <a:off x="8305800" y="2743200"/>
            <a:ext cx="0" cy="533400"/>
          </a:xfrm>
          <a:prstGeom prst="line">
            <a:avLst/>
          </a:prstGeom>
          <a:noFill/>
          <a:ln w="25400">
            <a:solidFill>
              <a:schemeClr val="tx1"/>
            </a:solidFill>
            <a:round/>
            <a:headEnd type="none" w="sm" len="sm"/>
            <a:tailEnd type="none" w="sm" len="sm"/>
          </a:ln>
        </p:spPr>
        <p:txBody>
          <a:bodyPr wrap="none" anchor="ctr"/>
          <a:lstStyle/>
          <a:p>
            <a:endParaRPr lang="en-US" dirty="0"/>
          </a:p>
        </p:txBody>
      </p:sp>
      <p:sp>
        <p:nvSpPr>
          <p:cNvPr id="40" name="Text Box 38"/>
          <p:cNvSpPr txBox="1">
            <a:spLocks noChangeArrowheads="1"/>
          </p:cNvSpPr>
          <p:nvPr/>
        </p:nvSpPr>
        <p:spPr bwMode="auto">
          <a:xfrm>
            <a:off x="4038600" y="3200400"/>
            <a:ext cx="838200" cy="304800"/>
          </a:xfrm>
          <a:prstGeom prst="rect">
            <a:avLst/>
          </a:prstGeom>
          <a:noFill/>
          <a:ln w="12700">
            <a:noFill/>
            <a:miter lim="800000"/>
            <a:headEnd type="none" w="sm" len="sm"/>
            <a:tailEnd type="none" w="sm" len="sm"/>
          </a:ln>
        </p:spPr>
        <p:txBody>
          <a:bodyPr>
            <a:spAutoFit/>
          </a:bodyPr>
          <a:lstStyle/>
          <a:p>
            <a:pPr algn="ctr" eaLnBrk="0" hangingPunct="0"/>
            <a:r>
              <a:rPr lang="en-US" sz="1400" b="1" dirty="0">
                <a:solidFill>
                  <a:schemeClr val="accent2"/>
                </a:solidFill>
              </a:rPr>
              <a:t>Advise</a:t>
            </a:r>
          </a:p>
        </p:txBody>
      </p:sp>
    </p:spTree>
    <p:extLst>
      <p:ext uri="{BB962C8B-B14F-4D97-AF65-F5344CB8AC3E}">
        <p14:creationId xmlns:p14="http://schemas.microsoft.com/office/powerpoint/2010/main" val="3541208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771" y="685800"/>
            <a:ext cx="8229600" cy="1143000"/>
          </a:xfrm>
          <a:prstGeom prst="rect">
            <a:avLst/>
          </a:prstGeom>
        </p:spPr>
        <p:txBody>
          <a:bodyPr>
            <a:normAutofit fontScale="90000"/>
          </a:bodyPr>
          <a:lstStyle/>
          <a:p>
            <a:r>
              <a:rPr lang="en-US" sz="2700" b="1" dirty="0" smtClean="0">
                <a:latin typeface="Calibri" panose="020F0502020204030204" pitchFamily="34" charset="0"/>
              </a:rPr>
              <a:t>NSB Report on Merit Review Criteria: </a:t>
            </a:r>
            <a:br>
              <a:rPr lang="en-US" sz="2700" b="1" dirty="0" smtClean="0">
                <a:latin typeface="Calibri" panose="020F0502020204030204" pitchFamily="34" charset="0"/>
              </a:rPr>
            </a:br>
            <a:r>
              <a:rPr lang="en-US" sz="4900" b="1" dirty="0" smtClean="0">
                <a:latin typeface="Calibri" panose="020F0502020204030204" pitchFamily="34" charset="0"/>
              </a:rPr>
              <a:t>Two Review Criteria</a:t>
            </a:r>
            <a:endParaRPr lang="en-US" sz="4900" b="1" dirty="0">
              <a:latin typeface="Calibri" panose="020F0502020204030204" pitchFamily="34" charset="0"/>
            </a:endParaRPr>
          </a:p>
        </p:txBody>
      </p:sp>
      <p:sp>
        <p:nvSpPr>
          <p:cNvPr id="3" name="Content Placeholder 2"/>
          <p:cNvSpPr>
            <a:spLocks noGrp="1"/>
          </p:cNvSpPr>
          <p:nvPr>
            <p:ph idx="1"/>
          </p:nvPr>
        </p:nvSpPr>
        <p:spPr>
          <a:xfrm>
            <a:off x="381000" y="1905000"/>
            <a:ext cx="8229600" cy="4572000"/>
          </a:xfrm>
        </p:spPr>
        <p:txBody>
          <a:bodyPr>
            <a:normAutofit lnSpcReduction="10000"/>
          </a:bodyPr>
          <a:lstStyle/>
          <a:p>
            <a:pPr marL="0" indent="0">
              <a:spcAft>
                <a:spcPts val="1800"/>
              </a:spcAft>
              <a:buNone/>
            </a:pPr>
            <a:r>
              <a:rPr lang="en-US" sz="2400" dirty="0" smtClean="0">
                <a:latin typeface="Calibri" panose="020F0502020204030204" pitchFamily="34" charset="0"/>
              </a:rPr>
              <a:t>When evaluating NSF proposals, reviewers consider what the proposers want to do, why they want to do it, how they plan to do it, how they will know if they succeed, and what benefits would accrue if the project is successful. These issues apply both to the technical aspects of the proposal and the way in which the project may make broader contributions. To that end, reviewers evaluate all proposals against two criteria:</a:t>
            </a:r>
          </a:p>
          <a:p>
            <a:pPr>
              <a:buSzPct val="125000"/>
            </a:pPr>
            <a:r>
              <a:rPr lang="en-US" sz="2200" b="1" dirty="0" smtClean="0">
                <a:latin typeface="Calibri" panose="020F0502020204030204" pitchFamily="34" charset="0"/>
              </a:rPr>
              <a:t>Intellectual Merit: </a:t>
            </a:r>
            <a:r>
              <a:rPr lang="en-US" sz="2200" dirty="0" smtClean="0">
                <a:latin typeface="Calibri" panose="020F0502020204030204" pitchFamily="34" charset="0"/>
              </a:rPr>
              <a:t>The intellectual Merit criterion encompasses the potential to advance knowledge; and</a:t>
            </a:r>
          </a:p>
          <a:p>
            <a:pPr>
              <a:buSzPct val="125000"/>
            </a:pPr>
            <a:r>
              <a:rPr lang="en-US" sz="2200" b="1" dirty="0" smtClean="0">
                <a:latin typeface="Calibri" panose="020F0502020204030204" pitchFamily="34" charset="0"/>
              </a:rPr>
              <a:t>Broader Impacts: </a:t>
            </a:r>
            <a:r>
              <a:rPr lang="en-US" sz="2200" dirty="0" smtClean="0">
                <a:latin typeface="Calibri" panose="020F0502020204030204" pitchFamily="34" charset="0"/>
              </a:rPr>
              <a:t>The Broader Impacts criterion encompasses the potential to benefit society and contribute to the achievement of specific, desired societal outcomes.</a:t>
            </a:r>
          </a:p>
          <a:p>
            <a:pPr>
              <a:spcBef>
                <a:spcPts val="1800"/>
              </a:spcBef>
              <a:buSzPct val="125000"/>
              <a:buNone/>
            </a:pPr>
            <a:endParaRPr lang="en-US" sz="2800" dirty="0" smtClean="0">
              <a:latin typeface="Calibri" panose="020F0502020204030204" pitchFamily="34" charset="0"/>
            </a:endParaRPr>
          </a:p>
        </p:txBody>
      </p:sp>
    </p:spTree>
    <p:extLst>
      <p:ext uri="{BB962C8B-B14F-4D97-AF65-F5344CB8AC3E}">
        <p14:creationId xmlns:p14="http://schemas.microsoft.com/office/powerpoint/2010/main" val="272064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08038"/>
          </a:xfrm>
        </p:spPr>
        <p:txBody>
          <a:bodyPr/>
          <a:lstStyle/>
          <a:p>
            <a:r>
              <a:rPr lang="en-US" b="1" dirty="0" smtClean="0">
                <a:latin typeface="Calibri" panose="020F0502020204030204" pitchFamily="34" charset="0"/>
              </a:rPr>
              <a:t>Who are the panelists?</a:t>
            </a:r>
            <a:endParaRPr lang="en-US" b="1" dirty="0">
              <a:latin typeface="Calibri" panose="020F0502020204030204" pitchFamily="34" charset="0"/>
            </a:endParaRPr>
          </a:p>
        </p:txBody>
      </p:sp>
      <p:sp>
        <p:nvSpPr>
          <p:cNvPr id="3" name="Content Placeholder 2"/>
          <p:cNvSpPr>
            <a:spLocks noGrp="1"/>
          </p:cNvSpPr>
          <p:nvPr>
            <p:ph idx="1"/>
          </p:nvPr>
        </p:nvSpPr>
        <p:spPr>
          <a:xfrm>
            <a:off x="4718050" y="2272506"/>
            <a:ext cx="3797300" cy="4356893"/>
          </a:xfrm>
        </p:spPr>
        <p:txBody>
          <a:bodyPr/>
          <a:lstStyle/>
          <a:p>
            <a:pPr marL="0" indent="0">
              <a:buNone/>
            </a:pPr>
            <a:r>
              <a:rPr lang="en-US" dirty="0" smtClean="0">
                <a:latin typeface="Calibri" panose="020F0502020204030204" pitchFamily="34" charset="0"/>
              </a:rPr>
              <a:t>Panelists belong to a </a:t>
            </a:r>
            <a:r>
              <a:rPr lang="en-US" b="1" u="sng" dirty="0" smtClean="0">
                <a:latin typeface="Calibri" panose="020F0502020204030204" pitchFamily="34" charset="0"/>
              </a:rPr>
              <a:t>wide mix of academic communities</a:t>
            </a:r>
            <a:r>
              <a:rPr lang="en-US" dirty="0" smtClean="0">
                <a:latin typeface="Calibri" panose="020F0502020204030204" pitchFamily="34" charset="0"/>
              </a:rPr>
              <a:t>:</a:t>
            </a:r>
          </a:p>
          <a:p>
            <a:pPr marL="0" indent="0">
              <a:buNone/>
            </a:pPr>
            <a:endParaRPr lang="en-US" sz="1200" dirty="0">
              <a:latin typeface="Calibri" panose="020F0502020204030204" pitchFamily="34" charset="0"/>
            </a:endParaRPr>
          </a:p>
          <a:p>
            <a:pPr lvl="1">
              <a:spcAft>
                <a:spcPts val="750"/>
              </a:spcAft>
              <a:buFont typeface="Arial" panose="020B0604020202020204" pitchFamily="34" charset="0"/>
              <a:buChar char="•"/>
            </a:pPr>
            <a:r>
              <a:rPr lang="en-US" sz="1600" dirty="0" smtClean="0">
                <a:latin typeface="Calibri" panose="020F0502020204030204" pitchFamily="34" charset="0"/>
              </a:rPr>
              <a:t>Scientists</a:t>
            </a:r>
          </a:p>
          <a:p>
            <a:pPr lvl="1">
              <a:spcAft>
                <a:spcPts val="750"/>
              </a:spcAft>
              <a:buFont typeface="Arial" panose="020B0604020202020204" pitchFamily="34" charset="0"/>
              <a:buChar char="•"/>
            </a:pPr>
            <a:r>
              <a:rPr lang="en-US" sz="1600" dirty="0" smtClean="0">
                <a:latin typeface="Calibri" panose="020F0502020204030204" pitchFamily="34" charset="0"/>
              </a:rPr>
              <a:t>Education &amp; Learning researchers</a:t>
            </a:r>
          </a:p>
          <a:p>
            <a:pPr lvl="1">
              <a:spcAft>
                <a:spcPts val="750"/>
              </a:spcAft>
              <a:buFont typeface="Arial" panose="020B0604020202020204" pitchFamily="34" charset="0"/>
              <a:buChar char="•"/>
            </a:pPr>
            <a:r>
              <a:rPr lang="en-US" sz="1600" dirty="0" smtClean="0">
                <a:latin typeface="Calibri" panose="020F0502020204030204" pitchFamily="34" charset="0"/>
              </a:rPr>
              <a:t>Informal education practitioners (museums, science outreach programs, etc.)</a:t>
            </a:r>
          </a:p>
          <a:p>
            <a:pPr lvl="1">
              <a:spcAft>
                <a:spcPts val="750"/>
              </a:spcAft>
              <a:buFont typeface="Arial" panose="020B0604020202020204" pitchFamily="34" charset="0"/>
              <a:buChar char="•"/>
            </a:pPr>
            <a:r>
              <a:rPr lang="en-US" sz="1600" dirty="0" smtClean="0">
                <a:latin typeface="Calibri" panose="020F0502020204030204" pitchFamily="34" charset="0"/>
              </a:rPr>
              <a:t>University administrators</a:t>
            </a:r>
          </a:p>
          <a:p>
            <a:pPr lvl="1">
              <a:buFont typeface="Arial" panose="020B0604020202020204" pitchFamily="34" charset="0"/>
              <a:buChar char="•"/>
            </a:pPr>
            <a:endParaRPr lang="en-US" sz="1600" dirty="0">
              <a:latin typeface="Calibri" panose="020F0502020204030204" pitchFamily="34" charset="0"/>
            </a:endParaRPr>
          </a:p>
        </p:txBody>
      </p:sp>
      <p:pic>
        <p:nvPicPr>
          <p:cNvPr id="4" name="Picture 3"/>
          <p:cNvPicPr>
            <a:picLocks noChangeAspect="1"/>
          </p:cNvPicPr>
          <p:nvPr/>
        </p:nvPicPr>
        <p:blipFill>
          <a:blip r:embed="rId2"/>
          <a:stretch>
            <a:fillRect/>
          </a:stretch>
        </p:blipFill>
        <p:spPr>
          <a:xfrm>
            <a:off x="534988" y="2226469"/>
            <a:ext cx="3836438" cy="2624931"/>
          </a:xfrm>
          <a:prstGeom prst="rect">
            <a:avLst/>
          </a:prstGeom>
        </p:spPr>
      </p:pic>
    </p:spTree>
    <p:extLst>
      <p:ext uri="{BB962C8B-B14F-4D97-AF65-F5344CB8AC3E}">
        <p14:creationId xmlns:p14="http://schemas.microsoft.com/office/powerpoint/2010/main" val="3763064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20000"/>
          </a:lnSpc>
          <a:spcBef>
            <a:spcPct val="20000"/>
          </a:spcBef>
          <a:spcAft>
            <a:spcPct val="25000"/>
          </a:spcAft>
          <a:buClrTx/>
          <a:buSzTx/>
          <a:buFontTx/>
          <a:buNone/>
          <a:tabLst/>
          <a:defRPr kumimoji="0" lang="en-US"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20000"/>
          </a:lnSpc>
          <a:spcBef>
            <a:spcPct val="20000"/>
          </a:spcBef>
          <a:spcAft>
            <a:spcPct val="25000"/>
          </a:spcAft>
          <a:buClrTx/>
          <a:buSzTx/>
          <a:buFontTx/>
          <a:buNone/>
          <a:tabLst/>
          <a:defRPr kumimoji="0" lang="en-US" sz="18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20000"/>
          </a:lnSpc>
          <a:spcBef>
            <a:spcPct val="20000"/>
          </a:spcBef>
          <a:spcAft>
            <a:spcPct val="25000"/>
          </a:spcAft>
          <a:buClrTx/>
          <a:buSzTx/>
          <a:buFontTx/>
          <a:buNone/>
          <a:tabLst/>
          <a:defRPr kumimoji="0" lang="en-US"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20000"/>
          </a:lnSpc>
          <a:spcBef>
            <a:spcPct val="20000"/>
          </a:spcBef>
          <a:spcAft>
            <a:spcPct val="25000"/>
          </a:spcAft>
          <a:buClrTx/>
          <a:buSzTx/>
          <a:buFontTx/>
          <a:buNone/>
          <a:tabLst/>
          <a:defRPr kumimoji="0" lang="en-US" sz="1800" b="0" i="0" u="none" strike="noStrike" cap="none" normalizeH="0" baseline="0" smtClean="0">
            <a:ln>
              <a:noFill/>
            </a:ln>
            <a:solidFill>
              <a:schemeClr val="bg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20000"/>
          </a:lnSpc>
          <a:spcBef>
            <a:spcPct val="20000"/>
          </a:spcBef>
          <a:spcAft>
            <a:spcPct val="25000"/>
          </a:spcAft>
          <a:buClrTx/>
          <a:buSzTx/>
          <a:buFontTx/>
          <a:buNone/>
          <a:tabLst/>
          <a:defRPr kumimoji="0" lang="en-US"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20000"/>
          </a:lnSpc>
          <a:spcBef>
            <a:spcPct val="20000"/>
          </a:spcBef>
          <a:spcAft>
            <a:spcPct val="25000"/>
          </a:spcAft>
          <a:buClrTx/>
          <a:buSzTx/>
          <a:buFontTx/>
          <a:buNone/>
          <a:tabLst/>
          <a:defRPr kumimoji="0" lang="en-US" sz="1800" b="0" i="0" u="none" strike="noStrike" cap="none" normalizeH="0" baseline="0" smtClean="0">
            <a:ln>
              <a:noFill/>
            </a:ln>
            <a:solidFill>
              <a:schemeClr val="bg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13074</TotalTime>
  <Words>2515</Words>
  <Application>Microsoft Macintosh PowerPoint</Application>
  <PresentationFormat>On-screen Show (4:3)</PresentationFormat>
  <Paragraphs>324</Paragraphs>
  <Slides>43</Slides>
  <Notes>22</Notes>
  <HiddenSlides>0</HiddenSlides>
  <MMClips>0</MMClips>
  <ScaleCrop>false</ScaleCrop>
  <HeadingPairs>
    <vt:vector size="8" baseType="variant">
      <vt:variant>
        <vt:lpstr>Fonts Used</vt:lpstr>
      </vt:variant>
      <vt:variant>
        <vt:i4>12</vt:i4>
      </vt:variant>
      <vt:variant>
        <vt:lpstr>Theme</vt:lpstr>
      </vt:variant>
      <vt:variant>
        <vt:i4>6</vt:i4>
      </vt:variant>
      <vt:variant>
        <vt:lpstr>Embedded OLE Servers</vt:lpstr>
      </vt:variant>
      <vt:variant>
        <vt:i4>1</vt:i4>
      </vt:variant>
      <vt:variant>
        <vt:lpstr>Slide Titles</vt:lpstr>
      </vt:variant>
      <vt:variant>
        <vt:i4>43</vt:i4>
      </vt:variant>
    </vt:vector>
  </HeadingPairs>
  <TitlesOfParts>
    <vt:vector size="62" baseType="lpstr">
      <vt:lpstr>Book Antiqua</vt:lpstr>
      <vt:lpstr>Chalkboard</vt:lpstr>
      <vt:lpstr>Chalkboard SE Bold</vt:lpstr>
      <vt:lpstr>Courier New</vt:lpstr>
      <vt:lpstr>Lithos Pro Regular</vt:lpstr>
      <vt:lpstr>Monotype Sorts</vt:lpstr>
      <vt:lpstr>Times New Roman</vt:lpstr>
      <vt:lpstr>Wingdings</vt:lpstr>
      <vt:lpstr>Arial</vt:lpstr>
      <vt:lpstr>Calibri</vt:lpstr>
      <vt:lpstr>Perpetua</vt:lpstr>
      <vt:lpstr>Tahoma</vt:lpstr>
      <vt:lpstr>Default Design</vt:lpstr>
      <vt:lpstr>1_Default Design</vt:lpstr>
      <vt:lpstr>2_Default Design</vt:lpstr>
      <vt:lpstr>7_Office Theme</vt:lpstr>
      <vt:lpstr>8_Office Theme</vt:lpstr>
      <vt:lpstr>Office Theme</vt:lpstr>
      <vt:lpstr>Clip</vt:lpstr>
      <vt:lpstr>Welcome to...  </vt:lpstr>
      <vt:lpstr>Webinar At A Glance</vt:lpstr>
      <vt:lpstr>AISL Program </vt:lpstr>
      <vt:lpstr> AISL Projects: Overview</vt:lpstr>
      <vt:lpstr>Project types</vt:lpstr>
      <vt:lpstr>Considering Your Reviewers</vt:lpstr>
      <vt:lpstr>PowerPoint Presentation</vt:lpstr>
      <vt:lpstr>NSB Report on Merit Review Criteria:  Two Review Criteria</vt:lpstr>
      <vt:lpstr>Who are the panelists?</vt:lpstr>
      <vt:lpstr>How much work does a reviewer do?</vt:lpstr>
      <vt:lpstr>How to Present Your Project</vt:lpstr>
      <vt:lpstr>Understand the Genre</vt:lpstr>
      <vt:lpstr>Do not presume shared knowledge/terminology</vt:lpstr>
      <vt:lpstr>Get to the point!</vt:lpstr>
      <vt:lpstr>Use a Reviewer-Friendly Format</vt:lpstr>
      <vt:lpstr>Mind your Tone</vt:lpstr>
      <vt:lpstr>In terms of Content</vt:lpstr>
      <vt:lpstr>What to Say  in 18 pages  </vt:lpstr>
      <vt:lpstr>Before You Begin Writing</vt:lpstr>
      <vt:lpstr>Project Summary </vt:lpstr>
      <vt:lpstr>Project Description Should Include…</vt:lpstr>
      <vt:lpstr>Overview/Rationale: What Makes This Project Important?</vt:lpstr>
      <vt:lpstr>Theoretical Framework: What Have You And Others Done?</vt:lpstr>
      <vt:lpstr>Results of Prior Research  </vt:lpstr>
      <vt:lpstr>Description of Intervention/Learning Environment</vt:lpstr>
      <vt:lpstr>Dissemination: How Will Others Learn  About The Project? </vt:lpstr>
      <vt:lpstr>Staffing/Management: Who Will Do the Work?</vt:lpstr>
      <vt:lpstr>Research &amp; Evaluation</vt:lpstr>
      <vt:lpstr>Research &amp; Plan Elements</vt:lpstr>
      <vt:lpstr>Common Guidelines for Education Research &amp; Development</vt:lpstr>
      <vt:lpstr>Evaluation in AISL Proposals</vt:lpstr>
      <vt:lpstr>What Evaluation is About</vt:lpstr>
      <vt:lpstr>Project Evaluation Elements</vt:lpstr>
      <vt:lpstr>Avoiding Potentially Fatal Flaws </vt:lpstr>
      <vt:lpstr>Common Reasons for Return Without Review</vt:lpstr>
      <vt:lpstr>Common Reasons Proposals are Rated Non-Competitive</vt:lpstr>
      <vt:lpstr>Adequately Address Broader Impacts</vt:lpstr>
      <vt:lpstr>Some Things POs Suggest You Avoid</vt:lpstr>
      <vt:lpstr>Online Resources</vt:lpstr>
      <vt:lpstr>Resource Centers</vt:lpstr>
      <vt:lpstr>General inquiries regarding this program and program solicitation should be made to: </vt:lpstr>
      <vt:lpstr>Questions</vt:lpstr>
      <vt:lpstr>Thanks for Participating!  We look forward to receiving your proposals.   </vt:lpstr>
    </vt:vector>
  </TitlesOfParts>
  <Company>National Science Foundation</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NSF Merit Review  Criteria Revision   Background</dc:title>
  <dc:creator>jleffler</dc:creator>
  <cp:lastModifiedBy>Microsoft Office User</cp:lastModifiedBy>
  <cp:revision>336</cp:revision>
  <cp:lastPrinted>2014-03-27T15:30:38Z</cp:lastPrinted>
  <dcterms:created xsi:type="dcterms:W3CDTF">2012-09-14T18:42:58Z</dcterms:created>
  <dcterms:modified xsi:type="dcterms:W3CDTF">2017-09-21T13:41:27Z</dcterms:modified>
</cp:coreProperties>
</file>