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2808525" cy="30279975"/>
  <p:notesSz cx="6858000" cy="9144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8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sz="8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sz="8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sz="8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yelet" initials="" lastIdx="3" clrIdx="0"/>
  <p:cmAuthor id="1" name="ayelet" initials="a" lastIdx="12" clrIdx="1"/>
  <p:cmAuthor id="2" name="maya" initials="m" lastIdx="2" clrIdx="2"/>
  <p:cmAuthor id="3" name="Bruce V. Lewenstein" initials="BVL" lastIdx="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A04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5300" autoAdjust="0"/>
    <p:restoredTop sz="94660"/>
  </p:normalViewPr>
  <p:slideViewPr>
    <p:cSldViewPr>
      <p:cViewPr>
        <p:scale>
          <a:sx n="40" d="100"/>
          <a:sy n="40" d="100"/>
        </p:scale>
        <p:origin x="-72" y="2292"/>
      </p:cViewPr>
      <p:guideLst>
        <p:guide orient="horz" pos="9537"/>
        <p:guide pos="134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yelet\Local%20Settings\Temporary%20Internet%20Files\Content.IE5\MYCXHZ66\VoSC%20Baseline%20-%20with%20consent%20-%20nationality%20-%20Copy%20Cross%20Tabulation(3)%5b1%5d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'VoSC Baseline - with consent - '!$A$30</c:f>
              <c:strCache>
                <c:ptCount val="1"/>
                <c:pt idx="0">
                  <c:v>Simplification or Translation</c:v>
                </c:pt>
              </c:strCache>
            </c:strRef>
          </c:tx>
          <c:invertIfNegative val="0"/>
          <c:cat>
            <c:strRef>
              <c:f>'VoSC Baseline - with consent - '!$B$29:$F$29</c:f>
              <c:strCache>
                <c:ptCount val="5"/>
                <c:pt idx="0">
                  <c:v>None (n = 32)</c:v>
                </c:pt>
                <c:pt idx="1">
                  <c:v>One (n = 7)</c:v>
                </c:pt>
                <c:pt idx="2">
                  <c:v>Two (n = 9)</c:v>
                </c:pt>
                <c:pt idx="3">
                  <c:v>Three-Five (n = 10)</c:v>
                </c:pt>
                <c:pt idx="4">
                  <c:v>Six or more (n = 6)</c:v>
                </c:pt>
              </c:strCache>
            </c:strRef>
          </c:cat>
          <c:val>
            <c:numRef>
              <c:f>'VoSC Baseline - with consent - '!$B$30:$F$30</c:f>
              <c:numCache>
                <c:formatCode>General</c:formatCode>
                <c:ptCount val="5"/>
                <c:pt idx="0">
                  <c:v>26</c:v>
                </c:pt>
                <c:pt idx="1">
                  <c:v>4</c:v>
                </c:pt>
                <c:pt idx="2">
                  <c:v>6</c:v>
                </c:pt>
                <c:pt idx="3">
                  <c:v>6</c:v>
                </c:pt>
                <c:pt idx="4">
                  <c:v>2</c:v>
                </c:pt>
              </c:numCache>
            </c:numRef>
          </c:val>
        </c:ser>
        <c:ser>
          <c:idx val="1"/>
          <c:order val="1"/>
          <c:tx>
            <c:strRef>
              <c:f>'VoSC Baseline - with consent - '!$A$31</c:f>
              <c:strCache>
                <c:ptCount val="1"/>
                <c:pt idx="0">
                  <c:v>Adaptation or Recontextualization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'VoSC Baseline - with consent - '!$B$29:$F$29</c:f>
              <c:strCache>
                <c:ptCount val="5"/>
                <c:pt idx="0">
                  <c:v>None (n = 32)</c:v>
                </c:pt>
                <c:pt idx="1">
                  <c:v>One (n = 7)</c:v>
                </c:pt>
                <c:pt idx="2">
                  <c:v>Two (n = 9)</c:v>
                </c:pt>
                <c:pt idx="3">
                  <c:v>Three-Five (n = 10)</c:v>
                </c:pt>
                <c:pt idx="4">
                  <c:v>Six or more (n = 6)</c:v>
                </c:pt>
              </c:strCache>
            </c:strRef>
          </c:cat>
          <c:val>
            <c:numRef>
              <c:f>'VoSC Baseline - with consent - '!$B$31:$F$31</c:f>
              <c:numCache>
                <c:formatCode>General</c:formatCode>
                <c:ptCount val="5"/>
                <c:pt idx="0">
                  <c:v>6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638336"/>
        <c:axId val="38639872"/>
      </c:barChart>
      <c:catAx>
        <c:axId val="386383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38639872"/>
        <c:crosses val="autoZero"/>
        <c:auto val="1"/>
        <c:lblAlgn val="ctr"/>
        <c:lblOffset val="100"/>
        <c:noMultiLvlLbl val="0"/>
      </c:catAx>
      <c:valAx>
        <c:axId val="386398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38638336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pPr>
              <a:defRPr/>
            </a:pPr>
            <a:fld id="{C3F87AD4-419D-4342-A5FD-796E82052560}" type="datetimeFigureOut">
              <a:rPr lang="he-IL"/>
              <a:pPr>
                <a:defRPr/>
              </a:pPr>
              <a:t>ו'/כסלו/תשע"ב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5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he-IL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pPr>
              <a:defRPr/>
            </a:pPr>
            <a:fld id="{67270FE8-804C-4D99-8F1C-05AFB5BC1EC6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174064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06475" y="685800"/>
            <a:ext cx="48450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e-IL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714BD5-BCE5-48A3-A301-E9F3A8E3AEF7}" type="slidenum">
              <a:rPr lang="he-IL" smtClean="0"/>
              <a:pPr/>
              <a:t>1</a:t>
            </a:fld>
            <a:endParaRPr lang="he-I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1650" y="9406488"/>
            <a:ext cx="36385226" cy="64903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1055" y="17158952"/>
            <a:ext cx="29966416" cy="7737866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B0FC3-FF5A-4725-954F-E0AE4A82D90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75C44-8616-4A76-A008-CA32E492E50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036967" y="1212726"/>
            <a:ext cx="9630459" cy="2583555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41100" y="1212726"/>
            <a:ext cx="28680411" cy="2583555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CBBE6-905F-4C31-AB6F-7AE380370C0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039B3-4580-4C97-9470-74D9816C710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2221" y="19457517"/>
            <a:ext cx="36387470" cy="6014223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82221" y="12833562"/>
            <a:ext cx="36387470" cy="662395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AED86-DA38-426A-8ABE-59EF38BC62B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41100" y="7065253"/>
            <a:ext cx="19155435" cy="199830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511991" y="7065253"/>
            <a:ext cx="19155434" cy="199830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07558-71DA-49A2-8D76-9C7F3E59EC1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1100" y="6777792"/>
            <a:ext cx="18913047" cy="28252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1100" y="9602994"/>
            <a:ext cx="18913047" cy="174452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745403" y="6777792"/>
            <a:ext cx="18922023" cy="28252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745403" y="9602994"/>
            <a:ext cx="18922023" cy="174452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5B780-2E48-47EB-9241-DA2E5CEBDED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823F2-B385-4CA3-8116-6033C2EC8DE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875F4-85D4-40FB-8A23-C742133225A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100" y="1205989"/>
            <a:ext cx="14083229" cy="5130506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36038" y="1205989"/>
            <a:ext cx="23931388" cy="2584229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1100" y="6336495"/>
            <a:ext cx="14083229" cy="207117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9EFBD-8001-4236-9B6B-5BF4783AC5A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1585" y="21195758"/>
            <a:ext cx="25684217" cy="2502932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91585" y="2705053"/>
            <a:ext cx="25684217" cy="1816843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1585" y="23698690"/>
            <a:ext cx="25684217" cy="3552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09BF4-3AC8-4722-BB05-F37DE6DC529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1100" y="1212727"/>
            <a:ext cx="38526326" cy="504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43" tIns="208822" rIns="417643" bIns="20882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1100" y="7065253"/>
            <a:ext cx="38526326" cy="19983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43" tIns="208822" rIns="417643" bIns="208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680117" y="27574922"/>
            <a:ext cx="9987309" cy="210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7643" tIns="208822" rIns="417643" bIns="208822" numCol="1" anchor="t" anchorCtr="0" compatLnSpc="1">
            <a:prstTxWarp prst="textNoShape">
              <a:avLst/>
            </a:prstTxWarp>
          </a:bodyPr>
          <a:lstStyle>
            <a:lvl1pPr>
              <a:defRPr sz="6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626359" y="27574922"/>
            <a:ext cx="13555808" cy="210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7643" tIns="208822" rIns="417643" bIns="208822" numCol="1" anchor="t" anchorCtr="0" compatLnSpc="1">
            <a:prstTxWarp prst="textNoShape">
              <a:avLst/>
            </a:prstTxWarp>
          </a:bodyPr>
          <a:lstStyle>
            <a:lvl1pPr algn="ctr">
              <a:defRPr sz="6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41100" y="27574922"/>
            <a:ext cx="9987309" cy="210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7643" tIns="208822" rIns="417643" bIns="208822" numCol="1" anchor="t" anchorCtr="0" compatLnSpc="1">
            <a:prstTxWarp prst="textNoShape">
              <a:avLst/>
            </a:prstTxWarp>
          </a:bodyPr>
          <a:lstStyle>
            <a:lvl1pPr algn="l">
              <a:defRPr sz="6400"/>
            </a:lvl1pPr>
          </a:lstStyle>
          <a:p>
            <a:pPr>
              <a:defRPr/>
            </a:pPr>
            <a:fld id="{4A60F194-FF8E-4222-B40A-684F4F7BDA2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176713" rtl="1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76713" rtl="1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defTabSz="4176713" rtl="1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defTabSz="4176713" rtl="1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defTabSz="4176713" rtl="1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defTabSz="4176713" rtl="1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defTabSz="4176713" rtl="1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defTabSz="4176713" rtl="1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defTabSz="4176713" rtl="1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1566863" indent="-1566863" algn="r" defTabSz="4176713" rtl="1" eaLnBrk="0" fontAlgn="base" hangingPunct="0">
        <a:spcBef>
          <a:spcPct val="20000"/>
        </a:spcBef>
        <a:spcAft>
          <a:spcPct val="0"/>
        </a:spcAft>
        <a:buChar char="•"/>
        <a:defRPr sz="14600">
          <a:solidFill>
            <a:schemeClr val="tx1"/>
          </a:solidFill>
          <a:latin typeface="+mn-lt"/>
          <a:ea typeface="+mn-ea"/>
          <a:cs typeface="+mn-cs"/>
        </a:defRPr>
      </a:lvl1pPr>
      <a:lvl2pPr marL="3394075" indent="-1306513" algn="r" defTabSz="4176713" rtl="1" eaLnBrk="0" fontAlgn="base" hangingPunct="0">
        <a:spcBef>
          <a:spcPct val="20000"/>
        </a:spcBef>
        <a:spcAft>
          <a:spcPct val="0"/>
        </a:spcAft>
        <a:buChar char="–"/>
        <a:defRPr sz="12800">
          <a:solidFill>
            <a:schemeClr val="tx1"/>
          </a:solidFill>
          <a:latin typeface="+mn-lt"/>
          <a:cs typeface="+mn-cs"/>
        </a:defRPr>
      </a:lvl2pPr>
      <a:lvl3pPr marL="5221288" indent="-1044575" algn="r" defTabSz="4176713" rtl="1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  <a:cs typeface="+mn-cs"/>
        </a:defRPr>
      </a:lvl3pPr>
      <a:lvl4pPr marL="7308850" indent="-1044575" algn="r" defTabSz="4176713" rtl="1" eaLnBrk="0" fontAlgn="base" hangingPunct="0">
        <a:spcBef>
          <a:spcPct val="20000"/>
        </a:spcBef>
        <a:spcAft>
          <a:spcPct val="0"/>
        </a:spcAft>
        <a:buChar char="–"/>
        <a:defRPr sz="9100">
          <a:solidFill>
            <a:schemeClr val="tx1"/>
          </a:solidFill>
          <a:latin typeface="+mn-lt"/>
          <a:cs typeface="+mn-cs"/>
        </a:defRPr>
      </a:lvl4pPr>
      <a:lvl5pPr marL="9396413" indent="-1042988" algn="r" defTabSz="4176713" rtl="1" eaLnBrk="0" fontAlgn="base" hangingPunct="0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cs typeface="+mn-cs"/>
        </a:defRPr>
      </a:lvl5pPr>
      <a:lvl6pPr marL="9853613" indent="-1042988" algn="r" defTabSz="4176713" rtl="1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cs typeface="+mn-cs"/>
        </a:defRPr>
      </a:lvl6pPr>
      <a:lvl7pPr marL="10310813" indent="-1042988" algn="r" defTabSz="4176713" rtl="1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cs typeface="+mn-cs"/>
        </a:defRPr>
      </a:lvl7pPr>
      <a:lvl8pPr marL="10768013" indent="-1042988" algn="r" defTabSz="4176713" rtl="1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cs typeface="+mn-cs"/>
        </a:defRPr>
      </a:lvl8pPr>
      <a:lvl9pPr marL="11225213" indent="-1042988" algn="r" defTabSz="4176713" rtl="1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10" Type="http://schemas.openxmlformats.org/officeDocument/2006/relationships/chart" Target="../charts/chart1.xml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83543" y="3258667"/>
            <a:ext cx="4912858" cy="1597381"/>
          </a:xfrm>
          <a:prstGeom prst="rect">
            <a:avLst/>
          </a:prstGeom>
          <a:noFill/>
        </p:spPr>
      </p:pic>
      <p:sp>
        <p:nvSpPr>
          <p:cNvPr id="19" name="כותרת 18"/>
          <p:cNvSpPr>
            <a:spLocks noGrp="1"/>
          </p:cNvSpPr>
          <p:nvPr>
            <p:ph type="title"/>
          </p:nvPr>
        </p:nvSpPr>
        <p:spPr>
          <a:xfrm>
            <a:off x="1098006" y="114519"/>
            <a:ext cx="36076008" cy="5046288"/>
          </a:xfrm>
        </p:spPr>
        <p:txBody>
          <a:bodyPr/>
          <a:lstStyle/>
          <a:p>
            <a:pPr rtl="0"/>
            <a:r>
              <a:rPr lang="en-US" sz="7200" b="1" dirty="0" smtClean="0">
                <a:cs typeface="+mn-cs"/>
              </a:rPr>
              <a:t>Developing a tool for assessing scientists' views about,  knowledge of, </a:t>
            </a:r>
            <a:br>
              <a:rPr lang="en-US" sz="7200" b="1" dirty="0" smtClean="0">
                <a:cs typeface="+mn-cs"/>
              </a:rPr>
            </a:br>
            <a:r>
              <a:rPr lang="en-US" sz="7200" b="1" dirty="0" smtClean="0">
                <a:cs typeface="+mn-cs"/>
              </a:rPr>
              <a:t>and skills in science communication</a:t>
            </a:r>
            <a:r>
              <a:rPr lang="en-US" sz="6000" b="1" i="1" dirty="0" smtClean="0">
                <a:solidFill>
                  <a:schemeClr val="tx1"/>
                </a:solidFill>
                <a:latin typeface="Calibri" pitchFamily="34" charset="0"/>
                <a:cs typeface="+mn-cs"/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(Abstract # </a:t>
            </a: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ED51C-0768</a:t>
            </a:r>
            <a:r>
              <a:rPr lang="en-US" sz="4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6000" dirty="0" smtClean="0">
                <a:solidFill>
                  <a:schemeClr val="tx1"/>
                </a:solidFill>
                <a:cs typeface="+mn-cs"/>
              </a:rPr>
              <a:t>Bruce V. Lewenstein,  Cornell </a:t>
            </a:r>
            <a:r>
              <a:rPr lang="en-US" sz="6000" dirty="0">
                <a:solidFill>
                  <a:schemeClr val="tx1"/>
                </a:solidFill>
                <a:cs typeface="+mn-cs"/>
              </a:rPr>
              <a:t>University, b.lewenstein@cornell.edu</a:t>
            </a:r>
            <a:r>
              <a:rPr lang="en-US" sz="6000" dirty="0" smtClean="0">
                <a:solidFill>
                  <a:schemeClr val="tx1"/>
                </a:solidFill>
                <a:cs typeface="+mn-cs"/>
              </a:rPr>
              <a:t/>
            </a:r>
            <a:br>
              <a:rPr lang="en-US" sz="6000" dirty="0" smtClean="0">
                <a:solidFill>
                  <a:schemeClr val="tx1"/>
                </a:solidFill>
                <a:cs typeface="+mn-cs"/>
              </a:rPr>
            </a:br>
            <a:r>
              <a:rPr lang="en-US" sz="6000" dirty="0" smtClean="0">
                <a:solidFill>
                  <a:schemeClr val="tx1"/>
                </a:solidFill>
                <a:cs typeface="+mn-cs"/>
              </a:rPr>
              <a:t>Ayelet Baram-Tsabari , Technion – Israel Institute of Technology, ayelet@technion.ac.il</a:t>
            </a:r>
            <a:endParaRPr lang="he-IL" sz="60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1" name="מלבן מעוגל 20"/>
          <p:cNvSpPr/>
          <p:nvPr/>
        </p:nvSpPr>
        <p:spPr bwMode="auto">
          <a:xfrm>
            <a:off x="738495" y="4953229"/>
            <a:ext cx="20156758" cy="1659547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4321175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8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45702" y="4953229"/>
            <a:ext cx="19385760" cy="163737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endParaRPr lang="he-IL" sz="1400" dirty="0" smtClean="0">
              <a:solidFill>
                <a:srgbClr val="000000"/>
              </a:solidFill>
            </a:endParaRPr>
          </a:p>
          <a:p>
            <a:pPr algn="just" rtl="0"/>
            <a:r>
              <a:rPr lang="en-US" sz="4800" dirty="0" smtClean="0">
                <a:solidFill>
                  <a:srgbClr val="000000"/>
                </a:solidFill>
              </a:rPr>
              <a:t>      </a:t>
            </a:r>
            <a:r>
              <a:rPr lang="en-US" sz="4800" b="1" i="1" dirty="0" smtClean="0">
                <a:solidFill>
                  <a:srgbClr val="FF0000"/>
                </a:solidFill>
              </a:rPr>
              <a:t>Summary</a:t>
            </a:r>
            <a:endParaRPr lang="en-US" sz="3600" b="1" i="1" dirty="0" smtClean="0">
              <a:solidFill>
                <a:srgbClr val="FF0000"/>
              </a:solidFill>
            </a:endParaRPr>
          </a:p>
          <a:p>
            <a:pPr algn="just" rtl="0"/>
            <a:r>
              <a:rPr lang="en-US" sz="4000" dirty="0" smtClean="0">
                <a:solidFill>
                  <a:srgbClr val="000000"/>
                </a:solidFill>
              </a:rPr>
              <a:t>	</a:t>
            </a:r>
            <a:r>
              <a:rPr lang="en-US" sz="4800" dirty="0" smtClean="0">
                <a:solidFill>
                  <a:srgbClr val="000000"/>
                </a:solidFill>
              </a:rPr>
              <a:t>Recent exhortations call upon scientists to engage in a respectful dialogue with the public, as public values make important contributions to science-related policy issues (</a:t>
            </a:r>
            <a:r>
              <a:rPr lang="en-US" sz="4800" dirty="0" err="1" smtClean="0">
                <a:solidFill>
                  <a:srgbClr val="000000"/>
                </a:solidFill>
              </a:rPr>
              <a:t>Leshner</a:t>
            </a:r>
            <a:r>
              <a:rPr lang="en-US" sz="4800" dirty="0" smtClean="0">
                <a:solidFill>
                  <a:srgbClr val="000000"/>
                </a:solidFill>
              </a:rPr>
              <a:t>, 2009). One challenge for scientists' public engagement is their lack of training in communicating science with the public (</a:t>
            </a:r>
            <a:r>
              <a:rPr lang="en-US" sz="4800" dirty="0" err="1" smtClean="0">
                <a:solidFill>
                  <a:srgbClr val="000000"/>
                </a:solidFill>
              </a:rPr>
              <a:t>Poliakoff</a:t>
            </a:r>
            <a:r>
              <a:rPr lang="en-US" sz="4800" dirty="0" smtClean="0">
                <a:solidFill>
                  <a:srgbClr val="000000"/>
                </a:solidFill>
              </a:rPr>
              <a:t> and Webb, 2007) . Many organizations and institutions have created training opportunities for science communication. However, the claims for the efficiency of such training programs are often based on anecdotes and basic self-report evaluations. This situation does not support evidence-based policy regarding media training for scientists (Baram-Tsabari and Lewenstein, 2010). </a:t>
            </a:r>
          </a:p>
          <a:p>
            <a:pPr algn="just" rtl="0"/>
            <a:r>
              <a:rPr lang="en-US" sz="4800" dirty="0" smtClean="0">
                <a:solidFill>
                  <a:srgbClr val="000000"/>
                </a:solidFill>
              </a:rPr>
              <a:t>	Standardized assessments will allow comparisons across programs and identification of best practices.  Here we describe the development and piloting of a tool for measuring scientists' views about, knowledge of, and skills in science communication. The instrument collects four types of data: (1) background information, (2) communication </a:t>
            </a:r>
            <a:r>
              <a:rPr lang="en-US" sz="4800" smtClean="0">
                <a:solidFill>
                  <a:srgbClr val="000000"/>
                </a:solidFill>
              </a:rPr>
              <a:t>skills</a:t>
            </a:r>
            <a:r>
              <a:rPr lang="en-US" sz="4800" smtClean="0">
                <a:solidFill>
                  <a:srgbClr val="000000"/>
                </a:solidFill>
              </a:rPr>
              <a:t>,  </a:t>
            </a:r>
            <a:r>
              <a:rPr lang="en-US" sz="4800" dirty="0" smtClean="0">
                <a:solidFill>
                  <a:srgbClr val="000000"/>
                </a:solidFill>
              </a:rPr>
              <a:t>(3) views about science communication, and (4) knowledge about the context of science communication. It may be used for baseline </a:t>
            </a:r>
            <a:r>
              <a:rPr lang="en-US" sz="4800" dirty="0" smtClean="0">
                <a:solidFill>
                  <a:srgbClr val="000000"/>
                </a:solidFill>
              </a:rPr>
              <a:t>surveys, </a:t>
            </a:r>
            <a:r>
              <a:rPr lang="en-US" sz="4800" dirty="0" smtClean="0">
                <a:solidFill>
                  <a:srgbClr val="000000"/>
                </a:solidFill>
              </a:rPr>
              <a:t>pre-post workshop </a:t>
            </a:r>
            <a:r>
              <a:rPr lang="en-US" sz="4800" dirty="0" smtClean="0">
                <a:solidFill>
                  <a:srgbClr val="000000"/>
                </a:solidFill>
              </a:rPr>
              <a:t>evaluations, </a:t>
            </a:r>
            <a:r>
              <a:rPr lang="en-US" sz="4800" dirty="0" smtClean="0">
                <a:solidFill>
                  <a:srgbClr val="000000"/>
                </a:solidFill>
              </a:rPr>
              <a:t>or formative assessment during science communication training.</a:t>
            </a:r>
          </a:p>
          <a:p>
            <a:pPr algn="ctr" rtl="0">
              <a:buNone/>
            </a:pPr>
            <a:endParaRPr lang="en-US" sz="3600" dirty="0" smtClean="0">
              <a:solidFill>
                <a:srgbClr val="000000"/>
              </a:solidFill>
            </a:endParaRPr>
          </a:p>
        </p:txBody>
      </p:sp>
      <p:sp>
        <p:nvSpPr>
          <p:cNvPr id="25" name="מלבן מעוגל 24"/>
          <p:cNvSpPr/>
          <p:nvPr/>
        </p:nvSpPr>
        <p:spPr bwMode="auto">
          <a:xfrm>
            <a:off x="520475" y="21968459"/>
            <a:ext cx="20360362" cy="7789152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4321175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8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27681" y="22101539"/>
            <a:ext cx="19851353" cy="24006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sz="1400" dirty="0" smtClean="0">
              <a:solidFill>
                <a:srgbClr val="000000"/>
              </a:solidFill>
            </a:endParaRPr>
          </a:p>
          <a:p>
            <a:pPr algn="just" rtl="0"/>
            <a:r>
              <a:rPr lang="en-US" sz="4800" b="1" dirty="0" smtClean="0">
                <a:solidFill>
                  <a:srgbClr val="FF0000"/>
                </a:solidFill>
              </a:rPr>
              <a:t>Science Communication Skills</a:t>
            </a:r>
          </a:p>
          <a:p>
            <a:pPr algn="just" rtl="0"/>
            <a:r>
              <a:rPr lang="en-US" sz="4400" dirty="0" smtClean="0">
                <a:solidFill>
                  <a:srgbClr val="000000"/>
                </a:solidFill>
              </a:rPr>
              <a:t>Learning goals are established in seven areas: content, knowledge organization, clarity and language, style, analogy, narrative, and dialogue.</a:t>
            </a:r>
            <a:endParaRPr lang="he-IL" sz="4400" dirty="0">
              <a:solidFill>
                <a:srgbClr val="000000"/>
              </a:solidFill>
            </a:endParaRPr>
          </a:p>
        </p:txBody>
      </p:sp>
      <p:sp>
        <p:nvSpPr>
          <p:cNvPr id="31" name="מלבן מעוגל 30"/>
          <p:cNvSpPr/>
          <p:nvPr/>
        </p:nvSpPr>
        <p:spPr bwMode="auto">
          <a:xfrm>
            <a:off x="22340366" y="4986859"/>
            <a:ext cx="19800131" cy="4940578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4321175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8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524083" y="5156965"/>
            <a:ext cx="19042419" cy="473975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endParaRPr lang="he-IL" sz="1400" dirty="0" smtClean="0">
              <a:solidFill>
                <a:srgbClr val="000000"/>
              </a:solidFill>
            </a:endParaRPr>
          </a:p>
          <a:p>
            <a:pPr algn="just" rtl="0"/>
            <a:r>
              <a:rPr lang="en-US" sz="4800" b="1" i="1" dirty="0" smtClean="0">
                <a:solidFill>
                  <a:srgbClr val="FF0000"/>
                </a:solidFill>
              </a:rPr>
              <a:t>Views about Science Communication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4800" dirty="0" smtClean="0">
                <a:solidFill>
                  <a:srgbClr val="000000"/>
                </a:solidFill>
              </a:rPr>
              <a:t> Self confidence in speaking with the media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4800" dirty="0" smtClean="0">
                <a:solidFill>
                  <a:srgbClr val="000000"/>
                </a:solidFill>
              </a:rPr>
              <a:t> Attitudes towards science in the media 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4800" dirty="0" smtClean="0">
                <a:solidFill>
                  <a:srgbClr val="000000"/>
                </a:solidFill>
              </a:rPr>
              <a:t> Responsibility of individual scientists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4800" dirty="0" smtClean="0">
                <a:solidFill>
                  <a:srgbClr val="000000"/>
                </a:solidFill>
              </a:rPr>
              <a:t> Benefits and challenges of speaking with the media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4800" dirty="0" smtClean="0">
                <a:solidFill>
                  <a:srgbClr val="000000"/>
                </a:solidFill>
              </a:rPr>
              <a:t> The deficit model and attitudes towards public engagement</a:t>
            </a:r>
            <a:endParaRPr lang="he-IL" sz="4800" dirty="0">
              <a:solidFill>
                <a:srgbClr val="000000"/>
              </a:solidFill>
            </a:endParaRPr>
          </a:p>
        </p:txBody>
      </p:sp>
      <p:sp>
        <p:nvSpPr>
          <p:cNvPr id="36" name="מלבן מעוגל 35"/>
          <p:cNvSpPr/>
          <p:nvPr/>
        </p:nvSpPr>
        <p:spPr bwMode="auto">
          <a:xfrm>
            <a:off x="22015073" y="17381074"/>
            <a:ext cx="19953155" cy="12898901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4321175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מלבן מעוגל 44"/>
          <p:cNvSpPr/>
          <p:nvPr/>
        </p:nvSpPr>
        <p:spPr bwMode="auto">
          <a:xfrm>
            <a:off x="22015073" y="10454079"/>
            <a:ext cx="19953155" cy="6519525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4321175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8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2268358" y="10669676"/>
            <a:ext cx="7200800" cy="54784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endParaRPr lang="he-IL" sz="1400" dirty="0" smtClean="0">
              <a:solidFill>
                <a:srgbClr val="000000"/>
              </a:solidFill>
            </a:endParaRPr>
          </a:p>
          <a:p>
            <a:pPr lvl="1" algn="just" rtl="0"/>
            <a:r>
              <a:rPr lang="en-US" sz="4800" dirty="0" smtClean="0">
                <a:solidFill>
                  <a:srgbClr val="000000"/>
                </a:solidFill>
              </a:rPr>
              <a:t>Number of interactions with the media in the last three years and preferred analogy for science popularization (n = 64, </a:t>
            </a:r>
            <a:r>
              <a:rPr lang="el-GR" sz="4800" dirty="0" smtClean="0">
                <a:solidFill>
                  <a:srgbClr val="000000"/>
                </a:solidFill>
              </a:rPr>
              <a:t>χ</a:t>
            </a:r>
            <a:r>
              <a:rPr lang="en-US" sz="4800" baseline="30000" dirty="0" smtClean="0">
                <a:solidFill>
                  <a:srgbClr val="000000"/>
                </a:solidFill>
              </a:rPr>
              <a:t>2</a:t>
            </a:r>
            <a:r>
              <a:rPr lang="en-US" sz="4800" dirty="0" smtClean="0">
                <a:solidFill>
                  <a:srgbClr val="000000"/>
                </a:solidFill>
              </a:rPr>
              <a:t> = 39.36, p &lt; 0.05)</a:t>
            </a:r>
            <a:endParaRPr lang="he-IL" sz="3600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213792" y="1386459"/>
            <a:ext cx="2262571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 descr="http://t2.gstatic.com/images?q=tbn:ANd9GcTLSjTTQ55X63fLYJnU0p3ChiwMcpuifmMx5H7XkOjX3H-4vx53M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0278" y="726419"/>
            <a:ext cx="2538166" cy="2460240"/>
          </a:xfrm>
          <a:prstGeom prst="rect">
            <a:avLst/>
          </a:prstGeom>
          <a:noFill/>
        </p:spPr>
      </p:pic>
      <p:sp>
        <p:nvSpPr>
          <p:cNvPr id="62" name="TextBox 61"/>
          <p:cNvSpPr txBox="1"/>
          <p:nvPr/>
        </p:nvSpPr>
        <p:spPr>
          <a:xfrm>
            <a:off x="37534054" y="18020308"/>
            <a:ext cx="4176464" cy="106490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endParaRPr lang="he-IL" sz="1400" dirty="0" smtClean="0">
              <a:solidFill>
                <a:srgbClr val="000000"/>
              </a:solidFill>
            </a:endParaRPr>
          </a:p>
          <a:p>
            <a:pPr lvl="1" algn="l" rtl="0"/>
            <a:r>
              <a:rPr lang="en-US" sz="4800" smtClean="0">
                <a:solidFill>
                  <a:srgbClr val="000000"/>
                </a:solidFill>
              </a:rPr>
              <a:t>Scientists </a:t>
            </a:r>
            <a:r>
              <a:rPr lang="en-US" sz="4800" dirty="0" smtClean="0">
                <a:solidFill>
                  <a:srgbClr val="000000"/>
                </a:solidFill>
              </a:rPr>
              <a:t>may agree both with statements representing a deficit model (upper panel) and a dialogic or engagement model (lower panel)        (n = 73)</a:t>
            </a:r>
            <a:endParaRPr lang="he-IL" sz="3600" dirty="0">
              <a:solidFill>
                <a:srgbClr val="000000"/>
              </a:solidFill>
            </a:endParaRPr>
          </a:p>
        </p:txBody>
      </p:sp>
      <p:pic>
        <p:nvPicPr>
          <p:cNvPr id="63" name="Picture 2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12143027" y="24789061"/>
            <a:ext cx="8496944" cy="477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2"/>
          <p:cNvPicPr>
            <a:picLocks noChangeAspect="1" noChangeArrowheads="1"/>
          </p:cNvPicPr>
          <p:nvPr/>
        </p:nvPicPr>
        <p:blipFill>
          <a:blip r:embed="rId7" cstate="screen"/>
          <a:srcRect b="46727"/>
          <a:stretch>
            <a:fillRect/>
          </a:stretch>
        </p:blipFill>
        <p:spPr bwMode="auto">
          <a:xfrm>
            <a:off x="549739" y="24789059"/>
            <a:ext cx="11314454" cy="4752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REV_eyNdPIuCBPHdZf6_RP_a05vah9Hl3vg3g8.png"/>
          <p:cNvPicPr>
            <a:picLocks noChangeAspect="1"/>
          </p:cNvPicPr>
          <p:nvPr/>
        </p:nvPicPr>
        <p:blipFill>
          <a:blip r:embed="rId8" cstate="screen"/>
          <a:stretch>
            <a:fillRect/>
          </a:stretch>
        </p:blipFill>
        <p:spPr>
          <a:xfrm>
            <a:off x="23276470" y="17372235"/>
            <a:ext cx="14561618" cy="6552728"/>
          </a:xfrm>
          <a:prstGeom prst="rect">
            <a:avLst/>
          </a:prstGeom>
        </p:spPr>
      </p:pic>
      <p:pic>
        <p:nvPicPr>
          <p:cNvPr id="66" name="REV_eyNdPIuCBPHdZf6_RP_a05vah9Hl3vg3g8.png"/>
          <p:cNvPicPr>
            <a:picLocks noChangeAspect="1"/>
          </p:cNvPicPr>
          <p:nvPr/>
        </p:nvPicPr>
        <p:blipFill>
          <a:blip r:embed="rId9" cstate="screen"/>
          <a:stretch>
            <a:fillRect/>
          </a:stretch>
        </p:blipFill>
        <p:spPr>
          <a:xfrm>
            <a:off x="23276470" y="23492915"/>
            <a:ext cx="14617624" cy="6264696"/>
          </a:xfrm>
          <a:prstGeom prst="rect">
            <a:avLst/>
          </a:prstGeom>
        </p:spPr>
      </p:pic>
      <p:graphicFrame>
        <p:nvGraphicFramePr>
          <p:cNvPr id="68" name="Chart 67"/>
          <p:cNvGraphicFramePr/>
          <p:nvPr/>
        </p:nvGraphicFramePr>
        <p:xfrm>
          <a:off x="31269358" y="10531475"/>
          <a:ext cx="10296128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עיצוב ברירת מחדל">
  <a:themeElements>
    <a:clrScheme name="עיצוב ברירת מחדל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עיצוב ברירת מחדל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4176713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8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4176713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8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עיצוב ברירת מחדל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 Shadow Curriculum131109</Template>
  <TotalTime>2000</TotalTime>
  <Words>147</Words>
  <Application>Microsoft Office PowerPoint</Application>
  <PresentationFormat>Custom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עיצוב ברירת מחדל</vt:lpstr>
      <vt:lpstr>Developing a tool for assessing scientists' views about,  knowledge of,  and skills in science communication (Abstract # ED51C-0768) Bruce V. Lewenstein,  Cornell University, b.lewenstein@cornell.edu Ayelet Baram-Tsabari , Technion – Israel Institute of Technology, ayelet@technion.ac.il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Literacy in Readers' Comments to Coverage of Animal Experimentation Ayelet Baram Tsabari and Esther Laslo  Department o  Education in Technology and Science, Technion – Israel</dc:title>
  <dc:creator>Alle</dc:creator>
  <cp:lastModifiedBy>Bruce V. Lewenstein</cp:lastModifiedBy>
  <cp:revision>71</cp:revision>
  <dcterms:created xsi:type="dcterms:W3CDTF">2011-08-10T07:52:30Z</dcterms:created>
  <dcterms:modified xsi:type="dcterms:W3CDTF">2011-12-03T02:34:35Z</dcterms:modified>
</cp:coreProperties>
</file>