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1449" autoAdjust="0"/>
  </p:normalViewPr>
  <p:slideViewPr>
    <p:cSldViewPr snapToGrid="0" snapToObjects="1">
      <p:cViewPr>
        <p:scale>
          <a:sx n="25" d="100"/>
          <a:sy n="25" d="100"/>
        </p:scale>
        <p:origin x="-680" y="-80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39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1318265"/>
            <a:ext cx="9875520" cy="28087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1318265"/>
            <a:ext cx="28895040" cy="28087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42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59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5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1360" y="7680963"/>
            <a:ext cx="19385280" cy="2172462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0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9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1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1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1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8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8EC29-A5AA-8B4D-BAD3-9B7049D201EC}" type="datetimeFigureOut">
              <a:rPr lang="en-US" smtClean="0"/>
              <a:t>8/16/14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289E-1927-4E48-BE80-1871F6B3F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1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20" Type="http://schemas.openxmlformats.org/officeDocument/2006/relationships/image" Target="../media/image18.gif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e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emf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8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48409" y="1342988"/>
            <a:ext cx="33231336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Science of Sharing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Investigating Cooperation</a:t>
            </a:r>
            <a:r>
              <a:rPr lang="en-US" dirty="0">
                <a:latin typeface="Arial"/>
                <a:cs typeface="Arial"/>
              </a:rPr>
              <a:t>, Competition, and </a:t>
            </a:r>
            <a:r>
              <a:rPr lang="en-US" dirty="0" smtClean="0">
                <a:latin typeface="Arial"/>
                <a:cs typeface="Arial"/>
              </a:rPr>
              <a:t>Social </a:t>
            </a:r>
            <a:r>
              <a:rPr lang="en-US" dirty="0">
                <a:latin typeface="Arial"/>
                <a:cs typeface="Arial"/>
              </a:rPr>
              <a:t>Interdependence 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30635" y="4725887"/>
            <a:ext cx="25996728" cy="353943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Project Goals</a:t>
            </a:r>
          </a:p>
          <a:p>
            <a:pPr algn="ctr"/>
            <a:endParaRPr lang="en-US" sz="1600" b="1" dirty="0" smtClean="0">
              <a:latin typeface="Arial"/>
              <a:cs typeface="Arial"/>
            </a:endParaRPr>
          </a:p>
          <a:p>
            <a:pPr marL="1035050" indent="-4572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Foster experimentation </a:t>
            </a:r>
            <a:r>
              <a:rPr lang="en-US" sz="3200" dirty="0">
                <a:latin typeface="Arial"/>
                <a:cs typeface="Arial"/>
              </a:rPr>
              <a:t>with cooperation, resource allocation, and collaborative problem-</a:t>
            </a:r>
            <a:r>
              <a:rPr lang="en-US" sz="3200" dirty="0" smtClean="0">
                <a:latin typeface="Arial"/>
                <a:cs typeface="Arial"/>
              </a:rPr>
              <a:t>solving, and awareness of relevant research</a:t>
            </a:r>
          </a:p>
          <a:p>
            <a:pPr marL="1035050" indent="-457200">
              <a:buFont typeface="Arial"/>
              <a:buChar char="•"/>
            </a:pPr>
            <a:endParaRPr lang="en-US" sz="3200" u="sng" dirty="0">
              <a:latin typeface="Arial"/>
              <a:cs typeface="Arial"/>
            </a:endParaRPr>
          </a:p>
          <a:p>
            <a:pPr marL="1035050" indent="-4572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Generate discussion </a:t>
            </a:r>
            <a:r>
              <a:rPr lang="en-US" sz="3200" dirty="0">
                <a:latin typeface="Arial"/>
                <a:cs typeface="Arial"/>
              </a:rPr>
              <a:t>of links between everyday social interactions and larger issues of resource depletion and group </a:t>
            </a:r>
            <a:r>
              <a:rPr lang="en-US" sz="3200" dirty="0" smtClean="0">
                <a:latin typeface="Arial"/>
                <a:cs typeface="Arial"/>
              </a:rPr>
              <a:t>conflict</a:t>
            </a:r>
          </a:p>
          <a:p>
            <a:pPr marL="1035050" indent="-457200">
              <a:buFont typeface="Arial"/>
              <a:buChar char="•"/>
            </a:pPr>
            <a:endParaRPr lang="en-US" sz="3200" dirty="0" smtClean="0">
              <a:latin typeface="Arial"/>
              <a:cs typeface="Arial"/>
            </a:endParaRPr>
          </a:p>
          <a:p>
            <a:pPr marL="1035050" indent="-4572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Foster metacognitive reflection about decisions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7547" y="9025241"/>
            <a:ext cx="12589821" cy="182426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33766" y="16409526"/>
            <a:ext cx="497363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Interpret others’ motives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51324" y="11512314"/>
            <a:ext cx="53385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Share resources…or don’t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076380" y="16409526"/>
            <a:ext cx="474440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Develop trust…or don’t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15037" y="21527075"/>
            <a:ext cx="401484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Collaborate…or not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908038" y="11560650"/>
            <a:ext cx="3081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Judge fairness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26" name="Content Placeholder 3" descr="9095603550_c10f8193a0_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b="8650"/>
          <a:stretch>
            <a:fillRect/>
          </a:stretch>
        </p:blipFill>
        <p:spPr>
          <a:xfrm>
            <a:off x="2020174" y="17179262"/>
            <a:ext cx="6000821" cy="3300221"/>
          </a:xfrm>
          <a:prstGeom prst="rect">
            <a:avLst/>
          </a:prstGeom>
          <a:ln>
            <a:noFill/>
          </a:ln>
        </p:spPr>
      </p:pic>
      <p:pic>
        <p:nvPicPr>
          <p:cNvPr id="27" name="Content Placeholder 3"/>
          <p:cNvPicPr>
            <a:picLocks noChangeAspect="1"/>
          </p:cNvPicPr>
          <p:nvPr/>
        </p:nvPicPr>
        <p:blipFill>
          <a:blip r:embed="rId4"/>
          <a:srcRect t="2111" b="2111"/>
          <a:stretch>
            <a:fillRect/>
          </a:stretch>
        </p:blipFill>
        <p:spPr>
          <a:xfrm>
            <a:off x="2068326" y="12144513"/>
            <a:ext cx="5904516" cy="3247256"/>
          </a:xfrm>
          <a:prstGeom prst="rect">
            <a:avLst/>
          </a:prstGeom>
          <a:ln>
            <a:noFill/>
          </a:ln>
        </p:spPr>
      </p:pic>
      <p:pic>
        <p:nvPicPr>
          <p:cNvPr id="30" name="Content Placeholder 3" descr="STR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15744" r="11456" b="15744"/>
          <a:stretch/>
        </p:blipFill>
        <p:spPr>
          <a:xfrm>
            <a:off x="9269815" y="12149353"/>
            <a:ext cx="4357539" cy="3242925"/>
          </a:xfrm>
          <a:prstGeom prst="rect">
            <a:avLst/>
          </a:prstGeom>
          <a:ln>
            <a:noFill/>
          </a:ln>
        </p:spPr>
      </p:pic>
      <p:pic>
        <p:nvPicPr>
          <p:cNvPr id="37" name="Content Placeholder 3" descr="Screen shot 2014-05-18 at 11.57.55 A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8" b="-2117"/>
          <a:stretch/>
        </p:blipFill>
        <p:spPr>
          <a:xfrm>
            <a:off x="3370314" y="22162912"/>
            <a:ext cx="8904286" cy="3782890"/>
          </a:xfrm>
          <a:prstGeom prst="rect">
            <a:avLst/>
          </a:prstGeom>
          <a:ln>
            <a:noFill/>
          </a:ln>
        </p:spPr>
      </p:pic>
      <p:pic>
        <p:nvPicPr>
          <p:cNvPr id="42" name="Picture 41" descr="IMG_181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2139" b="5944"/>
          <a:stretch/>
        </p:blipFill>
        <p:spPr>
          <a:xfrm>
            <a:off x="9285795" y="17176241"/>
            <a:ext cx="4325579" cy="3305627"/>
          </a:xfrm>
          <a:prstGeom prst="rect">
            <a:avLst/>
          </a:prstGeom>
          <a:ln>
            <a:noFill/>
          </a:ln>
        </p:spPr>
      </p:pic>
      <p:sp>
        <p:nvSpPr>
          <p:cNvPr id="43" name="TextBox 42"/>
          <p:cNvSpPr txBox="1"/>
          <p:nvPr/>
        </p:nvSpPr>
        <p:spPr>
          <a:xfrm>
            <a:off x="2254733" y="9354449"/>
            <a:ext cx="11135449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15 Exhibits</a:t>
            </a: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Explore social dilemmas around resource sharing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56251" y="11364727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15644915" y="9025242"/>
            <a:ext cx="12589821" cy="56608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5644915" y="14933032"/>
            <a:ext cx="12589821" cy="123348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110859" y="15284413"/>
            <a:ext cx="11657932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4 </a:t>
            </a:r>
            <a:r>
              <a:rPr lang="en-US" sz="4000" b="1" dirty="0" err="1" smtClean="0">
                <a:latin typeface="Arial"/>
                <a:cs typeface="Arial"/>
              </a:rPr>
              <a:t>Experimonths</a:t>
            </a:r>
            <a:endParaRPr lang="en-US" sz="4000" b="1" dirty="0" smtClean="0">
              <a:latin typeface="Arial"/>
              <a:cs typeface="Arial"/>
            </a:endParaRP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Try month-long challenges to learn about yourself</a:t>
            </a:r>
          </a:p>
        </p:txBody>
      </p:sp>
      <p:pic>
        <p:nvPicPr>
          <p:cNvPr id="45" name="Picture 44" descr="frenemy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552" y="17978559"/>
            <a:ext cx="5104768" cy="3453005"/>
          </a:xfrm>
          <a:prstGeom prst="rect">
            <a:avLst/>
          </a:prstGeom>
          <a:ln>
            <a:noFill/>
          </a:ln>
        </p:spPr>
      </p:pic>
      <p:sp>
        <p:nvSpPr>
          <p:cNvPr id="46" name="Rectangle 45"/>
          <p:cNvSpPr/>
          <p:nvPr/>
        </p:nvSpPr>
        <p:spPr>
          <a:xfrm>
            <a:off x="16265461" y="17234119"/>
            <a:ext cx="492695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Friend someone…or not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47" name="Picture 46" descr="freeload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8702" y="17978559"/>
            <a:ext cx="5530290" cy="3456432"/>
          </a:xfrm>
          <a:prstGeom prst="rect">
            <a:avLst/>
          </a:prstGeom>
          <a:ln>
            <a:noFill/>
          </a:ln>
        </p:spPr>
      </p:pic>
      <p:sp>
        <p:nvSpPr>
          <p:cNvPr id="48" name="Rectangle 47"/>
          <p:cNvSpPr/>
          <p:nvPr/>
        </p:nvSpPr>
        <p:spPr>
          <a:xfrm>
            <a:off x="22208231" y="17234610"/>
            <a:ext cx="529123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Pull your weight…or don’t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49" name="Picture 48" descr="dykwikyk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8666" y="23005772"/>
            <a:ext cx="4320540" cy="34564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0" name="Rectangle 49"/>
          <p:cNvSpPr/>
          <p:nvPr/>
        </p:nvSpPr>
        <p:spPr>
          <a:xfrm>
            <a:off x="16709895" y="22272937"/>
            <a:ext cx="403808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Find commonalities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51" name="Picture 50" descr="tradeitup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4" r="2162"/>
          <a:stretch/>
        </p:blipFill>
        <p:spPr>
          <a:xfrm>
            <a:off x="21873211" y="23005772"/>
            <a:ext cx="5961273" cy="34564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2" name="Rectangle 51"/>
          <p:cNvSpPr/>
          <p:nvPr/>
        </p:nvSpPr>
        <p:spPr>
          <a:xfrm>
            <a:off x="23461779" y="22272937"/>
            <a:ext cx="27841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Share to gain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110859" y="9354449"/>
            <a:ext cx="1165793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10 Classroom Activities</a:t>
            </a: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Experiment with decision-making about cooperation</a:t>
            </a:r>
          </a:p>
        </p:txBody>
      </p:sp>
      <p:pic>
        <p:nvPicPr>
          <p:cNvPr id="15" name="Picture 14" descr="Screen Shot 2014-08-14 at 9.23.16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843" y="11009185"/>
            <a:ext cx="3913965" cy="3273391"/>
          </a:xfrm>
          <a:prstGeom prst="rect">
            <a:avLst/>
          </a:prstGeom>
        </p:spPr>
      </p:pic>
      <p:pic>
        <p:nvPicPr>
          <p:cNvPr id="62" name="Picture 5" descr="nsf GS logo_screen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1" y="72989"/>
            <a:ext cx="3343354" cy="33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29762283" y="8974883"/>
            <a:ext cx="12589821" cy="12752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pic>
        <p:nvPicPr>
          <p:cNvPr id="25" name="Picture 24" descr="IMG_181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r="2139" b="5944"/>
          <a:stretch/>
        </p:blipFill>
        <p:spPr>
          <a:xfrm>
            <a:off x="36057194" y="9895178"/>
            <a:ext cx="118870" cy="118870"/>
          </a:xfrm>
          <a:prstGeom prst="rect">
            <a:avLst/>
          </a:prstGeom>
        </p:spPr>
      </p:pic>
      <p:pic>
        <p:nvPicPr>
          <p:cNvPr id="38" name="Picture 37" descr="IMG_1509.JPG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4" t="-1087" r="7163" b="1087"/>
          <a:stretch/>
        </p:blipFill>
        <p:spPr>
          <a:xfrm>
            <a:off x="30404648" y="11098454"/>
            <a:ext cx="5771416" cy="5122442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30228227" y="9354449"/>
            <a:ext cx="1165793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Research Study</a:t>
            </a: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Investigate designs for fostering metacognition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9799231" y="21930301"/>
            <a:ext cx="12589821" cy="53375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0265175" y="22309866"/>
            <a:ext cx="1165793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Public Forum</a:t>
            </a: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Will link individual behavior to societal challenges</a:t>
            </a:r>
          </a:p>
        </p:txBody>
      </p:sp>
      <p:pic>
        <p:nvPicPr>
          <p:cNvPr id="66" name="Picture 65" descr="Screen Shot 2014-08-14 at 9.39.07 P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287" y="24065764"/>
            <a:ext cx="4643708" cy="2946447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0721636" y="18673450"/>
            <a:ext cx="10671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Formative </a:t>
            </a:r>
            <a:r>
              <a:rPr lang="en-US" sz="3200" dirty="0">
                <a:latin typeface="Arial"/>
                <a:cs typeface="Arial"/>
              </a:rPr>
              <a:t>Evaluation</a:t>
            </a:r>
          </a:p>
          <a:p>
            <a:pPr marL="914400" indent="-457200"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Exhibits formatively evaluated </a:t>
            </a:r>
            <a:r>
              <a:rPr lang="en-US" sz="3200" dirty="0" smtClean="0">
                <a:latin typeface="Arial"/>
                <a:cs typeface="Arial"/>
              </a:rPr>
              <a:t>– small</a:t>
            </a:r>
            <a:r>
              <a:rPr lang="en-US" sz="3200" dirty="0">
                <a:latin typeface="Arial"/>
                <a:cs typeface="Arial"/>
              </a:rPr>
              <a:t> </a:t>
            </a:r>
            <a:r>
              <a:rPr lang="en-US" sz="3200" dirty="0" smtClean="0">
                <a:latin typeface="Arial"/>
                <a:cs typeface="Arial"/>
              </a:rPr>
              <a:t>&amp; fast studies</a:t>
            </a:r>
          </a:p>
          <a:p>
            <a:pPr marL="50800"/>
            <a:r>
              <a:rPr lang="en-US" sz="3200" dirty="0" smtClean="0">
                <a:latin typeface="Arial"/>
                <a:cs typeface="Arial"/>
              </a:rPr>
              <a:t>Summative Evaluation</a:t>
            </a:r>
          </a:p>
          <a:p>
            <a:pPr marL="974725" lvl="1" indent="-457200">
              <a:buFont typeface="Arial"/>
              <a:buChar char="•"/>
            </a:pPr>
            <a:r>
              <a:rPr lang="en-US" sz="3200" dirty="0" err="1">
                <a:latin typeface="Arial"/>
                <a:cs typeface="Arial"/>
              </a:rPr>
              <a:t>Experimonth</a:t>
            </a:r>
            <a:r>
              <a:rPr lang="en-US" sz="3200" dirty="0">
                <a:latin typeface="Arial"/>
                <a:cs typeface="Arial"/>
              </a:rPr>
              <a:t> evaluation underway</a:t>
            </a:r>
          </a:p>
          <a:p>
            <a:pPr marL="974725" lvl="1" indent="-457200"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Exhibition evaluation scheduled for Fall 2014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6330000" y="12060554"/>
            <a:ext cx="59725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/>
                <a:cs typeface="Arial"/>
              </a:rPr>
              <a:t>Research</a:t>
            </a:r>
          </a:p>
          <a:p>
            <a:pPr marL="914400" indent="-4572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Within </a:t>
            </a:r>
            <a:r>
              <a:rPr lang="en-US" sz="3200" dirty="0" err="1" smtClean="0">
                <a:latin typeface="Arial"/>
                <a:cs typeface="Arial"/>
              </a:rPr>
              <a:t>s</a:t>
            </a:r>
            <a:r>
              <a:rPr lang="en-US" sz="3200" dirty="0" err="1" smtClean="0">
                <a:latin typeface="Arial"/>
                <a:cs typeface="Arial"/>
              </a:rPr>
              <a:t>ubjs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>
                <a:latin typeface="Arial"/>
                <a:cs typeface="Arial"/>
              </a:rPr>
              <a:t>quasi-experiment with 60 dyads</a:t>
            </a:r>
          </a:p>
          <a:p>
            <a:pPr marL="914400" indent="-4572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Test </a:t>
            </a:r>
            <a:r>
              <a:rPr lang="en-US" sz="3200" dirty="0">
                <a:latin typeface="Arial"/>
                <a:cs typeface="Arial"/>
              </a:rPr>
              <a:t>label </a:t>
            </a:r>
            <a:r>
              <a:rPr lang="en-US" sz="3200" dirty="0" smtClean="0">
                <a:latin typeface="Arial"/>
                <a:cs typeface="Arial"/>
              </a:rPr>
              <a:t>questions and assess metacognition</a:t>
            </a:r>
            <a:endParaRPr lang="en-US" sz="3200" dirty="0">
              <a:latin typeface="Arial"/>
              <a:cs typeface="Arial"/>
            </a:endParaRPr>
          </a:p>
          <a:p>
            <a:pPr marL="914400" indent="-457200">
              <a:buFont typeface="Arial"/>
              <a:buChar char="•"/>
            </a:pPr>
            <a:r>
              <a:rPr lang="en-US" sz="3200" dirty="0">
                <a:latin typeface="Arial"/>
                <a:cs typeface="Arial"/>
              </a:rPr>
              <a:t>Analyzing data now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0228227" y="17141762"/>
            <a:ext cx="11657933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Arial"/>
                <a:cs typeface="Arial"/>
              </a:rPr>
              <a:t>Evaluation Studies</a:t>
            </a:r>
          </a:p>
          <a:p>
            <a:pPr algn="ctr"/>
            <a:r>
              <a:rPr lang="en-US" sz="3200" b="1" dirty="0" smtClean="0">
                <a:latin typeface="Arial"/>
                <a:cs typeface="Arial"/>
              </a:rPr>
              <a:t>Assess effectiveness of iterative and final designs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527547" y="27978608"/>
            <a:ext cx="40861506" cy="41954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92735" y="28286534"/>
            <a:ext cx="6191384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Audiences</a:t>
            </a:r>
          </a:p>
          <a:p>
            <a:pPr marL="406400" lvl="0" indent="-4064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Museum public 12+ years old</a:t>
            </a:r>
            <a:endParaRPr lang="en-US" sz="3200" u="sng" dirty="0">
              <a:latin typeface="Arial"/>
              <a:cs typeface="Arial"/>
            </a:endParaRPr>
          </a:p>
          <a:p>
            <a:pPr marL="406400" lvl="0" indent="-4064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Facebook users 18+ years old</a:t>
            </a:r>
            <a:endParaRPr lang="en-US" sz="3200" u="sng" dirty="0">
              <a:latin typeface="Arial"/>
              <a:cs typeface="Arial"/>
            </a:endParaRPr>
          </a:p>
          <a:p>
            <a:pPr marL="406400" indent="-4064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High </a:t>
            </a:r>
            <a:r>
              <a:rPr lang="en-US" sz="3200" dirty="0">
                <a:latin typeface="Arial"/>
                <a:cs typeface="Arial"/>
              </a:rPr>
              <a:t>s</a:t>
            </a:r>
            <a:r>
              <a:rPr lang="en-US" sz="3200" dirty="0" smtClean="0">
                <a:latin typeface="Arial"/>
                <a:cs typeface="Arial"/>
              </a:rPr>
              <a:t>chool students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1163725" y="28286534"/>
            <a:ext cx="11194225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Lessons and Challenges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rial"/>
                <a:cs typeface="Arial"/>
              </a:rPr>
              <a:t>Maintaining sustainable behavior can become boring</a:t>
            </a:r>
            <a:endParaRPr lang="en-US" sz="32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>
                <a:latin typeface="Arial"/>
                <a:cs typeface="Arial"/>
              </a:rPr>
              <a:t>Competition and conflict are emotional experiences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 smtClean="0">
                <a:latin typeface="Arial"/>
                <a:cs typeface="Arial"/>
              </a:rPr>
              <a:t>“Scaling </a:t>
            </a:r>
            <a:r>
              <a:rPr lang="en-US" sz="3200" dirty="0">
                <a:latin typeface="Arial"/>
                <a:cs typeface="Arial"/>
              </a:rPr>
              <a:t>up” </a:t>
            </a:r>
            <a:r>
              <a:rPr lang="en-US" sz="3200" dirty="0" smtClean="0">
                <a:latin typeface="Arial"/>
                <a:cs typeface="Arial"/>
              </a:rPr>
              <a:t>to real world issues requires </a:t>
            </a:r>
            <a:r>
              <a:rPr lang="en-US" sz="3200" dirty="0">
                <a:latin typeface="Arial"/>
                <a:cs typeface="Arial"/>
              </a:rPr>
              <a:t>several steps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 smtClean="0">
                <a:latin typeface="Arial"/>
                <a:cs typeface="Arial"/>
              </a:rPr>
              <a:t>Creating social interactions is hard without mediation</a:t>
            </a:r>
            <a:endParaRPr lang="en-US" sz="32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 smtClean="0">
                <a:latin typeface="Arial"/>
                <a:cs typeface="Arial"/>
              </a:rPr>
              <a:t>Mindful reflection is difficult in a chaotic museum context</a:t>
            </a:r>
            <a:endParaRPr lang="en-US" sz="32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sz="3200" dirty="0" smtClean="0">
                <a:latin typeface="Arial"/>
                <a:cs typeface="Arial"/>
              </a:rPr>
              <a:t>Assessing (silent) metacognition is challenging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111064" y="28286534"/>
            <a:ext cx="7420863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Arial"/>
                <a:cs typeface="Arial"/>
              </a:rPr>
              <a:t>Advisors </a:t>
            </a:r>
            <a:r>
              <a:rPr lang="en-US" sz="3200" b="1" dirty="0">
                <a:latin typeface="Arial"/>
                <a:cs typeface="Arial"/>
              </a:rPr>
              <a:t>and </a:t>
            </a:r>
            <a:r>
              <a:rPr lang="en-US" sz="3200" b="1" dirty="0" smtClean="0">
                <a:latin typeface="Arial"/>
                <a:cs typeface="Arial"/>
              </a:rPr>
              <a:t>Collaborators</a:t>
            </a:r>
            <a:endParaRPr lang="en-US" sz="32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3200" dirty="0" smtClean="0">
                <a:latin typeface="Arial"/>
                <a:cs typeface="Arial"/>
              </a:rPr>
              <a:t>Athena </a:t>
            </a:r>
            <a:r>
              <a:rPr lang="en-US" sz="3200" dirty="0" err="1" smtClean="0">
                <a:latin typeface="Arial"/>
                <a:cs typeface="Arial"/>
              </a:rPr>
              <a:t>Aktipis</a:t>
            </a:r>
            <a:r>
              <a:rPr lang="en-US" sz="3200" dirty="0" smtClean="0">
                <a:latin typeface="Arial"/>
                <a:cs typeface="Arial"/>
              </a:rPr>
              <a:t>	</a:t>
            </a:r>
            <a:r>
              <a:rPr lang="en-US" sz="3200" dirty="0" err="1" smtClean="0">
                <a:latin typeface="Arial"/>
                <a:cs typeface="Arial"/>
              </a:rPr>
              <a:t>Dacher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>
                <a:latin typeface="Arial"/>
                <a:cs typeface="Arial"/>
              </a:rPr>
              <a:t>Keltner</a:t>
            </a:r>
            <a:endParaRPr lang="en-US" sz="32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3200" dirty="0" smtClean="0">
                <a:latin typeface="Arial"/>
                <a:cs typeface="Arial"/>
              </a:rPr>
              <a:t>Dan </a:t>
            </a:r>
            <a:r>
              <a:rPr lang="en-US" sz="3200" dirty="0" err="1" smtClean="0">
                <a:latin typeface="Arial"/>
                <a:cs typeface="Arial"/>
              </a:rPr>
              <a:t>Ariely</a:t>
            </a:r>
            <a:r>
              <a:rPr lang="en-US" sz="3200" dirty="0">
                <a:latin typeface="Arial"/>
                <a:cs typeface="Arial"/>
              </a:rPr>
              <a:t>		</a:t>
            </a:r>
            <a:r>
              <a:rPr lang="en-US" sz="3200" dirty="0" smtClean="0">
                <a:latin typeface="Arial"/>
                <a:cs typeface="Arial"/>
              </a:rPr>
              <a:t>Michael Norton</a:t>
            </a:r>
            <a:endParaRPr lang="en-US" sz="32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3200" dirty="0" err="1" smtClean="0">
                <a:latin typeface="Arial"/>
                <a:cs typeface="Arial"/>
              </a:rPr>
              <a:t>Mahzarin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Banaji</a:t>
            </a:r>
            <a:r>
              <a:rPr lang="en-US" sz="3200" dirty="0">
                <a:latin typeface="Arial"/>
                <a:cs typeface="Arial"/>
              </a:rPr>
              <a:t>	</a:t>
            </a:r>
            <a:r>
              <a:rPr lang="en-US" sz="3200" dirty="0" smtClean="0">
                <a:latin typeface="Arial"/>
                <a:cs typeface="Arial"/>
              </a:rPr>
              <a:t>Kristina </a:t>
            </a:r>
            <a:r>
              <a:rPr lang="en-US" sz="3200" dirty="0">
                <a:latin typeface="Arial"/>
                <a:cs typeface="Arial"/>
              </a:rPr>
              <a:t>Olson</a:t>
            </a:r>
          </a:p>
          <a:p>
            <a:pPr>
              <a:defRPr/>
            </a:pPr>
            <a:r>
              <a:rPr lang="en-US" sz="3200" dirty="0" smtClean="0">
                <a:latin typeface="Arial"/>
                <a:cs typeface="Arial"/>
              </a:rPr>
              <a:t>John </a:t>
            </a:r>
            <a:r>
              <a:rPr lang="en-US" sz="3200" dirty="0" err="1" smtClean="0">
                <a:latin typeface="Arial"/>
                <a:cs typeface="Arial"/>
              </a:rPr>
              <a:t>Jost</a:t>
            </a:r>
            <a:r>
              <a:rPr lang="en-US" sz="3200" dirty="0">
                <a:latin typeface="Arial"/>
                <a:cs typeface="Arial"/>
              </a:rPr>
              <a:t>		</a:t>
            </a:r>
            <a:r>
              <a:rPr lang="en-US" sz="3200" dirty="0" smtClean="0">
                <a:latin typeface="Arial"/>
                <a:cs typeface="Arial"/>
              </a:rPr>
              <a:t>Philip </a:t>
            </a:r>
            <a:r>
              <a:rPr lang="en-US" sz="3200" dirty="0" err="1" smtClean="0">
                <a:latin typeface="Arial"/>
                <a:cs typeface="Arial"/>
              </a:rPr>
              <a:t>Zimbardo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315918" y="28286534"/>
            <a:ext cx="1016334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Arial"/>
                <a:cs typeface="Arial"/>
              </a:rPr>
              <a:t>Institutional partners</a:t>
            </a:r>
            <a:endParaRPr lang="en-US" sz="32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3200" dirty="0" smtClean="0">
                <a:latin typeface="Arial"/>
                <a:cs typeface="Arial"/>
              </a:rPr>
              <a:t>Exploratorium: Hugh McDonald, PI; Josh Gutwill, co-PI</a:t>
            </a:r>
            <a:endParaRPr lang="en-US" sz="3200" dirty="0">
              <a:latin typeface="Arial"/>
              <a:cs typeface="Arial"/>
            </a:endParaRPr>
          </a:p>
          <a:p>
            <a:pPr>
              <a:defRPr/>
            </a:pPr>
            <a:r>
              <a:rPr lang="en-US" sz="3200" dirty="0" smtClean="0">
                <a:latin typeface="Arial"/>
                <a:cs typeface="Arial"/>
              </a:rPr>
              <a:t>Museum </a:t>
            </a:r>
            <a:r>
              <a:rPr lang="en-US" sz="3200" dirty="0">
                <a:latin typeface="Arial"/>
                <a:cs typeface="Arial"/>
              </a:rPr>
              <a:t>of Life and </a:t>
            </a:r>
            <a:r>
              <a:rPr lang="en-US" sz="3200" dirty="0" smtClean="0">
                <a:latin typeface="Arial"/>
                <a:cs typeface="Arial"/>
              </a:rPr>
              <a:t>Science: Troy Livingston, co-PI</a:t>
            </a:r>
          </a:p>
          <a:p>
            <a:pPr>
              <a:defRPr/>
            </a:pPr>
            <a:r>
              <a:rPr lang="en-US" sz="3200" dirty="0" smtClean="0">
                <a:latin typeface="Arial"/>
                <a:cs typeface="Arial"/>
              </a:rPr>
              <a:t>Dialogue </a:t>
            </a:r>
            <a:r>
              <a:rPr lang="en-US" sz="3200" dirty="0">
                <a:latin typeface="Arial"/>
                <a:cs typeface="Arial"/>
              </a:rPr>
              <a:t>Social </a:t>
            </a:r>
            <a:r>
              <a:rPr lang="en-US" sz="3200" dirty="0" smtClean="0">
                <a:latin typeface="Arial"/>
                <a:cs typeface="Arial"/>
              </a:rPr>
              <a:t>Enterprise: </a:t>
            </a:r>
            <a:r>
              <a:rPr lang="en-US" sz="3200" dirty="0" err="1" smtClean="0">
                <a:latin typeface="Arial"/>
                <a:cs typeface="Arial"/>
              </a:rPr>
              <a:t>Orna</a:t>
            </a:r>
            <a:r>
              <a:rPr lang="en-US" sz="3200" dirty="0" smtClean="0">
                <a:latin typeface="Arial"/>
                <a:cs typeface="Arial"/>
              </a:rPr>
              <a:t> Cohen</a:t>
            </a:r>
          </a:p>
          <a:p>
            <a:pPr>
              <a:defRPr/>
            </a:pPr>
            <a:r>
              <a:rPr lang="en-US" sz="3200" dirty="0" smtClean="0">
                <a:latin typeface="Arial"/>
                <a:cs typeface="Arial"/>
              </a:rPr>
              <a:t>Heroic </a:t>
            </a:r>
            <a:r>
              <a:rPr lang="en-US" sz="3200" dirty="0">
                <a:latin typeface="Arial"/>
                <a:cs typeface="Arial"/>
              </a:rPr>
              <a:t>Imagination </a:t>
            </a:r>
            <a:r>
              <a:rPr lang="en-US" sz="3200" dirty="0" smtClean="0">
                <a:latin typeface="Arial"/>
                <a:cs typeface="Arial"/>
              </a:rPr>
              <a:t>Project: </a:t>
            </a:r>
            <a:r>
              <a:rPr lang="en-US" sz="3200" dirty="0" smtClean="0">
                <a:latin typeface="Arial"/>
                <a:cs typeface="Arial"/>
              </a:rPr>
              <a:t>Philip </a:t>
            </a:r>
            <a:r>
              <a:rPr lang="en-US" sz="3200" dirty="0" err="1" smtClean="0">
                <a:latin typeface="Arial"/>
                <a:cs typeface="Arial"/>
              </a:rPr>
              <a:t>Zimbardo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53" name="Picture 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82" t="35294" r="18182" b="35294"/>
          <a:stretch>
            <a:fillRect/>
          </a:stretch>
        </p:blipFill>
        <p:spPr bwMode="auto">
          <a:xfrm>
            <a:off x="40168836" y="250788"/>
            <a:ext cx="3547938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6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" name="Picture 1" descr="MLS_logo_new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836" y="1775147"/>
            <a:ext cx="3547938" cy="731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logohip-org1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174" y="2761040"/>
            <a:ext cx="2895600" cy="1041400"/>
          </a:xfrm>
          <a:prstGeom prst="rect">
            <a:avLst/>
          </a:prstGeom>
        </p:spPr>
      </p:pic>
      <p:pic>
        <p:nvPicPr>
          <p:cNvPr id="7" name="Picture 6" descr="Dialogue_se_logo.gi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511" y="4056799"/>
            <a:ext cx="1827263" cy="137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7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8610</TotalTime>
  <Words>292</Words>
  <Application>Microsoft Macintosh PowerPoint</Application>
  <PresentationFormat>Custom</PresentationFormat>
  <Paragraphs>60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exploratorium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Gutwill</dc:creator>
  <cp:lastModifiedBy>Joshua Gutwill</cp:lastModifiedBy>
  <cp:revision>55</cp:revision>
  <dcterms:created xsi:type="dcterms:W3CDTF">2014-08-07T23:25:33Z</dcterms:created>
  <dcterms:modified xsi:type="dcterms:W3CDTF">2014-08-16T14:55:32Z</dcterms:modified>
</cp:coreProperties>
</file>